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1C9"/>
    <a:srgbClr val="FFF895"/>
    <a:srgbClr val="FFFACF"/>
    <a:srgbClr val="FFFBD6"/>
    <a:srgbClr val="FFFAD2"/>
    <a:srgbClr val="FFF9BC"/>
    <a:srgbClr val="FFDF57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Bankruptcy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6599</c:v>
                </c:pt>
                <c:pt idx="1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1-421A-9E19-D8D92A2BA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2597584"/>
        <c:axId val="592598064"/>
      </c:barChart>
      <c:catAx>
        <c:axId val="59259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8064"/>
        <c:crosses val="autoZero"/>
        <c:auto val="1"/>
        <c:lblAlgn val="ctr"/>
        <c:lblOffset val="100"/>
        <c:noMultiLvlLbl val="0"/>
      </c:catAx>
      <c:valAx>
        <c:axId val="5925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</a:schemeClr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4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3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E3A1DF-51EE-49BF-8A81-9D447BC4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98F7A-3E68-20C6-6A0E-C5E0F6B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739" y="1242061"/>
            <a:ext cx="3680458" cy="261366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/>
              <a:t>BANKRUPTCY PREDICTION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2FFC94-1F80-402F-B7DE-3E407ADB1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0745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69744517-6755-F5DE-7EC4-8AB458F7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44" y="0"/>
            <a:ext cx="716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8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B8E9AD-5EBE-482A-FA1A-E003C2AA06DA}"/>
              </a:ext>
            </a:extLst>
          </p:cNvPr>
          <p:cNvSpPr txBox="1">
            <a:spLocks/>
          </p:cNvSpPr>
          <p:nvPr/>
        </p:nvSpPr>
        <p:spPr>
          <a:xfrm>
            <a:off x="745435" y="456766"/>
            <a:ext cx="10515600" cy="646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FINAL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834BEE-4AE0-174E-BD4B-3F797F2F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58604"/>
              </p:ext>
            </p:extLst>
          </p:nvPr>
        </p:nvGraphicFramePr>
        <p:xfrm>
          <a:off x="745435" y="2054087"/>
          <a:ext cx="7172579" cy="1981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9652">
                  <a:extLst>
                    <a:ext uri="{9D8B030D-6E8A-4147-A177-3AD203B41FA5}">
                      <a16:colId xmlns:a16="http://schemas.microsoft.com/office/drawing/2014/main" val="3571417863"/>
                    </a:ext>
                  </a:extLst>
                </a:gridCol>
                <a:gridCol w="1085659">
                  <a:extLst>
                    <a:ext uri="{9D8B030D-6E8A-4147-A177-3AD203B41FA5}">
                      <a16:colId xmlns:a16="http://schemas.microsoft.com/office/drawing/2014/main" val="159199628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080185293"/>
                    </a:ext>
                  </a:extLst>
                </a:gridCol>
                <a:gridCol w="811276">
                  <a:extLst>
                    <a:ext uri="{9D8B030D-6E8A-4147-A177-3AD203B41FA5}">
                      <a16:colId xmlns:a16="http://schemas.microsoft.com/office/drawing/2014/main" val="3105682677"/>
                    </a:ext>
                  </a:extLst>
                </a:gridCol>
                <a:gridCol w="911733">
                  <a:extLst>
                    <a:ext uri="{9D8B030D-6E8A-4147-A177-3AD203B41FA5}">
                      <a16:colId xmlns:a16="http://schemas.microsoft.com/office/drawing/2014/main" val="1418679769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104415985"/>
                    </a:ext>
                  </a:extLst>
                </a:gridCol>
              </a:tblGrid>
              <a:tr h="6498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ROC- AUC </a:t>
                      </a:r>
                    </a:p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393391"/>
                  </a:ext>
                </a:extLst>
              </a:tr>
              <a:tr h="457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Logistic Regression w/o Feature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57004"/>
                  </a:ext>
                </a:extLst>
              </a:tr>
              <a:tr h="357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effectLst/>
                        </a:rPr>
                        <a:t>Logistic Regression with Feature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/>
                        <a:t>0.863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/>
                        <a:t>0.196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/>
                        <a:t>0.833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/>
                        <a:t>0.317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/>
                        <a:t>0.849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134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882725-520E-972C-B1A8-4067E43CBFE6}"/>
              </a:ext>
            </a:extLst>
          </p:cNvPr>
          <p:cNvSpPr txBox="1"/>
          <p:nvPr/>
        </p:nvSpPr>
        <p:spPr>
          <a:xfrm>
            <a:off x="927652" y="1566205"/>
            <a:ext cx="56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results after applying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53F21-4A6E-6B21-84A2-EBF4C1D7CD9A}"/>
              </a:ext>
            </a:extLst>
          </p:cNvPr>
          <p:cNvSpPr txBox="1"/>
          <p:nvPr/>
        </p:nvSpPr>
        <p:spPr>
          <a:xfrm>
            <a:off x="927652" y="4691270"/>
            <a:ext cx="534062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 b="1"/>
            </a:lvl1pPr>
          </a:lstStyle>
          <a:p>
            <a:r>
              <a:rPr lang="en-IN" dirty="0"/>
              <a:t>Improvement in Precision, Recall &amp; Overall F1-score is seen in the final model after feature selection.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C337D6A-4680-C0F6-5905-70E6A65D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88" y="1566205"/>
            <a:ext cx="3410719" cy="268834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4554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110-D5A6-1C87-F2D1-B2B1ECA5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56766"/>
            <a:ext cx="10515600" cy="646331"/>
          </a:xfrm>
        </p:spPr>
        <p:txBody>
          <a:bodyPr>
            <a:normAutofit/>
          </a:bodyPr>
          <a:lstStyle/>
          <a:p>
            <a:r>
              <a:rPr lang="en-IN" sz="4000" dirty="0"/>
              <a:t>Problem Statement/OBJECTIVE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5FBAB-7A97-B6EB-D348-D0C3095831F0}"/>
              </a:ext>
            </a:extLst>
          </p:cNvPr>
          <p:cNvGrpSpPr/>
          <p:nvPr/>
        </p:nvGrpSpPr>
        <p:grpSpPr>
          <a:xfrm>
            <a:off x="2434152" y="1879172"/>
            <a:ext cx="1173480" cy="1478066"/>
            <a:chOff x="2214490" y="2598191"/>
            <a:chExt cx="1173480" cy="1478066"/>
          </a:xfrm>
          <a:solidFill>
            <a:srgbClr val="002060"/>
          </a:solidFill>
        </p:grpSpPr>
        <p:grpSp>
          <p:nvGrpSpPr>
            <p:cNvPr id="13" name="Content Placeholder 4" descr="Run with solid fill">
              <a:extLst>
                <a:ext uri="{FF2B5EF4-FFF2-40B4-BE49-F238E27FC236}">
                  <a16:creationId xmlns:a16="http://schemas.microsoft.com/office/drawing/2014/main" id="{0BFF76B2-1F1E-E477-CEDE-9F6C7D669C4F}"/>
                </a:ext>
              </a:extLst>
            </p:cNvPr>
            <p:cNvGrpSpPr/>
            <p:nvPr/>
          </p:nvGrpSpPr>
          <p:grpSpPr>
            <a:xfrm>
              <a:off x="2220054" y="2598191"/>
              <a:ext cx="1161111" cy="1047814"/>
              <a:chOff x="2220054" y="2598191"/>
              <a:chExt cx="1161111" cy="1047814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CF9D577-F86E-6F28-FAC1-D7C8134749BC}"/>
                  </a:ext>
                </a:extLst>
              </p:cNvPr>
              <p:cNvSpPr/>
              <p:nvPr/>
            </p:nvSpPr>
            <p:spPr>
              <a:xfrm>
                <a:off x="2927305" y="2598191"/>
                <a:ext cx="246000" cy="194942"/>
              </a:xfrm>
              <a:custGeom>
                <a:avLst/>
                <a:gdLst>
                  <a:gd name="connsiteX0" fmla="*/ 246000 w 246000"/>
                  <a:gd name="connsiteY0" fmla="*/ 97471 h 194942"/>
                  <a:gd name="connsiteX1" fmla="*/ 123000 w 246000"/>
                  <a:gd name="connsiteY1" fmla="*/ 194942 h 194942"/>
                  <a:gd name="connsiteX2" fmla="*/ 0 w 246000"/>
                  <a:gd name="connsiteY2" fmla="*/ 97471 h 194942"/>
                  <a:gd name="connsiteX3" fmla="*/ 123000 w 246000"/>
                  <a:gd name="connsiteY3" fmla="*/ 0 h 194942"/>
                  <a:gd name="connsiteX4" fmla="*/ 246000 w 246000"/>
                  <a:gd name="connsiteY4" fmla="*/ 97471 h 19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000" h="194942">
                    <a:moveTo>
                      <a:pt x="246000" y="97471"/>
                    </a:moveTo>
                    <a:cubicBezTo>
                      <a:pt x="246000" y="151303"/>
                      <a:pt x="190931" y="194942"/>
                      <a:pt x="123000" y="194942"/>
                    </a:cubicBezTo>
                    <a:cubicBezTo>
                      <a:pt x="55069" y="194942"/>
                      <a:pt x="0" y="151303"/>
                      <a:pt x="0" y="97471"/>
                    </a:cubicBezTo>
                    <a:cubicBezTo>
                      <a:pt x="0" y="43639"/>
                      <a:pt x="55069" y="0"/>
                      <a:pt x="123000" y="0"/>
                    </a:cubicBezTo>
                    <a:cubicBezTo>
                      <a:pt x="190931" y="0"/>
                      <a:pt x="246000" y="43639"/>
                      <a:pt x="246000" y="97471"/>
                    </a:cubicBezTo>
                    <a:close/>
                  </a:path>
                </a:pathLst>
              </a:custGeom>
              <a:grpFill/>
              <a:ln w="15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50EEDC8-553B-8237-4A08-E4B9EC400069}"/>
                  </a:ext>
                </a:extLst>
              </p:cNvPr>
              <p:cNvSpPr/>
              <p:nvPr/>
            </p:nvSpPr>
            <p:spPr>
              <a:xfrm>
                <a:off x="2220054" y="2805317"/>
                <a:ext cx="1161111" cy="840688"/>
              </a:xfrm>
              <a:custGeom>
                <a:avLst/>
                <a:gdLst>
                  <a:gd name="connsiteX0" fmla="*/ 1128525 w 1161111"/>
                  <a:gd name="connsiteY0" fmla="*/ 24368 h 840688"/>
                  <a:gd name="connsiteX1" fmla="*/ 1045500 w 1161111"/>
                  <a:gd name="connsiteY1" fmla="*/ 45080 h 840688"/>
                  <a:gd name="connsiteX2" fmla="*/ 991687 w 1161111"/>
                  <a:gd name="connsiteY2" fmla="*/ 125494 h 840688"/>
                  <a:gd name="connsiteX3" fmla="*/ 754913 w 1161111"/>
                  <a:gd name="connsiteY3" fmla="*/ 7310 h 840688"/>
                  <a:gd name="connsiteX4" fmla="*/ 722625 w 1161111"/>
                  <a:gd name="connsiteY4" fmla="*/ 0 h 840688"/>
                  <a:gd name="connsiteX5" fmla="*/ 461250 w 1161111"/>
                  <a:gd name="connsiteY5" fmla="*/ 0 h 840688"/>
                  <a:gd name="connsiteX6" fmla="*/ 407438 w 1161111"/>
                  <a:gd name="connsiteY6" fmla="*/ 25586 h 840688"/>
                  <a:gd name="connsiteX7" fmla="*/ 307500 w 1161111"/>
                  <a:gd name="connsiteY7" fmla="*/ 171793 h 840688"/>
                  <a:gd name="connsiteX8" fmla="*/ 332100 w 1161111"/>
                  <a:gd name="connsiteY8" fmla="*/ 237586 h 840688"/>
                  <a:gd name="connsiteX9" fmla="*/ 361313 w 1161111"/>
                  <a:gd name="connsiteY9" fmla="*/ 243678 h 840688"/>
                  <a:gd name="connsiteX10" fmla="*/ 415125 w 1161111"/>
                  <a:gd name="connsiteY10" fmla="*/ 218092 h 840688"/>
                  <a:gd name="connsiteX11" fmla="*/ 498150 w 1161111"/>
                  <a:gd name="connsiteY11" fmla="*/ 97471 h 840688"/>
                  <a:gd name="connsiteX12" fmla="*/ 588863 w 1161111"/>
                  <a:gd name="connsiteY12" fmla="*/ 97471 h 840688"/>
                  <a:gd name="connsiteX13" fmla="*/ 316725 w 1161111"/>
                  <a:gd name="connsiteY13" fmla="*/ 499539 h 840688"/>
                  <a:gd name="connsiteX14" fmla="*/ 61500 w 1161111"/>
                  <a:gd name="connsiteY14" fmla="*/ 499539 h 840688"/>
                  <a:gd name="connsiteX15" fmla="*/ 0 w 1161111"/>
                  <a:gd name="connsiteY15" fmla="*/ 548275 h 840688"/>
                  <a:gd name="connsiteX16" fmla="*/ 61500 w 1161111"/>
                  <a:gd name="connsiteY16" fmla="*/ 597010 h 840688"/>
                  <a:gd name="connsiteX17" fmla="*/ 353625 w 1161111"/>
                  <a:gd name="connsiteY17" fmla="*/ 597010 h 840688"/>
                  <a:gd name="connsiteX18" fmla="*/ 407438 w 1161111"/>
                  <a:gd name="connsiteY18" fmla="*/ 571424 h 840688"/>
                  <a:gd name="connsiteX19" fmla="*/ 515063 w 1161111"/>
                  <a:gd name="connsiteY19" fmla="*/ 414252 h 840688"/>
                  <a:gd name="connsiteX20" fmla="*/ 691875 w 1161111"/>
                  <a:gd name="connsiteY20" fmla="*/ 544620 h 840688"/>
                  <a:gd name="connsiteX21" fmla="*/ 678038 w 1161111"/>
                  <a:gd name="connsiteY21" fmla="*/ 789516 h 840688"/>
                  <a:gd name="connsiteX22" fmla="*/ 734925 w 1161111"/>
                  <a:gd name="connsiteY22" fmla="*/ 840688 h 840688"/>
                  <a:gd name="connsiteX23" fmla="*/ 738000 w 1161111"/>
                  <a:gd name="connsiteY23" fmla="*/ 840688 h 840688"/>
                  <a:gd name="connsiteX24" fmla="*/ 799500 w 1161111"/>
                  <a:gd name="connsiteY24" fmla="*/ 794389 h 840688"/>
                  <a:gd name="connsiteX25" fmla="*/ 814875 w 1161111"/>
                  <a:gd name="connsiteY25" fmla="*/ 526344 h 840688"/>
                  <a:gd name="connsiteX26" fmla="*/ 794888 w 1161111"/>
                  <a:gd name="connsiteY26" fmla="*/ 488574 h 840688"/>
                  <a:gd name="connsiteX27" fmla="*/ 645750 w 1161111"/>
                  <a:gd name="connsiteY27" fmla="*/ 378919 h 840688"/>
                  <a:gd name="connsiteX28" fmla="*/ 802575 w 1161111"/>
                  <a:gd name="connsiteY28" fmla="*/ 147425 h 840688"/>
                  <a:gd name="connsiteX29" fmla="*/ 980925 w 1161111"/>
                  <a:gd name="connsiteY29" fmla="*/ 236367 h 840688"/>
                  <a:gd name="connsiteX30" fmla="*/ 1030125 w 1161111"/>
                  <a:gd name="connsiteY30" fmla="*/ 242459 h 840688"/>
                  <a:gd name="connsiteX31" fmla="*/ 1068563 w 1161111"/>
                  <a:gd name="connsiteY31" fmla="*/ 218092 h 840688"/>
                  <a:gd name="connsiteX32" fmla="*/ 1153125 w 1161111"/>
                  <a:gd name="connsiteY32" fmla="*/ 90161 h 840688"/>
                  <a:gd name="connsiteX33" fmla="*/ 1128525 w 1161111"/>
                  <a:gd name="connsiteY33" fmla="*/ 24368 h 84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61111" h="840688">
                    <a:moveTo>
                      <a:pt x="1128525" y="24368"/>
                    </a:moveTo>
                    <a:cubicBezTo>
                      <a:pt x="1097775" y="12184"/>
                      <a:pt x="1060875" y="20713"/>
                      <a:pt x="1045500" y="45080"/>
                    </a:cubicBezTo>
                    <a:lnTo>
                      <a:pt x="991687" y="125494"/>
                    </a:lnTo>
                    <a:lnTo>
                      <a:pt x="754913" y="7310"/>
                    </a:lnTo>
                    <a:cubicBezTo>
                      <a:pt x="745688" y="2437"/>
                      <a:pt x="734925" y="0"/>
                      <a:pt x="722625" y="0"/>
                    </a:cubicBezTo>
                    <a:lnTo>
                      <a:pt x="461250" y="0"/>
                    </a:lnTo>
                    <a:cubicBezTo>
                      <a:pt x="438188" y="0"/>
                      <a:pt x="418200" y="9747"/>
                      <a:pt x="407438" y="25586"/>
                    </a:cubicBezTo>
                    <a:lnTo>
                      <a:pt x="307500" y="171793"/>
                    </a:lnTo>
                    <a:cubicBezTo>
                      <a:pt x="290588" y="194942"/>
                      <a:pt x="302888" y="225402"/>
                      <a:pt x="332100" y="237586"/>
                    </a:cubicBezTo>
                    <a:cubicBezTo>
                      <a:pt x="341325" y="241241"/>
                      <a:pt x="352087" y="243678"/>
                      <a:pt x="361313" y="243678"/>
                    </a:cubicBezTo>
                    <a:cubicBezTo>
                      <a:pt x="382837" y="243678"/>
                      <a:pt x="404363" y="233931"/>
                      <a:pt x="415125" y="218092"/>
                    </a:cubicBezTo>
                    <a:lnTo>
                      <a:pt x="498150" y="97471"/>
                    </a:lnTo>
                    <a:lnTo>
                      <a:pt x="588863" y="97471"/>
                    </a:lnTo>
                    <a:lnTo>
                      <a:pt x="316725" y="499539"/>
                    </a:lnTo>
                    <a:lnTo>
                      <a:pt x="61500" y="499539"/>
                    </a:lnTo>
                    <a:cubicBezTo>
                      <a:pt x="27675" y="499539"/>
                      <a:pt x="0" y="521470"/>
                      <a:pt x="0" y="548275"/>
                    </a:cubicBezTo>
                    <a:cubicBezTo>
                      <a:pt x="0" y="575079"/>
                      <a:pt x="27675" y="597010"/>
                      <a:pt x="61500" y="597010"/>
                    </a:cubicBezTo>
                    <a:lnTo>
                      <a:pt x="353625" y="597010"/>
                    </a:lnTo>
                    <a:cubicBezTo>
                      <a:pt x="376688" y="597010"/>
                      <a:pt x="396675" y="587263"/>
                      <a:pt x="407438" y="571424"/>
                    </a:cubicBezTo>
                    <a:lnTo>
                      <a:pt x="515063" y="414252"/>
                    </a:lnTo>
                    <a:lnTo>
                      <a:pt x="691875" y="544620"/>
                    </a:lnTo>
                    <a:lnTo>
                      <a:pt x="678038" y="789516"/>
                    </a:lnTo>
                    <a:cubicBezTo>
                      <a:pt x="674963" y="816320"/>
                      <a:pt x="701100" y="839470"/>
                      <a:pt x="734925" y="840688"/>
                    </a:cubicBezTo>
                    <a:cubicBezTo>
                      <a:pt x="736463" y="840688"/>
                      <a:pt x="736463" y="840688"/>
                      <a:pt x="738000" y="840688"/>
                    </a:cubicBezTo>
                    <a:cubicBezTo>
                      <a:pt x="770288" y="840688"/>
                      <a:pt x="797963" y="819976"/>
                      <a:pt x="799500" y="794389"/>
                    </a:cubicBezTo>
                    <a:lnTo>
                      <a:pt x="814875" y="526344"/>
                    </a:lnTo>
                    <a:cubicBezTo>
                      <a:pt x="816413" y="511723"/>
                      <a:pt x="808725" y="498321"/>
                      <a:pt x="794888" y="488574"/>
                    </a:cubicBezTo>
                    <a:lnTo>
                      <a:pt x="645750" y="378919"/>
                    </a:lnTo>
                    <a:lnTo>
                      <a:pt x="802575" y="147425"/>
                    </a:lnTo>
                    <a:lnTo>
                      <a:pt x="980925" y="236367"/>
                    </a:lnTo>
                    <a:cubicBezTo>
                      <a:pt x="994763" y="243678"/>
                      <a:pt x="1013213" y="246115"/>
                      <a:pt x="1030125" y="242459"/>
                    </a:cubicBezTo>
                    <a:cubicBezTo>
                      <a:pt x="1047038" y="238804"/>
                      <a:pt x="1060875" y="230275"/>
                      <a:pt x="1068563" y="218092"/>
                    </a:cubicBezTo>
                    <a:lnTo>
                      <a:pt x="1153125" y="90161"/>
                    </a:lnTo>
                    <a:cubicBezTo>
                      <a:pt x="1170038" y="67011"/>
                      <a:pt x="1159275" y="37770"/>
                      <a:pt x="1128525" y="24368"/>
                    </a:cubicBezTo>
                    <a:close/>
                  </a:path>
                </a:pathLst>
              </a:custGeom>
              <a:grpFill/>
              <a:ln w="15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7D1E1-78D3-C38D-EBD3-F97BD28048B8}"/>
                </a:ext>
              </a:extLst>
            </p:cNvPr>
            <p:cNvSpPr txBox="1"/>
            <p:nvPr/>
          </p:nvSpPr>
          <p:spPr>
            <a:xfrm>
              <a:off x="2214490" y="3706925"/>
              <a:ext cx="1173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002060"/>
                  </a:solidFill>
                </a:rPr>
                <a:t>Challenge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7151CA-E3B7-7358-7060-FC826EAC40C3}"/>
              </a:ext>
            </a:extLst>
          </p:cNvPr>
          <p:cNvGrpSpPr/>
          <p:nvPr/>
        </p:nvGrpSpPr>
        <p:grpSpPr>
          <a:xfrm>
            <a:off x="7594871" y="1778824"/>
            <a:ext cx="2039460" cy="1629332"/>
            <a:chOff x="8522301" y="2446925"/>
            <a:chExt cx="2039460" cy="1629332"/>
          </a:xfrm>
          <a:solidFill>
            <a:srgbClr val="002060"/>
          </a:solidFill>
        </p:grpSpPr>
        <p:pic>
          <p:nvPicPr>
            <p:cNvPr id="7" name="Graphic 6" descr="Lightbulb with solid fill">
              <a:extLst>
                <a:ext uri="{FF2B5EF4-FFF2-40B4-BE49-F238E27FC236}">
                  <a16:creationId xmlns:a16="http://schemas.microsoft.com/office/drawing/2014/main" id="{17206934-86D0-8F5F-C15B-A21601596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04031" y="2446925"/>
              <a:ext cx="1476000" cy="126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046FD5-D48A-E1C7-A8FA-3688E874B4B0}"/>
                </a:ext>
              </a:extLst>
            </p:cNvPr>
            <p:cNvSpPr txBox="1"/>
            <p:nvPr/>
          </p:nvSpPr>
          <p:spPr>
            <a:xfrm>
              <a:off x="8522301" y="3706925"/>
              <a:ext cx="203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2060"/>
                  </a:solidFill>
                </a:rPr>
                <a:t>Objective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04CCD7-767A-41CA-00F1-681D58071FD4}"/>
              </a:ext>
            </a:extLst>
          </p:cNvPr>
          <p:cNvSpPr txBox="1"/>
          <p:nvPr/>
        </p:nvSpPr>
        <p:spPr>
          <a:xfrm>
            <a:off x="745435" y="3597438"/>
            <a:ext cx="4852691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prediction of bankruptcy is a phenomenon of increasing interest in firms that stand to lose money because of unpaid debts.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Since computers can store huge data sets pertaining to bankruptcy, making accurate predictions from them beforehand is becoming important. </a:t>
            </a:r>
            <a:endParaRPr lang="en-IN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02E78-0637-03D4-0FAE-AA4AA6735F92}"/>
              </a:ext>
            </a:extLst>
          </p:cNvPr>
          <p:cNvSpPr txBox="1"/>
          <p:nvPr/>
        </p:nvSpPr>
        <p:spPr>
          <a:xfrm>
            <a:off x="6408344" y="3597438"/>
            <a:ext cx="485269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/>
            </a:lvl1pPr>
          </a:lstStyle>
          <a:p>
            <a:r>
              <a:rPr lang="en-US" dirty="0"/>
              <a:t>Build a model, using historical data that will determine the prediction of bankruptcy.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AAF6B2-6FD0-3150-F271-C72204C25BE4}"/>
              </a:ext>
            </a:extLst>
          </p:cNvPr>
          <p:cNvSpPr/>
          <p:nvPr/>
        </p:nvSpPr>
        <p:spPr>
          <a:xfrm>
            <a:off x="477078" y="1601851"/>
            <a:ext cx="5380383" cy="429370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2E5EFF-2F0C-401A-C8C6-A1AA899DA42B}"/>
              </a:ext>
            </a:extLst>
          </p:cNvPr>
          <p:cNvSpPr/>
          <p:nvPr/>
        </p:nvSpPr>
        <p:spPr>
          <a:xfrm>
            <a:off x="6038492" y="1601850"/>
            <a:ext cx="5380383" cy="429370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0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110-D5A6-1C87-F2D1-B2B1ECA5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56766"/>
            <a:ext cx="10515600" cy="646331"/>
          </a:xfrm>
        </p:spPr>
        <p:txBody>
          <a:bodyPr>
            <a:normAutofit/>
          </a:bodyPr>
          <a:lstStyle/>
          <a:p>
            <a:r>
              <a:rPr lang="en-IN" sz="4000" dirty="0" err="1"/>
              <a:t>DAtASET</a:t>
            </a:r>
            <a:r>
              <a:rPr lang="en-IN" sz="4000" dirty="0"/>
              <a:t> DESCRIPTION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62EF1E-0C9C-B6F9-F14D-F05CCE480F7C}"/>
              </a:ext>
            </a:extLst>
          </p:cNvPr>
          <p:cNvGrpSpPr/>
          <p:nvPr/>
        </p:nvGrpSpPr>
        <p:grpSpPr>
          <a:xfrm>
            <a:off x="527068" y="1453016"/>
            <a:ext cx="4157868" cy="2376881"/>
            <a:chOff x="887895" y="1326800"/>
            <a:chExt cx="4280453" cy="1751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6ABCD73-051F-D974-AA1B-CF076D5CB383}"/>
                </a:ext>
              </a:extLst>
            </p:cNvPr>
            <p:cNvSpPr/>
            <p:nvPr/>
          </p:nvSpPr>
          <p:spPr>
            <a:xfrm>
              <a:off x="887896" y="1524000"/>
              <a:ext cx="4280452" cy="155466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33EDBF-8D39-0010-ED93-42176017155A}"/>
                </a:ext>
              </a:extLst>
            </p:cNvPr>
            <p:cNvSpPr/>
            <p:nvPr/>
          </p:nvSpPr>
          <p:spPr>
            <a:xfrm>
              <a:off x="1192695" y="1326800"/>
              <a:ext cx="1616765" cy="390939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Source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B81921-C3DF-A118-8204-B2433B876C33}"/>
                </a:ext>
              </a:extLst>
            </p:cNvPr>
            <p:cNvSpPr txBox="1"/>
            <p:nvPr/>
          </p:nvSpPr>
          <p:spPr>
            <a:xfrm>
              <a:off x="887895" y="1755225"/>
              <a:ext cx="417443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data was collected from the Netherlands Economic Journal for the years 1999 to 2009.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Company bankruptcy was defined based on the business regulations of the Netherlands Stock Exchange </a:t>
              </a:r>
              <a:endParaRPr lang="en-IN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799E-463E-DAC4-39BB-0664A07E7820}"/>
              </a:ext>
            </a:extLst>
          </p:cNvPr>
          <p:cNvGrpSpPr/>
          <p:nvPr/>
        </p:nvGrpSpPr>
        <p:grpSpPr>
          <a:xfrm>
            <a:off x="540534" y="3887129"/>
            <a:ext cx="4144402" cy="2511088"/>
            <a:chOff x="887896" y="3068876"/>
            <a:chExt cx="5208102" cy="17518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C0E4AB8-A9E2-EA77-196B-8F7B6BD2563B}"/>
                </a:ext>
              </a:extLst>
            </p:cNvPr>
            <p:cNvGrpSpPr/>
            <p:nvPr/>
          </p:nvGrpSpPr>
          <p:grpSpPr>
            <a:xfrm>
              <a:off x="887897" y="3499742"/>
              <a:ext cx="1693267" cy="987465"/>
              <a:chOff x="647954" y="3628670"/>
              <a:chExt cx="1693267" cy="9874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89995-B245-BDB4-0992-5809A89A0F2F}"/>
                  </a:ext>
                </a:extLst>
              </p:cNvPr>
              <p:cNvSpPr txBox="1"/>
              <p:nvPr/>
            </p:nvSpPr>
            <p:spPr>
              <a:xfrm>
                <a:off x="769142" y="3628670"/>
                <a:ext cx="1450896" cy="47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/>
                  <a:t>6.8K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F1C2429-6D9A-D848-28AB-1276197870FA}"/>
                  </a:ext>
                </a:extLst>
              </p:cNvPr>
              <p:cNvSpPr txBox="1"/>
              <p:nvPr/>
            </p:nvSpPr>
            <p:spPr>
              <a:xfrm>
                <a:off x="647954" y="4185630"/>
                <a:ext cx="1693267" cy="43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Number of </a:t>
                </a:r>
              </a:p>
              <a:p>
                <a:r>
                  <a:rPr lang="en-IN" sz="1600" dirty="0"/>
                  <a:t>observations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82EF261-5855-3D1F-8AF6-50FF16523E54}"/>
                </a:ext>
              </a:extLst>
            </p:cNvPr>
            <p:cNvGrpSpPr/>
            <p:nvPr/>
          </p:nvGrpSpPr>
          <p:grpSpPr>
            <a:xfrm>
              <a:off x="2673242" y="3499743"/>
              <a:ext cx="1735398" cy="1168730"/>
              <a:chOff x="2949710" y="3554833"/>
              <a:chExt cx="1735398" cy="116873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E16CD6-C797-569E-8B4E-C52D7A721818}"/>
                  </a:ext>
                </a:extLst>
              </p:cNvPr>
              <p:cNvSpPr txBox="1"/>
              <p:nvPr/>
            </p:nvSpPr>
            <p:spPr>
              <a:xfrm>
                <a:off x="2949710" y="3554833"/>
                <a:ext cx="1551241" cy="47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/>
                  <a:t>94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9A5596-7C16-FB12-299F-C4E285F471A3}"/>
                  </a:ext>
                </a:extLst>
              </p:cNvPr>
              <p:cNvSpPr txBox="1"/>
              <p:nvPr/>
            </p:nvSpPr>
            <p:spPr>
              <a:xfrm>
                <a:off x="2949710" y="4111792"/>
                <a:ext cx="1735398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Number of independent </a:t>
                </a:r>
              </a:p>
              <a:p>
                <a:r>
                  <a:rPr lang="en-IN" sz="1600" dirty="0"/>
                  <a:t>features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F89090-FE75-ED6E-AFD3-32C6CBB9D605}"/>
                </a:ext>
              </a:extLst>
            </p:cNvPr>
            <p:cNvCxnSpPr>
              <a:cxnSpLocks/>
            </p:cNvCxnSpPr>
            <p:nvPr/>
          </p:nvCxnSpPr>
          <p:spPr>
            <a:xfrm>
              <a:off x="2589681" y="3215741"/>
              <a:ext cx="0" cy="158119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1F3081A-0A1D-2279-963C-A1B3B9BB6EDD}"/>
                </a:ext>
              </a:extLst>
            </p:cNvPr>
            <p:cNvSpPr/>
            <p:nvPr/>
          </p:nvSpPr>
          <p:spPr>
            <a:xfrm>
              <a:off x="887896" y="3266076"/>
              <a:ext cx="5208102" cy="1554664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D62158C-6BDC-B24F-B5EE-A67CB39D692C}"/>
                </a:ext>
              </a:extLst>
            </p:cNvPr>
            <p:cNvSpPr/>
            <p:nvPr/>
          </p:nvSpPr>
          <p:spPr>
            <a:xfrm>
              <a:off x="1258750" y="3068876"/>
              <a:ext cx="1967147" cy="390939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Shape of data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66F2F1-A5DB-D05E-A4B0-02922CEA6F70}"/>
                </a:ext>
              </a:extLst>
            </p:cNvPr>
            <p:cNvCxnSpPr>
              <a:cxnSpLocks/>
            </p:cNvCxnSpPr>
            <p:nvPr/>
          </p:nvCxnSpPr>
          <p:spPr>
            <a:xfrm>
              <a:off x="4316559" y="3266076"/>
              <a:ext cx="3" cy="153086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53D64A5-CFEF-9F4B-7CEB-11F868B07D0F}"/>
                </a:ext>
              </a:extLst>
            </p:cNvPr>
            <p:cNvGrpSpPr/>
            <p:nvPr/>
          </p:nvGrpSpPr>
          <p:grpSpPr>
            <a:xfrm>
              <a:off x="4316560" y="3499742"/>
              <a:ext cx="1726884" cy="1155436"/>
              <a:chOff x="3005464" y="3558355"/>
              <a:chExt cx="1726884" cy="115543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51B0AA-B0AC-8ABA-1C68-5C50A7E486C8}"/>
                  </a:ext>
                </a:extLst>
              </p:cNvPr>
              <p:cNvSpPr txBox="1"/>
              <p:nvPr/>
            </p:nvSpPr>
            <p:spPr>
              <a:xfrm>
                <a:off x="3005464" y="3558355"/>
                <a:ext cx="1664161" cy="47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40A648-809F-DCD7-C24F-8D871F1CD0EA}"/>
                  </a:ext>
                </a:extLst>
              </p:cNvPr>
              <p:cNvSpPr txBox="1"/>
              <p:nvPr/>
            </p:nvSpPr>
            <p:spPr>
              <a:xfrm>
                <a:off x="3135167" y="4102021"/>
                <a:ext cx="1597181" cy="611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Target feature</a:t>
                </a:r>
              </a:p>
              <a:p>
                <a:pPr algn="ctr"/>
                <a:r>
                  <a:rPr lang="en-IN" sz="1600" dirty="0"/>
                  <a:t>(Bankruptcy)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EB06C5-939F-6925-FD47-1F20DFA35BA3}"/>
              </a:ext>
            </a:extLst>
          </p:cNvPr>
          <p:cNvGrpSpPr/>
          <p:nvPr/>
        </p:nvGrpSpPr>
        <p:grpSpPr>
          <a:xfrm>
            <a:off x="8269357" y="1719279"/>
            <a:ext cx="3385183" cy="1385125"/>
            <a:chOff x="5637130" y="2948049"/>
            <a:chExt cx="2751496" cy="138512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C119A47-7D45-DB0A-02E5-3A17F654952D}"/>
                </a:ext>
              </a:extLst>
            </p:cNvPr>
            <p:cNvSpPr/>
            <p:nvPr/>
          </p:nvSpPr>
          <p:spPr>
            <a:xfrm>
              <a:off x="5637130" y="3078378"/>
              <a:ext cx="2751496" cy="12485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D700F1E-E2E4-001D-FDC5-CF9E2EDBFD2E}"/>
                </a:ext>
              </a:extLst>
            </p:cNvPr>
            <p:cNvSpPr/>
            <p:nvPr/>
          </p:nvSpPr>
          <p:spPr>
            <a:xfrm>
              <a:off x="5852099" y="2948049"/>
              <a:ext cx="1732305" cy="2506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Outliers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4A0313-4871-7735-61B1-7A7E475E94E4}"/>
                </a:ext>
              </a:extLst>
            </p:cNvPr>
            <p:cNvSpPr txBox="1"/>
            <p:nvPr/>
          </p:nvSpPr>
          <p:spPr>
            <a:xfrm>
              <a:off x="5666665" y="3255956"/>
              <a:ext cx="27219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Dataset has large number of outliers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26 features have more than 10% outliers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A2897-A46C-958A-E1A7-B3632FF1A86B}"/>
              </a:ext>
            </a:extLst>
          </p:cNvPr>
          <p:cNvGrpSpPr/>
          <p:nvPr/>
        </p:nvGrpSpPr>
        <p:grpSpPr>
          <a:xfrm>
            <a:off x="8269357" y="3429000"/>
            <a:ext cx="3511826" cy="1881710"/>
            <a:chOff x="5637130" y="4696749"/>
            <a:chExt cx="2806200" cy="188171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627FF54-22F7-F0F0-E749-751E87641EC6}"/>
                </a:ext>
              </a:extLst>
            </p:cNvPr>
            <p:cNvSpPr/>
            <p:nvPr/>
          </p:nvSpPr>
          <p:spPr>
            <a:xfrm>
              <a:off x="5637130" y="4827078"/>
              <a:ext cx="2751496" cy="173772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0426CD9-1682-2E05-2552-B5960C740F72}"/>
                </a:ext>
              </a:extLst>
            </p:cNvPr>
            <p:cNvSpPr/>
            <p:nvPr/>
          </p:nvSpPr>
          <p:spPr>
            <a:xfrm>
              <a:off x="5852099" y="4696749"/>
              <a:ext cx="1732305" cy="2506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Imbalance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247885-9C0D-E11D-B1D7-DEAA1E77FDC4}"/>
                </a:ext>
              </a:extLst>
            </p:cNvPr>
            <p:cNvSpPr txBox="1"/>
            <p:nvPr/>
          </p:nvSpPr>
          <p:spPr>
            <a:xfrm>
              <a:off x="5721369" y="5008799"/>
              <a:ext cx="2721961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Dataset is highly imbalanced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~97% of observations belong to class 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Only 3% of observations belong to class 1</a:t>
              </a:r>
            </a:p>
          </p:txBody>
        </p:sp>
      </p:grp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C2FAA932-C8DC-7EB3-5141-9B7457883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79587"/>
              </p:ext>
            </p:extLst>
          </p:nvPr>
        </p:nvGraphicFramePr>
        <p:xfrm>
          <a:off x="4949414" y="3591961"/>
          <a:ext cx="3222164" cy="1774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979C30A5-D0FB-AB5E-5162-29C9088A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39127"/>
              </p:ext>
            </p:extLst>
          </p:nvPr>
        </p:nvGraphicFramePr>
        <p:xfrm>
          <a:off x="4949414" y="1681391"/>
          <a:ext cx="3205783" cy="17983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45369">
                  <a:extLst>
                    <a:ext uri="{9D8B030D-6E8A-4147-A177-3AD203B41FA5}">
                      <a16:colId xmlns:a16="http://schemas.microsoft.com/office/drawing/2014/main" val="501322223"/>
                    </a:ext>
                  </a:extLst>
                </a:gridCol>
                <a:gridCol w="865166">
                  <a:extLst>
                    <a:ext uri="{9D8B030D-6E8A-4147-A177-3AD203B41FA5}">
                      <a16:colId xmlns:a16="http://schemas.microsoft.com/office/drawing/2014/main" val="1955241762"/>
                    </a:ext>
                  </a:extLst>
                </a:gridCol>
                <a:gridCol w="995248">
                  <a:extLst>
                    <a:ext uri="{9D8B030D-6E8A-4147-A177-3AD203B41FA5}">
                      <a16:colId xmlns:a16="http://schemas.microsoft.com/office/drawing/2014/main" val="4210066577"/>
                    </a:ext>
                  </a:extLst>
                </a:gridCol>
              </a:tblGrid>
              <a:tr h="3428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Outlier_</a:t>
                      </a:r>
                    </a:p>
                    <a:p>
                      <a:pPr algn="ctr" fontAlgn="ctr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Outlier_</a:t>
                      </a:r>
                    </a:p>
                    <a:p>
                      <a:pPr algn="ctr" fontAlgn="ctr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71523"/>
                  </a:ext>
                </a:extLst>
              </a:tr>
              <a:tr h="342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Degree of Financial Leverage (DFL)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1503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22.041355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34086"/>
                  </a:ext>
                </a:extLst>
              </a:tr>
              <a:tr h="342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Interest Coverage Ratio (Interest expense to E...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1421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20.838833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08173"/>
                  </a:ext>
                </a:extLst>
              </a:tr>
              <a:tr h="3428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Fixed Assets Turnover 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1418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20.794838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41208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6ACBC39E-D27C-49C8-7B93-90499DFE5A86}"/>
              </a:ext>
            </a:extLst>
          </p:cNvPr>
          <p:cNvGrpSpPr/>
          <p:nvPr/>
        </p:nvGrpSpPr>
        <p:grpSpPr>
          <a:xfrm>
            <a:off x="4903657" y="5583011"/>
            <a:ext cx="3251539" cy="755874"/>
            <a:chOff x="5637130" y="1257693"/>
            <a:chExt cx="2751496" cy="755874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CA18413-D2D0-DF74-0576-61C15F3AB603}"/>
                </a:ext>
              </a:extLst>
            </p:cNvPr>
            <p:cNvSpPr/>
            <p:nvPr/>
          </p:nvSpPr>
          <p:spPr>
            <a:xfrm>
              <a:off x="5637130" y="1388022"/>
              <a:ext cx="2751496" cy="62554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F853C24-6C1D-A35F-A04F-CBFDD81EB6ED}"/>
                </a:ext>
              </a:extLst>
            </p:cNvPr>
            <p:cNvSpPr/>
            <p:nvPr/>
          </p:nvSpPr>
          <p:spPr>
            <a:xfrm>
              <a:off x="5852099" y="1257693"/>
              <a:ext cx="1732305" cy="2506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Missing values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EAD160-5E31-E2C8-6194-DF54FCC4E7C8}"/>
                </a:ext>
              </a:extLst>
            </p:cNvPr>
            <p:cNvSpPr txBox="1"/>
            <p:nvPr/>
          </p:nvSpPr>
          <p:spPr>
            <a:xfrm>
              <a:off x="5666665" y="1565600"/>
              <a:ext cx="25629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Dataset has no missing values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5F3363A-05E5-5DB6-B85A-61FB0B74081A}"/>
              </a:ext>
            </a:extLst>
          </p:cNvPr>
          <p:cNvGrpSpPr/>
          <p:nvPr/>
        </p:nvGrpSpPr>
        <p:grpSpPr>
          <a:xfrm>
            <a:off x="8305694" y="5583011"/>
            <a:ext cx="3334814" cy="755874"/>
            <a:chOff x="5637130" y="1257693"/>
            <a:chExt cx="2751496" cy="755874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F68E3469-1CA9-08B9-D117-E22CEBEABA07}"/>
                </a:ext>
              </a:extLst>
            </p:cNvPr>
            <p:cNvSpPr/>
            <p:nvPr/>
          </p:nvSpPr>
          <p:spPr>
            <a:xfrm>
              <a:off x="5637130" y="1388022"/>
              <a:ext cx="2751496" cy="62554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E6A5FE0-49E0-D678-EC76-31F8BD6D1040}"/>
                </a:ext>
              </a:extLst>
            </p:cNvPr>
            <p:cNvSpPr/>
            <p:nvPr/>
          </p:nvSpPr>
          <p:spPr>
            <a:xfrm>
              <a:off x="5852099" y="1257693"/>
              <a:ext cx="1732305" cy="2506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Duplicate values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EE1E5E8-1A2B-0D08-0A58-0BF8E643FF98}"/>
                </a:ext>
              </a:extLst>
            </p:cNvPr>
            <p:cNvSpPr txBox="1"/>
            <p:nvPr/>
          </p:nvSpPr>
          <p:spPr>
            <a:xfrm>
              <a:off x="5666665" y="1565600"/>
              <a:ext cx="27219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Dataset has no duplicate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30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110-D5A6-1C87-F2D1-B2B1ECA5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56766"/>
            <a:ext cx="10515600" cy="646331"/>
          </a:xfrm>
        </p:spPr>
        <p:txBody>
          <a:bodyPr>
            <a:normAutofit/>
          </a:bodyPr>
          <a:lstStyle/>
          <a:p>
            <a:r>
              <a:rPr lang="en-IN" sz="4000" dirty="0"/>
              <a:t>Exploratory DATA ANALYSIS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36A7BFF-F065-2F23-EA33-725F7522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3" y="1431589"/>
            <a:ext cx="11071274" cy="275609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783FE-ECD7-837E-21E1-C37DDB9086C3}"/>
              </a:ext>
            </a:extLst>
          </p:cNvPr>
          <p:cNvSpPr txBox="1"/>
          <p:nvPr/>
        </p:nvSpPr>
        <p:spPr>
          <a:xfrm>
            <a:off x="560363" y="4475494"/>
            <a:ext cx="3523652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many non-bankrupt companies with 'Borrowing dependency' around 0.4.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Though it does not guarantee no-bankruptcy (some bankrupt companies are also present).However it seems having a lower or upper value impacts bankruptcy.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F7F7-E8DC-D8FD-7E25-5457AA2315CE}"/>
              </a:ext>
            </a:extLst>
          </p:cNvPr>
          <p:cNvSpPr txBox="1"/>
          <p:nvPr/>
        </p:nvSpPr>
        <p:spPr>
          <a:xfrm>
            <a:off x="4519475" y="4475494"/>
            <a:ext cx="3523652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There's a visible pattern that indicates companies with low value (&lt;0.2) of 'Per Share Net profit before tax (Yuan �'/ 'Net profit before tax/Paid-in capital'/ 'Persistent EPS in the Last Four Seasons' tend to go bankrupt.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50F73-B599-ED7E-584B-AB5BD201EED6}"/>
              </a:ext>
            </a:extLst>
          </p:cNvPr>
          <p:cNvSpPr txBox="1"/>
          <p:nvPr/>
        </p:nvSpPr>
        <p:spPr>
          <a:xfrm>
            <a:off x="8478587" y="4475494"/>
            <a:ext cx="315305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Having 'Net Income to Stockholder's Equity' value around 0.8 may safeguard a company from </a:t>
            </a:r>
            <a:r>
              <a:rPr lang="en-US" sz="1400" dirty="0" err="1"/>
              <a:t>bankruptcy.Though</a:t>
            </a:r>
            <a:r>
              <a:rPr lang="en-US" sz="1400" dirty="0"/>
              <a:t> it does not guarantee it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471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2EC48-526A-73B4-8C7F-2A21A39A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3034604"/>
            <a:ext cx="11039061" cy="272994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197B3-21C7-A850-28B3-B12D54A52582}"/>
              </a:ext>
            </a:extLst>
          </p:cNvPr>
          <p:cNvSpPr txBox="1"/>
          <p:nvPr/>
        </p:nvSpPr>
        <p:spPr>
          <a:xfrm>
            <a:off x="851452" y="1702760"/>
            <a:ext cx="399884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'Debt ratio %’  &gt; 0.187426 tend to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Current Liability to Assets’ ratio &gt; 0.145603 tend to go bankrupt.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B8E9AD-5EBE-482A-FA1A-E003C2AA06DA}"/>
              </a:ext>
            </a:extLst>
          </p:cNvPr>
          <p:cNvSpPr txBox="1">
            <a:spLocks/>
          </p:cNvSpPr>
          <p:nvPr/>
        </p:nvSpPr>
        <p:spPr>
          <a:xfrm>
            <a:off x="745435" y="456766"/>
            <a:ext cx="10515600" cy="646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/>
              <a:t>Exploratory DATA ANALYSIS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B3E1-EB55-7D51-D7F8-F8A7E1906915}"/>
              </a:ext>
            </a:extLst>
          </p:cNvPr>
          <p:cNvSpPr txBox="1"/>
          <p:nvPr/>
        </p:nvSpPr>
        <p:spPr>
          <a:xfrm>
            <a:off x="6546574" y="1699519"/>
            <a:ext cx="3829879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'Current Liability to Current Assets’ ratio &gt; 0.047675 tend to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'Total expense/Assets ’ ratio &gt; 0.032035 tend to go bankrupt.</a:t>
            </a:r>
          </a:p>
        </p:txBody>
      </p:sp>
    </p:spTree>
    <p:extLst>
      <p:ext uri="{BB962C8B-B14F-4D97-AF65-F5344CB8AC3E}">
        <p14:creationId xmlns:p14="http://schemas.microsoft.com/office/powerpoint/2010/main" val="89709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197B3-21C7-A850-28B3-B12D54A52582}"/>
              </a:ext>
            </a:extLst>
          </p:cNvPr>
          <p:cNvSpPr txBox="1"/>
          <p:nvPr/>
        </p:nvSpPr>
        <p:spPr>
          <a:xfrm>
            <a:off x="1119808" y="1227432"/>
            <a:ext cx="399884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'Working Capital to Total Assets’ &lt; 0.752867 tend to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 Share Net profit before tax (Yuan �’ ratio &lt; 0.155306 tend to go bankrupt.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B8E9AD-5EBE-482A-FA1A-E003C2AA06DA}"/>
              </a:ext>
            </a:extLst>
          </p:cNvPr>
          <p:cNvSpPr txBox="1">
            <a:spLocks/>
          </p:cNvSpPr>
          <p:nvPr/>
        </p:nvSpPr>
        <p:spPr>
          <a:xfrm>
            <a:off x="745435" y="456766"/>
            <a:ext cx="10515600" cy="646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/>
              <a:t>Exploratory DATA ANALYSIS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B3E1-EB55-7D51-D7F8-F8A7E1906915}"/>
              </a:ext>
            </a:extLst>
          </p:cNvPr>
          <p:cNvSpPr txBox="1"/>
          <p:nvPr/>
        </p:nvSpPr>
        <p:spPr>
          <a:xfrm>
            <a:off x="6917635" y="1227432"/>
            <a:ext cx="399884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' Net profit before tax/Paid-in capital’ ratio &lt; 0.154012 tend to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Persistent EPS in the Last Four Seasons’ ratio &lt; 0.195944 tend to go bankrupt.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88427-CECE-0F61-B55F-2C0BE6B7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2305877"/>
            <a:ext cx="11357113" cy="340060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47726-D58F-6522-EF29-A3BE4C93131B}"/>
              </a:ext>
            </a:extLst>
          </p:cNvPr>
          <p:cNvSpPr txBox="1"/>
          <p:nvPr/>
        </p:nvSpPr>
        <p:spPr>
          <a:xfrm>
            <a:off x="723898" y="5817429"/>
            <a:ext cx="479066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‘Net worth/Assets’ &lt; 0.812574 tend to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ROA(C) before interest and depreciation before interest’ ratio &lt; 0.441330 tend to go bankrupt.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9927-F62C-F724-115C-55516DD6989D}"/>
              </a:ext>
            </a:extLst>
          </p:cNvPr>
          <p:cNvSpPr txBox="1"/>
          <p:nvPr/>
        </p:nvSpPr>
        <p:spPr>
          <a:xfrm>
            <a:off x="6470373" y="5830819"/>
            <a:ext cx="479066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‘ROA(B) before interest and depreciation after tax’ &lt; 0.488597 tend to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Companies with ROA(A) before interest and % after tax’ ratio &lt; 0.490215 tend to go bankrupt.</a:t>
            </a:r>
          </a:p>
        </p:txBody>
      </p:sp>
    </p:spTree>
    <p:extLst>
      <p:ext uri="{BB962C8B-B14F-4D97-AF65-F5344CB8AC3E}">
        <p14:creationId xmlns:p14="http://schemas.microsoft.com/office/powerpoint/2010/main" val="12835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B8E9AD-5EBE-482A-FA1A-E003C2AA06DA}"/>
              </a:ext>
            </a:extLst>
          </p:cNvPr>
          <p:cNvSpPr txBox="1">
            <a:spLocks/>
          </p:cNvSpPr>
          <p:nvPr/>
        </p:nvSpPr>
        <p:spPr>
          <a:xfrm>
            <a:off x="745435" y="456766"/>
            <a:ext cx="10515600" cy="646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EDA INSIGHTS SUMMARY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B80D7E0-B47D-BDF8-DFDB-A2383AD83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03601"/>
              </p:ext>
            </p:extLst>
          </p:nvPr>
        </p:nvGraphicFramePr>
        <p:xfrm>
          <a:off x="546651" y="1616350"/>
          <a:ext cx="10087152" cy="39301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241100">
                  <a:extLst>
                    <a:ext uri="{9D8B030D-6E8A-4147-A177-3AD203B41FA5}">
                      <a16:colId xmlns:a16="http://schemas.microsoft.com/office/drawing/2014/main" val="1152325030"/>
                    </a:ext>
                  </a:extLst>
                </a:gridCol>
                <a:gridCol w="1819212">
                  <a:extLst>
                    <a:ext uri="{9D8B030D-6E8A-4147-A177-3AD203B41FA5}">
                      <a16:colId xmlns:a16="http://schemas.microsoft.com/office/drawing/2014/main" val="571868882"/>
                    </a:ext>
                  </a:extLst>
                </a:gridCol>
                <a:gridCol w="3026840">
                  <a:extLst>
                    <a:ext uri="{9D8B030D-6E8A-4147-A177-3AD203B41FA5}">
                      <a16:colId xmlns:a16="http://schemas.microsoft.com/office/drawing/2014/main" val="1747429081"/>
                    </a:ext>
                  </a:extLst>
                </a:gridCol>
              </a:tblGrid>
              <a:tr h="2858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High/Low/Equal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 Optimum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86032"/>
                  </a:ext>
                </a:extLst>
              </a:tr>
              <a:tr h="28586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Debt ratio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32761"/>
                  </a:ext>
                </a:extLst>
              </a:tr>
              <a:tr h="49341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current liability to assets ratio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63496"/>
                  </a:ext>
                </a:extLst>
              </a:tr>
              <a:tr h="28586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Total expense/Assets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9617"/>
                  </a:ext>
                </a:extLst>
              </a:tr>
              <a:tr h="28586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Net worth/Assets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69143"/>
                  </a:ext>
                </a:extLst>
              </a:tr>
              <a:tr h="493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ROA(C) before interest and depreciation before interest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01129"/>
                  </a:ext>
                </a:extLst>
              </a:tr>
              <a:tr h="493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ROA(B) before interest and depreciation after 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46108"/>
                  </a:ext>
                </a:extLst>
              </a:tr>
              <a:tr h="493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ROA(A) before interest and % after 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48769"/>
                  </a:ext>
                </a:extLst>
              </a:tr>
              <a:tr h="493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Net Income to Stockholder's Equity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564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72D9CF21-E016-B8E1-F80F-4E81DFB2309D}"/>
              </a:ext>
            </a:extLst>
          </p:cNvPr>
          <p:cNvSpPr/>
          <p:nvPr/>
        </p:nvSpPr>
        <p:spPr>
          <a:xfrm>
            <a:off x="7089913" y="2022204"/>
            <a:ext cx="344556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3BE5604-EFF4-EA23-FDBE-ED28CF532C95}"/>
              </a:ext>
            </a:extLst>
          </p:cNvPr>
          <p:cNvSpPr/>
          <p:nvPr/>
        </p:nvSpPr>
        <p:spPr>
          <a:xfrm>
            <a:off x="7076661" y="2432270"/>
            <a:ext cx="344556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B2421EB-F234-D8EC-1B23-091637CAA3D7}"/>
              </a:ext>
            </a:extLst>
          </p:cNvPr>
          <p:cNvSpPr/>
          <p:nvPr/>
        </p:nvSpPr>
        <p:spPr>
          <a:xfrm>
            <a:off x="7089913" y="2901605"/>
            <a:ext cx="344556" cy="304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480EAC3-2B65-D933-43A0-EE7A83FF19FA}"/>
              </a:ext>
            </a:extLst>
          </p:cNvPr>
          <p:cNvSpPr/>
          <p:nvPr/>
        </p:nvSpPr>
        <p:spPr>
          <a:xfrm rot="10800000">
            <a:off x="7089913" y="3277789"/>
            <a:ext cx="34455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FAA5C06-FCD7-5F00-1D4B-B76B55C5BFBE}"/>
              </a:ext>
            </a:extLst>
          </p:cNvPr>
          <p:cNvSpPr/>
          <p:nvPr/>
        </p:nvSpPr>
        <p:spPr>
          <a:xfrm rot="10800000">
            <a:off x="7089913" y="3633936"/>
            <a:ext cx="34455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6D16A63-74B2-2C91-2051-B412628C7561}"/>
              </a:ext>
            </a:extLst>
          </p:cNvPr>
          <p:cNvSpPr/>
          <p:nvPr/>
        </p:nvSpPr>
        <p:spPr>
          <a:xfrm rot="10800000">
            <a:off x="7089913" y="4149268"/>
            <a:ext cx="34455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AA13DFA-9835-0DC2-9112-4D60FBD42422}"/>
              </a:ext>
            </a:extLst>
          </p:cNvPr>
          <p:cNvSpPr/>
          <p:nvPr/>
        </p:nvSpPr>
        <p:spPr>
          <a:xfrm rot="10800000">
            <a:off x="7089913" y="4664601"/>
            <a:ext cx="34455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F33A7E84-B03A-3B0E-1E22-3440FA3EA0C5}"/>
              </a:ext>
            </a:extLst>
          </p:cNvPr>
          <p:cNvSpPr/>
          <p:nvPr/>
        </p:nvSpPr>
        <p:spPr>
          <a:xfrm>
            <a:off x="7089913" y="5042845"/>
            <a:ext cx="344556" cy="477101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3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B8E9AD-5EBE-482A-FA1A-E003C2AA06DA}"/>
              </a:ext>
            </a:extLst>
          </p:cNvPr>
          <p:cNvSpPr txBox="1">
            <a:spLocks/>
          </p:cNvSpPr>
          <p:nvPr/>
        </p:nvSpPr>
        <p:spPr>
          <a:xfrm>
            <a:off x="745435" y="456766"/>
            <a:ext cx="10515600" cy="6463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DATA PREPROCESSING &amp; </a:t>
            </a:r>
            <a:r>
              <a:rPr lang="en-IN" sz="4000" dirty="0" err="1"/>
              <a:t>ModEL</a:t>
            </a:r>
            <a:r>
              <a:rPr lang="en-IN" sz="4000" dirty="0"/>
              <a:t> BUILDING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B8F5B56-A113-A46F-23EA-7EF4C8CE78B2}"/>
              </a:ext>
            </a:extLst>
          </p:cNvPr>
          <p:cNvGrpSpPr/>
          <p:nvPr/>
        </p:nvGrpSpPr>
        <p:grpSpPr>
          <a:xfrm>
            <a:off x="575332" y="1873913"/>
            <a:ext cx="11204466" cy="3582761"/>
            <a:chOff x="165899" y="1860265"/>
            <a:chExt cx="11204466" cy="358276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6CF3DF4-556C-A1A3-F67A-A34E9B492DD7}"/>
                </a:ext>
              </a:extLst>
            </p:cNvPr>
            <p:cNvSpPr/>
            <p:nvPr/>
          </p:nvSpPr>
          <p:spPr>
            <a:xfrm>
              <a:off x="2519586" y="2290340"/>
              <a:ext cx="1245704" cy="100385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02</a:t>
              </a:r>
              <a:endParaRPr lang="en-IN" sz="2400" b="1" dirty="0">
                <a:solidFill>
                  <a:schemeClr val="tx1"/>
                </a:solidFill>
              </a:endParaRPr>
            </a:p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F212774-120D-DD70-E809-A06643D4921F}"/>
                </a:ext>
              </a:extLst>
            </p:cNvPr>
            <p:cNvSpPr/>
            <p:nvPr/>
          </p:nvSpPr>
          <p:spPr>
            <a:xfrm>
              <a:off x="2519586" y="4115038"/>
              <a:ext cx="1245704" cy="100385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01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39ACE3-E87C-11F0-5FEF-E2344D2B07CC}"/>
                </a:ext>
              </a:extLst>
            </p:cNvPr>
            <p:cNvSpPr/>
            <p:nvPr/>
          </p:nvSpPr>
          <p:spPr>
            <a:xfrm>
              <a:off x="6383395" y="2290340"/>
              <a:ext cx="1245704" cy="100385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03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EC1024-FD7A-2B48-88A5-7CD507C30A12}"/>
                </a:ext>
              </a:extLst>
            </p:cNvPr>
            <p:cNvSpPr/>
            <p:nvPr/>
          </p:nvSpPr>
          <p:spPr>
            <a:xfrm>
              <a:off x="6460061" y="4087098"/>
              <a:ext cx="1245704" cy="100385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04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8B2B9D-823D-795C-E093-5DC28D377F51}"/>
                </a:ext>
              </a:extLst>
            </p:cNvPr>
            <p:cNvGrpSpPr/>
            <p:nvPr/>
          </p:nvGrpSpPr>
          <p:grpSpPr>
            <a:xfrm>
              <a:off x="543340" y="3710609"/>
              <a:ext cx="1729409" cy="914400"/>
              <a:chOff x="543340" y="3710609"/>
              <a:chExt cx="1729409" cy="9144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148A26C-6590-4061-C878-B8C5DB6B8BB6}"/>
                  </a:ext>
                </a:extLst>
              </p:cNvPr>
              <p:cNvCxnSpPr/>
              <p:nvPr/>
            </p:nvCxnSpPr>
            <p:spPr>
              <a:xfrm>
                <a:off x="543340" y="3710609"/>
                <a:ext cx="1378226" cy="0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D915FC1C-536E-B32C-CC7B-2E5F2CF55C6A}"/>
                  </a:ext>
                </a:extLst>
              </p:cNvPr>
              <p:cNvSpPr/>
              <p:nvPr/>
            </p:nvSpPr>
            <p:spPr>
              <a:xfrm>
                <a:off x="1358349" y="37106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1B5E0-E0B0-4FCF-C039-499F478C25B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2272749" y="4167809"/>
              <a:ext cx="0" cy="1028699"/>
            </a:xfrm>
            <a:prstGeom prst="line">
              <a:avLst/>
            </a:prstGeom>
            <a:ln w="38100">
              <a:solidFill>
                <a:srgbClr val="D3D1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653F6A-325B-B7DE-D99C-F9D36B9332FD}"/>
                </a:ext>
              </a:extLst>
            </p:cNvPr>
            <p:cNvGrpSpPr/>
            <p:nvPr/>
          </p:nvGrpSpPr>
          <p:grpSpPr>
            <a:xfrm rot="16200000" flipH="1">
              <a:off x="2786876" y="4435863"/>
              <a:ext cx="493036" cy="1521290"/>
              <a:chOff x="1510749" y="3863009"/>
              <a:chExt cx="914400" cy="1584132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FF50A42F-A479-75C1-B160-53C98EF5063B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3767F6B-CE60-9775-A397-33AE9000B7E0}"/>
                  </a:ext>
                </a:extLst>
              </p:cNvPr>
              <p:cNvCxnSpPr>
                <a:cxnSpLocks/>
                <a:stCxn id="38" idx="2"/>
                <a:endCxn id="42" idx="0"/>
              </p:cNvCxnSpPr>
              <p:nvPr/>
            </p:nvCxnSpPr>
            <p:spPr>
              <a:xfrm rot="16200000" flipH="1">
                <a:off x="1861683" y="4883675"/>
                <a:ext cx="1126932" cy="0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44A2E2C-8F7A-0A0D-C3E1-05F717327789}"/>
                </a:ext>
              </a:extLst>
            </p:cNvPr>
            <p:cNvGrpSpPr/>
            <p:nvPr/>
          </p:nvGrpSpPr>
          <p:grpSpPr>
            <a:xfrm rot="10800000" flipH="1">
              <a:off x="3547521" y="4016072"/>
              <a:ext cx="493036" cy="1426954"/>
              <a:chOff x="1510749" y="3863009"/>
              <a:chExt cx="914400" cy="1485899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5E43213A-16CD-0E2B-9DD2-F1935C68AD87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10D626B-A39A-C662-3C28-862C9D588D08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425149" y="4320209"/>
                <a:ext cx="0" cy="1028699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39D1FD4-81C5-27A6-16F1-FA59A4B985E9}"/>
                </a:ext>
              </a:extLst>
            </p:cNvPr>
            <p:cNvGrpSpPr/>
            <p:nvPr/>
          </p:nvGrpSpPr>
          <p:grpSpPr>
            <a:xfrm rot="5400000" flipH="1">
              <a:off x="3080561" y="3288899"/>
              <a:ext cx="493036" cy="1426954"/>
              <a:chOff x="1510749" y="3863009"/>
              <a:chExt cx="914400" cy="1485899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0E29EB1C-FD99-0DCF-65EC-B7275A36021C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9628CD-C14F-8C00-6FCA-A901AD25355B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2425149" y="4320209"/>
                <a:ext cx="0" cy="1028699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12B6DC9-8DD2-8B45-548B-45F30A9AA9BA}"/>
                </a:ext>
              </a:extLst>
            </p:cNvPr>
            <p:cNvGrpSpPr/>
            <p:nvPr/>
          </p:nvGrpSpPr>
          <p:grpSpPr>
            <a:xfrm rot="10800000">
              <a:off x="2224404" y="2329076"/>
              <a:ext cx="757393" cy="1426954"/>
              <a:chOff x="1510749" y="3863009"/>
              <a:chExt cx="914400" cy="1485899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6232F20E-A8E0-B377-E49B-8711258A509A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157EB09-F85D-59A8-9263-0465DBF4170A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>
                <a:off x="2425149" y="4320209"/>
                <a:ext cx="0" cy="1028699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AA0AF7-9D95-E0AD-8E08-687B7211D80E}"/>
                </a:ext>
              </a:extLst>
            </p:cNvPr>
            <p:cNvSpPr txBox="1"/>
            <p:nvPr/>
          </p:nvSpPr>
          <p:spPr>
            <a:xfrm>
              <a:off x="225730" y="1860265"/>
              <a:ext cx="1773993" cy="11079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</a:lstStyle>
            <a:p>
              <a:pPr marL="0" indent="0">
                <a:buNone/>
              </a:pPr>
              <a:r>
                <a:rPr lang="en-US" sz="1800" b="1" dirty="0"/>
                <a:t>Data Scaling</a:t>
              </a:r>
            </a:p>
            <a:p>
              <a:pPr marL="0" indent="0">
                <a:buNone/>
              </a:pPr>
              <a:r>
                <a:rPr lang="en-US" sz="1600" dirty="0"/>
                <a:t>Scaled the data </a:t>
              </a:r>
            </a:p>
            <a:p>
              <a:pPr marL="0" indent="0">
                <a:buNone/>
              </a:pPr>
              <a:r>
                <a:rPr lang="en-US" sz="1600" dirty="0"/>
                <a:t>using Standard Scaler</a:t>
              </a:r>
              <a:endParaRPr lang="en-IN" sz="16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95F39A-A98F-A91E-C288-151207CB93E7}"/>
                </a:ext>
              </a:extLst>
            </p:cNvPr>
            <p:cNvGrpSpPr/>
            <p:nvPr/>
          </p:nvGrpSpPr>
          <p:grpSpPr>
            <a:xfrm rot="16200000">
              <a:off x="2616151" y="1548072"/>
              <a:ext cx="757393" cy="1540887"/>
              <a:chOff x="1510749" y="3863009"/>
              <a:chExt cx="914400" cy="1604538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7CF3439C-3F9B-7A42-543F-BE0B7EBC8522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FCC5CA-3023-879B-DB33-D83F0E103BCF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rot="5400000">
                <a:off x="1851480" y="4893878"/>
                <a:ext cx="1147337" cy="1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7934B86-CFBB-96F5-DA76-2DFC66EC594A}"/>
                </a:ext>
              </a:extLst>
            </p:cNvPr>
            <p:cNvGrpSpPr/>
            <p:nvPr/>
          </p:nvGrpSpPr>
          <p:grpSpPr>
            <a:xfrm>
              <a:off x="3396030" y="1939704"/>
              <a:ext cx="757393" cy="1377264"/>
              <a:chOff x="1510749" y="3863009"/>
              <a:chExt cx="914400" cy="1434156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A19B2DB-AAC1-5FD4-99A6-4B2C301A70A0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132B14F-6E07-FF52-3D85-11F22D3FF522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 flipH="1">
                <a:off x="2421405" y="4320209"/>
                <a:ext cx="3744" cy="976956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453CD23-21A6-5E14-F985-A44564FF5BDA}"/>
                </a:ext>
              </a:extLst>
            </p:cNvPr>
            <p:cNvGrpSpPr/>
            <p:nvPr/>
          </p:nvGrpSpPr>
          <p:grpSpPr>
            <a:xfrm rot="16200000" flipH="1">
              <a:off x="4671825" y="2450938"/>
              <a:ext cx="667041" cy="1697640"/>
              <a:chOff x="1510749" y="3863009"/>
              <a:chExt cx="914400" cy="1584132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9EC36F7B-47FB-D8E5-2523-1CC8240531CA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8D5CDA0-5C12-8BD9-EF3B-A49C8AEB1044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rot="16200000" flipH="1">
                <a:off x="1861683" y="4883675"/>
                <a:ext cx="1126932" cy="0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11B18B-F848-47D1-F556-E0640B302BAA}"/>
                </a:ext>
              </a:extLst>
            </p:cNvPr>
            <p:cNvGrpSpPr/>
            <p:nvPr/>
          </p:nvGrpSpPr>
          <p:grpSpPr>
            <a:xfrm rot="10800000" flipH="1">
              <a:off x="5599902" y="2290341"/>
              <a:ext cx="493036" cy="1344537"/>
              <a:chOff x="1510749" y="3863009"/>
              <a:chExt cx="914400" cy="1400078"/>
            </a:xfrm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B2D7B1DD-BC5D-9E27-1659-A06B237C083C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1C66DE6-CCD7-C0A6-6E5B-526BA30477FE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 rot="10800000" flipH="1" flipV="1">
                <a:off x="2425149" y="4320209"/>
                <a:ext cx="0" cy="942878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FA5EB67-61EC-65DF-43D1-E4AE16B26F90}"/>
                </a:ext>
              </a:extLst>
            </p:cNvPr>
            <p:cNvGrpSpPr/>
            <p:nvPr/>
          </p:nvGrpSpPr>
          <p:grpSpPr>
            <a:xfrm rot="16200000">
              <a:off x="6484685" y="1519896"/>
              <a:ext cx="757393" cy="1540887"/>
              <a:chOff x="1510749" y="3863009"/>
              <a:chExt cx="914400" cy="1604538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E3236425-5E7B-F4F3-4EF8-0600AA6CD71E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2C7D-A624-0D06-5D4A-23A157D27137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rot="5400000">
                <a:off x="1851480" y="4893878"/>
                <a:ext cx="1147337" cy="1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C1BC393-DE7C-F077-9877-3DF1B132E7E3}"/>
                </a:ext>
              </a:extLst>
            </p:cNvPr>
            <p:cNvGrpSpPr/>
            <p:nvPr/>
          </p:nvGrpSpPr>
          <p:grpSpPr>
            <a:xfrm>
              <a:off x="7250402" y="1911642"/>
              <a:ext cx="757393" cy="1377264"/>
              <a:chOff x="1510749" y="3863009"/>
              <a:chExt cx="914400" cy="1434156"/>
            </a:xfrm>
          </p:grpSpPr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2E0EE50-5AB1-09DB-E8C8-D843ABD55C95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BFF0C24-0012-A96F-1695-FC0E6FC54A5C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 flipH="1">
                <a:off x="2421405" y="4320209"/>
                <a:ext cx="3744" cy="976956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82967A5-5CDA-1205-DD20-070C461520F8}"/>
                </a:ext>
              </a:extLst>
            </p:cNvPr>
            <p:cNvSpPr txBox="1"/>
            <p:nvPr/>
          </p:nvSpPr>
          <p:spPr>
            <a:xfrm>
              <a:off x="165899" y="4002427"/>
              <a:ext cx="2015896" cy="86177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Font typeface="Arial" panose="020B0604020202020204" pitchFamily="34" charset="0"/>
                <a:buNone/>
                <a:defRPr b="1"/>
              </a:lvl1pPr>
            </a:lstStyle>
            <a:p>
              <a:r>
                <a:rPr lang="en-US" dirty="0"/>
                <a:t>Data oversampling</a:t>
              </a:r>
            </a:p>
            <a:p>
              <a:r>
                <a:rPr lang="en-US" sz="1600" b="0" dirty="0"/>
                <a:t>Data oversampled using SMOTE method</a:t>
              </a:r>
              <a:endParaRPr lang="en-IN" sz="1600" b="0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A94373E-CB9C-37BB-8AD9-4F89058B2A35}"/>
                </a:ext>
              </a:extLst>
            </p:cNvPr>
            <p:cNvGrpSpPr/>
            <p:nvPr/>
          </p:nvGrpSpPr>
          <p:grpSpPr>
            <a:xfrm rot="5400000">
              <a:off x="6842673" y="2492530"/>
              <a:ext cx="731287" cy="1592756"/>
              <a:chOff x="1510749" y="3863009"/>
              <a:chExt cx="914401" cy="1658551"/>
            </a:xfrm>
          </p:grpSpPr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D0BEE152-2D4C-F135-2171-293940A06BFF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ED3591C-A359-006D-BB2B-C593684CED11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rot="16200000" flipH="1">
                <a:off x="1824474" y="4920884"/>
                <a:ext cx="1201351" cy="1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901C81-BD51-FFE6-20D2-965F99937AEC}"/>
                </a:ext>
              </a:extLst>
            </p:cNvPr>
            <p:cNvGrpSpPr/>
            <p:nvPr/>
          </p:nvGrpSpPr>
          <p:grpSpPr>
            <a:xfrm flipH="1">
              <a:off x="6054635" y="3662186"/>
              <a:ext cx="714607" cy="1492637"/>
              <a:chOff x="1510749" y="3863009"/>
              <a:chExt cx="914400" cy="1554295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2CF4C6A-4301-45C2-54B4-272BF44C0666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A28B2C0-2632-F42E-166E-20A1AE2727CF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>
                <a:off x="2425149" y="4320209"/>
                <a:ext cx="0" cy="1097095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B946FE-B270-E04B-BE39-34FD267DDEDA}"/>
                </a:ext>
              </a:extLst>
            </p:cNvPr>
            <p:cNvGrpSpPr/>
            <p:nvPr/>
          </p:nvGrpSpPr>
          <p:grpSpPr>
            <a:xfrm rot="16200000" flipH="1">
              <a:off x="6679318" y="4283623"/>
              <a:ext cx="493036" cy="1742402"/>
              <a:chOff x="1510749" y="3863009"/>
              <a:chExt cx="914400" cy="1814378"/>
            </a:xfrm>
          </p:grpSpPr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24ABE764-8BEE-1AE2-5280-5C39ED1396AC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9E44CA1-7F4C-4ABC-F0C1-1E9AF6BB4217}"/>
                  </a:ext>
                </a:extLst>
              </p:cNvPr>
              <p:cNvCxnSpPr>
                <a:cxnSpLocks/>
                <a:stCxn id="97" idx="2"/>
                <a:endCxn id="101" idx="0"/>
              </p:cNvCxnSpPr>
              <p:nvPr/>
            </p:nvCxnSpPr>
            <p:spPr>
              <a:xfrm rot="16200000" flipH="1" flipV="1">
                <a:off x="1741267" y="4993506"/>
                <a:ext cx="1357179" cy="10584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FC5FD0B-5F43-A222-147D-9A9027FBAB7C}"/>
                </a:ext>
              </a:extLst>
            </p:cNvPr>
            <p:cNvGrpSpPr/>
            <p:nvPr/>
          </p:nvGrpSpPr>
          <p:grpSpPr>
            <a:xfrm rot="10800000" flipH="1">
              <a:off x="7550520" y="3968681"/>
              <a:ext cx="493036" cy="1426954"/>
              <a:chOff x="1510749" y="3863009"/>
              <a:chExt cx="914400" cy="1485899"/>
            </a:xfrm>
          </p:grpSpPr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A32C6946-FE20-238A-3E4D-5EF0974DB33A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6F48713-6FEE-6AD9-3094-B87511EDDB38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>
                <a:off x="2425149" y="4320209"/>
                <a:ext cx="0" cy="1028699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3DB8D1-F3D2-1102-6618-E3C35C6631D1}"/>
                </a:ext>
              </a:extLst>
            </p:cNvPr>
            <p:cNvGrpSpPr/>
            <p:nvPr/>
          </p:nvGrpSpPr>
          <p:grpSpPr>
            <a:xfrm rot="16200000">
              <a:off x="9166582" y="2464770"/>
              <a:ext cx="758265" cy="3006949"/>
              <a:chOff x="1510749" y="3863009"/>
              <a:chExt cx="915453" cy="3131160"/>
            </a:xfrm>
          </p:grpSpPr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453646F6-F1F6-ACBE-526A-A000ED658C4C}"/>
                  </a:ext>
                </a:extLst>
              </p:cNvPr>
              <p:cNvSpPr/>
              <p:nvPr/>
            </p:nvSpPr>
            <p:spPr>
              <a:xfrm>
                <a:off x="1510749" y="3863009"/>
                <a:ext cx="914400" cy="914400"/>
              </a:xfrm>
              <a:prstGeom prst="arc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5DF90A4-88D2-3070-923D-1C31C9BD90FA}"/>
                  </a:ext>
                </a:extLst>
              </p:cNvPr>
              <p:cNvCxnSpPr>
                <a:cxnSpLocks/>
                <a:stCxn id="105" idx="2"/>
                <a:endCxn id="111" idx="2"/>
              </p:cNvCxnSpPr>
              <p:nvPr/>
            </p:nvCxnSpPr>
            <p:spPr>
              <a:xfrm rot="5400000" flipV="1">
                <a:off x="1088696" y="5656663"/>
                <a:ext cx="2673959" cy="1053"/>
              </a:xfrm>
              <a:prstGeom prst="line">
                <a:avLst/>
              </a:prstGeom>
              <a:ln w="38100">
                <a:solidFill>
                  <a:srgbClr val="D3D1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60F38-4396-B825-99E8-45F3DEA881C6}"/>
                </a:ext>
              </a:extLst>
            </p:cNvPr>
            <p:cNvSpPr txBox="1"/>
            <p:nvPr/>
          </p:nvSpPr>
          <p:spPr>
            <a:xfrm>
              <a:off x="8220285" y="1924760"/>
              <a:ext cx="2828904" cy="13542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Font typeface="Arial" panose="020B0604020202020204" pitchFamily="34" charset="0"/>
                <a:buNone/>
                <a:defRPr b="1"/>
              </a:lvl1pPr>
            </a:lstStyle>
            <a:p>
              <a:r>
                <a:rPr lang="en-US" dirty="0"/>
                <a:t>Model Building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/>
                <a:t>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/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/>
                <a:t>KNN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 err="1"/>
                <a:t>XGBoost</a:t>
              </a:r>
              <a:endParaRPr lang="en-US" sz="1600" b="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D0F6AEF-E418-0C83-BD72-BA675C56879B}"/>
                </a:ext>
              </a:extLst>
            </p:cNvPr>
            <p:cNvSpPr txBox="1"/>
            <p:nvPr/>
          </p:nvSpPr>
          <p:spPr>
            <a:xfrm>
              <a:off x="8220285" y="3935107"/>
              <a:ext cx="2828904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Font typeface="Arial" panose="020B0604020202020204" pitchFamily="34" charset="0"/>
                <a:buNone/>
                <a:defRPr b="1"/>
              </a:lvl1pPr>
            </a:lstStyle>
            <a:p>
              <a:r>
                <a:rPr lang="en-US" dirty="0"/>
                <a:t>Model Tuning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/>
                <a:t>Stratified </a:t>
              </a:r>
              <a:r>
                <a:rPr lang="en-US" sz="1600" b="0" dirty="0" err="1"/>
                <a:t>Crossvalidation</a:t>
              </a:r>
              <a:endParaRPr lang="en-US" sz="1600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 err="1"/>
                <a:t>GridSearchCV</a:t>
              </a:r>
              <a:r>
                <a:rPr lang="en-US" sz="1600" b="0" dirty="0"/>
                <a:t> for hyperparameter tuning.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dirty="0"/>
                <a:t>Feature Selection </a:t>
              </a:r>
              <a:r>
                <a:rPr lang="en-US" sz="1600" b="0" dirty="0">
                  <a:sym typeface="Wingdings" panose="05000000000000000000" pitchFamily="2" charset="2"/>
                </a:rPr>
                <a:t>using </a:t>
              </a:r>
              <a:r>
                <a:rPr lang="en-US" sz="1600" b="0" dirty="0"/>
                <a:t>RFE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0C5434B-7875-F2C0-B3F2-A183795F206D}"/>
                </a:ext>
              </a:extLst>
            </p:cNvPr>
            <p:cNvSpPr/>
            <p:nvPr/>
          </p:nvSpPr>
          <p:spPr>
            <a:xfrm>
              <a:off x="225730" y="3577409"/>
              <a:ext cx="321176" cy="266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1C8856-0AFA-6530-479D-6E91BDA96470}"/>
                </a:ext>
              </a:extLst>
            </p:cNvPr>
            <p:cNvSpPr/>
            <p:nvPr/>
          </p:nvSpPr>
          <p:spPr>
            <a:xfrm>
              <a:off x="11049189" y="3455912"/>
              <a:ext cx="321176" cy="266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DFFC45E-D4B3-D656-3C39-76736238126B}"/>
              </a:ext>
            </a:extLst>
          </p:cNvPr>
          <p:cNvSpPr txBox="1"/>
          <p:nvPr/>
        </p:nvSpPr>
        <p:spPr>
          <a:xfrm>
            <a:off x="332386" y="3259231"/>
            <a:ext cx="242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Train data 70% (4773)</a:t>
            </a:r>
            <a:endParaRPr lang="en-IN" i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CC2C46-4470-B723-A706-BE2A9C2D4757}"/>
              </a:ext>
            </a:extLst>
          </p:cNvPr>
          <p:cNvSpPr txBox="1"/>
          <p:nvPr/>
        </p:nvSpPr>
        <p:spPr>
          <a:xfrm>
            <a:off x="9469291" y="3563661"/>
            <a:ext cx="242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Test data 30% (2046)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586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B8E9AD-5EBE-482A-FA1A-E003C2AA06DA}"/>
              </a:ext>
            </a:extLst>
          </p:cNvPr>
          <p:cNvSpPr txBox="1">
            <a:spLocks/>
          </p:cNvSpPr>
          <p:nvPr/>
        </p:nvSpPr>
        <p:spPr>
          <a:xfrm>
            <a:off x="745435" y="456766"/>
            <a:ext cx="10515600" cy="646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err="1"/>
              <a:t>MODEl</a:t>
            </a:r>
            <a:r>
              <a:rPr lang="en-IN" sz="4000" dirty="0"/>
              <a:t>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D27973-D3FF-0D81-F78C-47B36A70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03" y="1325218"/>
            <a:ext cx="5483297" cy="4980370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834BEE-4AE0-174E-BD4B-3F797F2F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75294"/>
              </p:ext>
            </p:extLst>
          </p:nvPr>
        </p:nvGraphicFramePr>
        <p:xfrm>
          <a:off x="304800" y="1325218"/>
          <a:ext cx="5924804" cy="26961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3571417863"/>
                    </a:ext>
                  </a:extLst>
                </a:gridCol>
                <a:gridCol w="1085659">
                  <a:extLst>
                    <a:ext uri="{9D8B030D-6E8A-4147-A177-3AD203B41FA5}">
                      <a16:colId xmlns:a16="http://schemas.microsoft.com/office/drawing/2014/main" val="159199628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080185293"/>
                    </a:ext>
                  </a:extLst>
                </a:gridCol>
                <a:gridCol w="811276">
                  <a:extLst>
                    <a:ext uri="{9D8B030D-6E8A-4147-A177-3AD203B41FA5}">
                      <a16:colId xmlns:a16="http://schemas.microsoft.com/office/drawing/2014/main" val="3105682677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1418679769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104415985"/>
                    </a:ext>
                  </a:extLst>
                </a:gridCol>
              </a:tblGrid>
              <a:tr h="6498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ROC-</a:t>
                      </a:r>
                    </a:p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AUC </a:t>
                      </a:r>
                    </a:p>
                    <a:p>
                      <a:pPr algn="ctr" font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393391"/>
                  </a:ext>
                </a:extLst>
              </a:tr>
              <a:tr h="457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>
                          <a:effectLst/>
                        </a:rPr>
                        <a:t>0.786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57004"/>
                  </a:ext>
                </a:extLst>
              </a:tr>
              <a:tr h="357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err="1">
                          <a:effectLst/>
                        </a:rPr>
                        <a:t>XGBoost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13412"/>
                  </a:ext>
                </a:extLst>
              </a:tr>
              <a:tr h="357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0.710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061508"/>
                  </a:ext>
                </a:extLst>
              </a:tr>
              <a:tr h="457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0.382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</a:rPr>
                        <a:t>0.686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828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BD36D4-BA86-DE64-4E48-B53E42E22E25}"/>
              </a:ext>
            </a:extLst>
          </p:cNvPr>
          <p:cNvSpPr txBox="1"/>
          <p:nvPr/>
        </p:nvSpPr>
        <p:spPr>
          <a:xfrm>
            <a:off x="304800" y="4243485"/>
            <a:ext cx="5924804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Logistic Regression model has the highest "recall-score”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means the model is good at predicting companies tending towards Bankruptcy.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However, this comes at a cost of low "precision-score" which means high number of false positives.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could be acceptable in this scenario as companies identified under False Positive can become more cautious causing no harm as such.</a:t>
            </a:r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427336235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825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Felix Titling</vt:lpstr>
      <vt:lpstr>Goudy Old Style</vt:lpstr>
      <vt:lpstr>ArchwayVTI</vt:lpstr>
      <vt:lpstr>BANKRUPTCY PREDICTION</vt:lpstr>
      <vt:lpstr>Problem Statement/OBJECTIVE</vt:lpstr>
      <vt:lpstr>DAtASET DESCRIPTION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Kothavade</dc:creator>
  <cp:lastModifiedBy>Kunal Kothavade</cp:lastModifiedBy>
  <cp:revision>45</cp:revision>
  <dcterms:created xsi:type="dcterms:W3CDTF">2023-04-20T05:48:10Z</dcterms:created>
  <dcterms:modified xsi:type="dcterms:W3CDTF">2023-04-21T10:34:49Z</dcterms:modified>
</cp:coreProperties>
</file>