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0C4E0-9389-4DC8-989F-320DA4DB0223}" v="1" dt="2020-11-23T07:30:31.796"/>
    <p1510:client id="{70643B87-650E-4D65-BA0A-A10268FE169F}" v="3803" dt="2020-11-12T18:42:24.852"/>
    <p1510:client id="{C75537F7-2C70-4EEC-B55E-B562C6D8FC08}" v="100" dt="2020-11-23T07:32:45.958"/>
    <p1510:client id="{F3E6A2ED-51CB-4DA0-8D3B-E5AFF8DA1F8A}" v="17" dt="2020-11-23T07:28:17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75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56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0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7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6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7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64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3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9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3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25" r:id="rId8"/>
    <p:sldLayoutId id="2147483726" r:id="rId9"/>
    <p:sldLayoutId id="2147483727" r:id="rId10"/>
    <p:sldLayoutId id="2147483735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18D2C-F550-4345-9571-39C513533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195" r="-1" b="1153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45" name="Rectangle 3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22098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  <a:cs typeface="Calibri Light"/>
              </a:rPr>
              <a:t>Design Documentation</a:t>
            </a:r>
            <a:br>
              <a:rPr lang="en-US" sz="3700">
                <a:solidFill>
                  <a:srgbClr val="FFFFFF"/>
                </a:solidFill>
                <a:cs typeface="Calibri Light"/>
              </a:rPr>
            </a:br>
            <a:r>
              <a:rPr lang="en-US" sz="3700">
                <a:solidFill>
                  <a:srgbClr val="FFFFFF"/>
                </a:solidFill>
                <a:cs typeface="Calibri Light"/>
              </a:rPr>
              <a:t>For</a:t>
            </a:r>
            <a:br>
              <a:rPr lang="en-US" sz="3700">
                <a:solidFill>
                  <a:srgbClr val="FFFFFF"/>
                </a:solidFill>
                <a:cs typeface="Calibri Light"/>
              </a:rPr>
            </a:br>
            <a:r>
              <a:rPr lang="en-US" sz="3700">
                <a:solidFill>
                  <a:srgbClr val="FFFFFF"/>
                </a:solidFill>
                <a:cs typeface="Calibri Light"/>
              </a:rPr>
              <a:t>Text Editor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654" y="4191001"/>
            <a:ext cx="4958128" cy="1120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Batch no: B22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K. Vaishnavi(053)</a:t>
            </a:r>
          </a:p>
          <a:p>
            <a:pPr algn="l">
              <a:lnSpc>
                <a:spcPct val="100000"/>
              </a:lnSpc>
            </a:pPr>
            <a:r>
              <a:rPr lang="en-US" sz="1500">
                <a:solidFill>
                  <a:srgbClr val="FFFFFF"/>
                </a:solidFill>
              </a:rPr>
              <a:t>K. Preethi Mounika(029)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EBE3-E1F8-4C24-9691-BCB6F8F5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99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5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22AE-0BE5-497A-9EA2-5C07F3FE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47" y="-60698"/>
            <a:ext cx="11961158" cy="1347974"/>
          </a:xfrm>
        </p:spPr>
        <p:txBody>
          <a:bodyPr>
            <a:normAutofit fontScale="90000"/>
          </a:bodyPr>
          <a:lstStyle/>
          <a:p>
            <a:r>
              <a:rPr lang="en-US"/>
              <a:t>Actors wise Use Cases (Features of our project):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C63C-94F5-4DDB-8985-C581D6B7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523" y="1337982"/>
            <a:ext cx="5157787" cy="823912"/>
          </a:xfrm>
        </p:spPr>
        <p:txBody>
          <a:bodyPr/>
          <a:lstStyle/>
          <a:p>
            <a:r>
              <a:rPr lang="en-US"/>
              <a:t>User: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BDAD3-8410-4352-8652-2BF9D7F70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523" y="2487705"/>
            <a:ext cx="5157787" cy="35226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Can see the line count</a:t>
            </a:r>
          </a:p>
          <a:p>
            <a:r>
              <a:rPr lang="en-US"/>
              <a:t>Can move from one line to other by arrow keys</a:t>
            </a:r>
          </a:p>
          <a:p>
            <a:r>
              <a:rPr lang="en-US"/>
              <a:t>Can see help bar where he will get to know how to operate</a:t>
            </a:r>
          </a:p>
          <a:p>
            <a:r>
              <a:rPr lang="en-US"/>
              <a:t>Has Syntax highlighting</a:t>
            </a:r>
          </a:p>
          <a:p>
            <a:r>
              <a:rPr lang="en-US"/>
              <a:t>Gives warning if it is not saved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376D4-162C-4F70-B15E-CF0B87894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3759" y="1192306"/>
            <a:ext cx="5183188" cy="823912"/>
          </a:xfrm>
        </p:spPr>
        <p:txBody>
          <a:bodyPr/>
          <a:lstStyle/>
          <a:p>
            <a:r>
              <a:rPr lang="en-US"/>
              <a:t>Receiver: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C5205-89AA-4450-9B57-A00E12354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5818" y="2487705"/>
            <a:ext cx="5183188" cy="35226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Can find any words by search feature(ctrl-f)</a:t>
            </a:r>
          </a:p>
          <a:p>
            <a:r>
              <a:rPr lang="en-US"/>
              <a:t>Can save the file line wise</a:t>
            </a:r>
          </a:p>
          <a:p>
            <a:r>
              <a:rPr lang="en-US"/>
              <a:t>Can access saved files easily</a:t>
            </a:r>
          </a:p>
          <a:p>
            <a:r>
              <a:rPr lang="en-US"/>
              <a:t>Search feature has highlighting option</a:t>
            </a:r>
          </a:p>
        </p:txBody>
      </p:sp>
    </p:spTree>
    <p:extLst>
      <p:ext uri="{BB962C8B-B14F-4D97-AF65-F5344CB8AC3E}">
        <p14:creationId xmlns:p14="http://schemas.microsoft.com/office/powerpoint/2010/main" val="12316492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s, toy&#10;&#10;Description automatically generated">
            <a:extLst>
              <a:ext uri="{FF2B5EF4-FFF2-40B4-BE49-F238E27FC236}">
                <a16:creationId xmlns:a16="http://schemas.microsoft.com/office/drawing/2014/main" id="{D163EC41-98DA-48A2-8783-324F3BF4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71" y="2562616"/>
            <a:ext cx="1678489" cy="1555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902D00-ADE2-4FDE-8E85-D8CD14DA70A8}"/>
              </a:ext>
            </a:extLst>
          </p:cNvPr>
          <p:cNvSpPr txBox="1"/>
          <p:nvPr/>
        </p:nvSpPr>
        <p:spPr>
          <a:xfrm>
            <a:off x="1008345" y="42859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23E8F0-A496-4F24-A743-706F8010C038}"/>
              </a:ext>
            </a:extLst>
          </p:cNvPr>
          <p:cNvCxnSpPr/>
          <p:nvPr/>
        </p:nvCxnSpPr>
        <p:spPr>
          <a:xfrm flipV="1">
            <a:off x="2399648" y="2421568"/>
            <a:ext cx="966591" cy="6200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E206D8-BF8F-4D0F-8E25-1BAA060FA8B8}"/>
              </a:ext>
            </a:extLst>
          </p:cNvPr>
          <p:cNvCxnSpPr>
            <a:cxnSpLocks/>
          </p:cNvCxnSpPr>
          <p:nvPr/>
        </p:nvCxnSpPr>
        <p:spPr>
          <a:xfrm flipV="1">
            <a:off x="2378772" y="3434088"/>
            <a:ext cx="1018782" cy="14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B353-4058-429D-80EA-CB55BEB0A88B}"/>
              </a:ext>
            </a:extLst>
          </p:cNvPr>
          <p:cNvCxnSpPr>
            <a:cxnSpLocks/>
          </p:cNvCxnSpPr>
          <p:nvPr/>
        </p:nvCxnSpPr>
        <p:spPr>
          <a:xfrm>
            <a:off x="2389210" y="4085441"/>
            <a:ext cx="862208" cy="4655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 descr="A picture containing graphics, toy&#10;&#10;Description automatically generated">
            <a:extLst>
              <a:ext uri="{FF2B5EF4-FFF2-40B4-BE49-F238E27FC236}">
                <a16:creationId xmlns:a16="http://schemas.microsoft.com/office/drawing/2014/main" id="{26568D4E-65E5-4D92-A5DC-E4D2EA02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152" y="2562616"/>
            <a:ext cx="1678489" cy="155531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BC5C2B-F912-4362-AF0A-0B0B46A03F66}"/>
              </a:ext>
            </a:extLst>
          </p:cNvPr>
          <p:cNvCxnSpPr>
            <a:cxnSpLocks/>
          </p:cNvCxnSpPr>
          <p:nvPr/>
        </p:nvCxnSpPr>
        <p:spPr>
          <a:xfrm flipH="1" flipV="1">
            <a:off x="8853051" y="2260109"/>
            <a:ext cx="1121078" cy="7766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B2FE9E-DC07-44B2-A8B3-196D22505D5C}"/>
              </a:ext>
            </a:extLst>
          </p:cNvPr>
          <p:cNvCxnSpPr>
            <a:cxnSpLocks/>
          </p:cNvCxnSpPr>
          <p:nvPr/>
        </p:nvCxnSpPr>
        <p:spPr>
          <a:xfrm flipH="1" flipV="1">
            <a:off x="8877692" y="3434086"/>
            <a:ext cx="1110641" cy="146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E89795-3D0F-4244-A01C-28F27D4D28C2}"/>
              </a:ext>
            </a:extLst>
          </p:cNvPr>
          <p:cNvCxnSpPr>
            <a:cxnSpLocks/>
          </p:cNvCxnSpPr>
          <p:nvPr/>
        </p:nvCxnSpPr>
        <p:spPr>
          <a:xfrm flipH="1">
            <a:off x="8961198" y="4022809"/>
            <a:ext cx="985380" cy="705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8649D-E0DF-4829-A221-41CEA262BE80}"/>
              </a:ext>
            </a:extLst>
          </p:cNvPr>
          <p:cNvSpPr txBox="1"/>
          <p:nvPr/>
        </p:nvSpPr>
        <p:spPr>
          <a:xfrm>
            <a:off x="10396994" y="431143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0C09D-908D-45AC-85AA-3973E051F932}"/>
              </a:ext>
            </a:extLst>
          </p:cNvPr>
          <p:cNvSpPr txBox="1"/>
          <p:nvPr/>
        </p:nvSpPr>
        <p:spPr>
          <a:xfrm>
            <a:off x="4056345" y="434236"/>
            <a:ext cx="50396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D15F01-357F-4D3B-A535-26C2CFA5BFC7}"/>
              </a:ext>
            </a:extLst>
          </p:cNvPr>
          <p:cNvSpPr/>
          <p:nvPr/>
        </p:nvSpPr>
        <p:spPr>
          <a:xfrm>
            <a:off x="3503195" y="1808747"/>
            <a:ext cx="2235867" cy="91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Open Editor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17EDE8-F305-4BDB-AA77-B9B946AC405F}"/>
              </a:ext>
            </a:extLst>
          </p:cNvPr>
          <p:cNvSpPr/>
          <p:nvPr/>
        </p:nvSpPr>
        <p:spPr>
          <a:xfrm>
            <a:off x="3505701" y="3084596"/>
            <a:ext cx="2235867" cy="902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mode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7F8C95-2B2D-4406-AB86-604325D45E9B}"/>
              </a:ext>
            </a:extLst>
          </p:cNvPr>
          <p:cNvSpPr/>
          <p:nvPr/>
        </p:nvSpPr>
        <p:spPr>
          <a:xfrm>
            <a:off x="3508208" y="4310313"/>
            <a:ext cx="2235867" cy="922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Highlight words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F8A1C-9F93-4AAB-B54F-A475416944C5}"/>
              </a:ext>
            </a:extLst>
          </p:cNvPr>
          <p:cNvSpPr/>
          <p:nvPr/>
        </p:nvSpPr>
        <p:spPr>
          <a:xfrm>
            <a:off x="6508583" y="1736056"/>
            <a:ext cx="2165683" cy="91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Refresh Screen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7EEE5D-B4F5-4A8A-A7D7-FDF2825A6510}"/>
              </a:ext>
            </a:extLst>
          </p:cNvPr>
          <p:cNvSpPr/>
          <p:nvPr/>
        </p:nvSpPr>
        <p:spPr>
          <a:xfrm>
            <a:off x="6511089" y="3132221"/>
            <a:ext cx="2165683" cy="91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 key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A2E7A1-1130-4C90-A927-71866AD3FF23}"/>
              </a:ext>
            </a:extLst>
          </p:cNvPr>
          <p:cNvSpPr/>
          <p:nvPr/>
        </p:nvSpPr>
        <p:spPr>
          <a:xfrm>
            <a:off x="6513596" y="4377991"/>
            <a:ext cx="2165683" cy="912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Syntax Highlight</a:t>
            </a:r>
          </a:p>
        </p:txBody>
      </p:sp>
    </p:spTree>
    <p:extLst>
      <p:ext uri="{BB962C8B-B14F-4D97-AF65-F5344CB8AC3E}">
        <p14:creationId xmlns:p14="http://schemas.microsoft.com/office/powerpoint/2010/main" val="4158874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CA9B-6345-4C9A-B906-5251D2BE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04" y="-135916"/>
            <a:ext cx="10515600" cy="1325563"/>
          </a:xfrm>
        </p:spPr>
        <p:txBody>
          <a:bodyPr/>
          <a:lstStyle/>
          <a:p>
            <a:r>
              <a:rPr lang="en-US"/>
              <a:t>Use case Description: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1EF5-598A-48F4-BDB5-08D93793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405" y="3161777"/>
            <a:ext cx="5157787" cy="823912"/>
          </a:xfrm>
        </p:spPr>
        <p:txBody>
          <a:bodyPr/>
          <a:lstStyle/>
          <a:p>
            <a:r>
              <a:rPr lang="en-US"/>
              <a:t>Main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106C5-C54B-4B4D-BB97-D434F36AB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993" y="1101246"/>
            <a:ext cx="10105567" cy="238488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/>
              <a:t>Use Case Id:</a:t>
            </a:r>
            <a:r>
              <a:rPr lang="en-US"/>
              <a:t> </a:t>
            </a:r>
            <a:r>
              <a:rPr lang="en-US" sz="2000"/>
              <a:t>UC01</a:t>
            </a:r>
          </a:p>
          <a:p>
            <a:r>
              <a:rPr lang="en-US" sz="2400"/>
              <a:t>Name:</a:t>
            </a:r>
            <a:r>
              <a:rPr lang="en-US"/>
              <a:t> </a:t>
            </a:r>
            <a:r>
              <a:rPr lang="en-US" sz="2000"/>
              <a:t>Open Editor</a:t>
            </a:r>
          </a:p>
          <a:p>
            <a:r>
              <a:rPr lang="en-US" sz="2400"/>
              <a:t>Actors:</a:t>
            </a:r>
            <a:r>
              <a:rPr lang="en-US"/>
              <a:t> </a:t>
            </a:r>
            <a:r>
              <a:rPr lang="en-US" sz="2000"/>
              <a:t>User</a:t>
            </a:r>
          </a:p>
          <a:p>
            <a:r>
              <a:rPr lang="en-US" sz="2400"/>
              <a:t>Description:</a:t>
            </a:r>
            <a:r>
              <a:rPr lang="en-US"/>
              <a:t> </a:t>
            </a:r>
            <a:r>
              <a:rPr lang="en-US" sz="2000"/>
              <a:t>Allows user to open editor</a:t>
            </a:r>
          </a:p>
          <a:p>
            <a:r>
              <a:rPr lang="en-US" sz="2400"/>
              <a:t>Pre-conditions: </a:t>
            </a:r>
            <a:r>
              <a:rPr lang="en-US" sz="2000"/>
              <a:t>None</a:t>
            </a:r>
          </a:p>
          <a:p>
            <a:r>
              <a:rPr lang="en-US" sz="2400"/>
              <a:t>Post-Conditions:</a:t>
            </a:r>
            <a:r>
              <a:rPr lang="en-US"/>
              <a:t> </a:t>
            </a:r>
            <a:r>
              <a:rPr lang="en-US" sz="2000"/>
              <a:t>An editor is opened for the user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16CD3-9C80-4A15-8594-82201E004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7542" y="228600"/>
            <a:ext cx="5183188" cy="82391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4352F91-83AA-4FA1-AD60-D8ED05D681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56045622"/>
              </p:ext>
            </p:extLst>
          </p:nvPr>
        </p:nvGraphicFramePr>
        <p:xfrm>
          <a:off x="733817" y="4347478"/>
          <a:ext cx="9611648" cy="204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824">
                  <a:extLst>
                    <a:ext uri="{9D8B030D-6E8A-4147-A177-3AD203B41FA5}">
                      <a16:colId xmlns:a16="http://schemas.microsoft.com/office/drawing/2014/main" val="1259580746"/>
                    </a:ext>
                  </a:extLst>
                </a:gridCol>
                <a:gridCol w="4805824">
                  <a:extLst>
                    <a:ext uri="{9D8B030D-6E8A-4147-A177-3AD203B41FA5}">
                      <a16:colId xmlns:a16="http://schemas.microsoft.com/office/drawing/2014/main" val="683504768"/>
                    </a:ext>
                  </a:extLst>
                </a:gridCol>
              </a:tblGrid>
              <a:tr h="566710">
                <a:tc>
                  <a:txBody>
                    <a:bodyPr/>
                    <a:lstStyle/>
                    <a:p>
                      <a:r>
                        <a:rPr lang="en-US"/>
                        <a:t>User: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25481"/>
                  </a:ext>
                </a:extLst>
              </a:tr>
              <a:tr h="56671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1.In main method function is called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04296"/>
                  </a:ext>
                </a:extLst>
              </a:tr>
              <a:tr h="5667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 Initializes all the values to 0. Updates  window size that means opens a new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8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118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4496-770F-45D5-B839-2C801B72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97" y="198110"/>
            <a:ext cx="6152367" cy="594879"/>
          </a:xfrm>
        </p:spPr>
        <p:txBody>
          <a:bodyPr>
            <a:normAutofit fontScale="90000"/>
          </a:bodyPr>
          <a:lstStyle/>
          <a:p>
            <a:r>
              <a:rPr lang="en-US"/>
              <a:t>Use case Description: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856CC-D6BB-49BD-A389-78263E8F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596" y="531312"/>
            <a:ext cx="5157787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B5882-4CEC-482A-89B9-B43B5DDA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7432" y="996861"/>
            <a:ext cx="8852965" cy="263540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Use Case Id: UC02</a:t>
            </a:r>
          </a:p>
          <a:p>
            <a:r>
              <a:rPr lang="en-US">
                <a:ea typeface="+mn-lt"/>
                <a:cs typeface="+mn-lt"/>
              </a:rPr>
              <a:t>Name: Raw mode</a:t>
            </a:r>
          </a:p>
          <a:p>
            <a:r>
              <a:rPr lang="en-US">
                <a:ea typeface="+mn-lt"/>
                <a:cs typeface="+mn-lt"/>
              </a:rPr>
              <a:t>Actors: User</a:t>
            </a:r>
          </a:p>
          <a:p>
            <a:r>
              <a:rPr lang="en-US">
                <a:ea typeface="+mn-lt"/>
                <a:cs typeface="+mn-lt"/>
              </a:rPr>
              <a:t>Description: Turns the computer to canonical mode</a:t>
            </a:r>
          </a:p>
          <a:p>
            <a:r>
              <a:rPr lang="en-US">
                <a:ea typeface="+mn-lt"/>
                <a:cs typeface="+mn-lt"/>
              </a:rPr>
              <a:t>Pre-conditions: None</a:t>
            </a:r>
          </a:p>
          <a:p>
            <a:r>
              <a:rPr lang="en-US">
                <a:ea typeface="+mn-lt"/>
                <a:cs typeface="+mn-lt"/>
              </a:rPr>
              <a:t>Post-Conditions: Terminal is turned into canonical form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B5EBC-2377-426E-96B2-0AFB0799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6008" y="3276601"/>
            <a:ext cx="5183188" cy="823912"/>
          </a:xfrm>
        </p:spPr>
        <p:txBody>
          <a:bodyPr/>
          <a:lstStyle/>
          <a:p>
            <a:r>
              <a:rPr lang="en-US"/>
              <a:t>Main flow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1946E07-6FE4-4A72-AAFC-ED3A238D26F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92962589"/>
              </p:ext>
            </p:extLst>
          </p:nvPr>
        </p:nvGraphicFramePr>
        <p:xfrm>
          <a:off x="741123" y="4185780"/>
          <a:ext cx="9284802" cy="229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401">
                  <a:extLst>
                    <a:ext uri="{9D8B030D-6E8A-4147-A177-3AD203B41FA5}">
                      <a16:colId xmlns:a16="http://schemas.microsoft.com/office/drawing/2014/main" val="2037987926"/>
                    </a:ext>
                  </a:extLst>
                </a:gridCol>
                <a:gridCol w="4642401">
                  <a:extLst>
                    <a:ext uri="{9D8B030D-6E8A-4147-A177-3AD203B41FA5}">
                      <a16:colId xmlns:a16="http://schemas.microsoft.com/office/drawing/2014/main" val="3450251365"/>
                    </a:ext>
                  </a:extLst>
                </a:gridCol>
              </a:tblGrid>
              <a:tr h="403612"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6376"/>
                  </a:ext>
                </a:extLst>
              </a:tr>
              <a:tr h="4180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 Turns off echo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96014"/>
                  </a:ext>
                </a:extLst>
              </a:tr>
              <a:tr h="418026">
                <a:tc>
                  <a:txBody>
                    <a:bodyPr/>
                    <a:lstStyle/>
                    <a:p>
                      <a:r>
                        <a:rPr lang="en-US"/>
                        <a:t>2. Enters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87066"/>
                  </a:ext>
                </a:extLst>
              </a:tr>
              <a:tr h="4180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 Stores the data into </a:t>
                      </a:r>
                      <a:r>
                        <a:rPr lang="en-US" err="1"/>
                        <a:t>termios</a:t>
                      </a:r>
                      <a:r>
                        <a:rPr lang="en-US"/>
                        <a:t>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03461"/>
                  </a:ext>
                </a:extLst>
              </a:tr>
              <a:tr h="4180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 On exiting the method it disables raw mode.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842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AE04-6EB6-427E-9B1A-F64CD6F5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67" y="-146354"/>
            <a:ext cx="10515600" cy="1325563"/>
          </a:xfrm>
        </p:spPr>
        <p:txBody>
          <a:bodyPr/>
          <a:lstStyle/>
          <a:p>
            <a:r>
              <a:rPr lang="en-US"/>
              <a:t>Use case Description: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76F9-84F5-4002-913B-C6544214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7733" y="353860"/>
            <a:ext cx="5157787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91565-6689-4203-950D-01A2AA062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747" y="996862"/>
            <a:ext cx="10324771" cy="30007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Use Case Id: UC03</a:t>
            </a:r>
          </a:p>
          <a:p>
            <a:r>
              <a:rPr lang="en-US">
                <a:ea typeface="+mn-lt"/>
                <a:cs typeface="+mn-lt"/>
              </a:rPr>
              <a:t>Name: Highlight Words</a:t>
            </a:r>
          </a:p>
          <a:p>
            <a:r>
              <a:rPr lang="en-US">
                <a:ea typeface="+mn-lt"/>
                <a:cs typeface="+mn-lt"/>
              </a:rPr>
              <a:t>Actors: User</a:t>
            </a:r>
          </a:p>
          <a:p>
            <a:r>
              <a:rPr lang="en-US">
                <a:ea typeface="+mn-lt"/>
                <a:cs typeface="+mn-lt"/>
              </a:rPr>
              <a:t>Description: Makes list of words to be highlighted</a:t>
            </a:r>
          </a:p>
          <a:p>
            <a:r>
              <a:rPr lang="en-US">
                <a:ea typeface="+mn-lt"/>
                <a:cs typeface="+mn-lt"/>
              </a:rPr>
              <a:t>Pre-conditions: None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Post-Conditions: None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56E1E-C1E3-44BD-9D76-453B44AF8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7679" y="3965532"/>
            <a:ext cx="5183188" cy="823912"/>
          </a:xfrm>
        </p:spPr>
        <p:txBody>
          <a:bodyPr/>
          <a:lstStyle/>
          <a:p>
            <a:r>
              <a:rPr lang="en-US"/>
              <a:t>Main flow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79F69D-41C0-41E9-8E88-8E5C6ADC57E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42940"/>
              </p:ext>
            </p:extLst>
          </p:nvPr>
        </p:nvGraphicFramePr>
        <p:xfrm>
          <a:off x="584548" y="5240054"/>
          <a:ext cx="976811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057">
                  <a:extLst>
                    <a:ext uri="{9D8B030D-6E8A-4147-A177-3AD203B41FA5}">
                      <a16:colId xmlns:a16="http://schemas.microsoft.com/office/drawing/2014/main" val="573209741"/>
                    </a:ext>
                  </a:extLst>
                </a:gridCol>
                <a:gridCol w="4884057">
                  <a:extLst>
                    <a:ext uri="{9D8B030D-6E8A-4147-A177-3AD203B41FA5}">
                      <a16:colId xmlns:a16="http://schemas.microsoft.com/office/drawing/2014/main" val="3783808676"/>
                    </a:ext>
                  </a:extLst>
                </a:gridCol>
              </a:tblGrid>
              <a:tr h="365342"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8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 Contains all the words to be highlighted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6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231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AF27-0F7A-4AA3-81AC-71478B3D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21" y="-156793"/>
            <a:ext cx="10515600" cy="1325563"/>
          </a:xfrm>
        </p:spPr>
        <p:txBody>
          <a:bodyPr/>
          <a:lstStyle/>
          <a:p>
            <a:r>
              <a:rPr lang="en-US"/>
              <a:t>Use case Description: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FC89D-5740-47B0-9D5B-182BC496F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021" y="3694133"/>
            <a:ext cx="5157787" cy="823912"/>
          </a:xfrm>
        </p:spPr>
        <p:txBody>
          <a:bodyPr/>
          <a:lstStyle/>
          <a:p>
            <a:r>
              <a:rPr lang="en-US"/>
              <a:t>Main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711FF-405C-456C-A656-DF6D1283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007" y="1122122"/>
            <a:ext cx="10627485" cy="27711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Use Case Id: UC04</a:t>
            </a:r>
          </a:p>
          <a:p>
            <a:r>
              <a:rPr lang="en-US">
                <a:ea typeface="+mn-lt"/>
                <a:cs typeface="+mn-lt"/>
              </a:rPr>
              <a:t>Name: Refresh Screen</a:t>
            </a:r>
          </a:p>
          <a:p>
            <a:r>
              <a:rPr lang="en-US">
                <a:ea typeface="+mn-lt"/>
                <a:cs typeface="+mn-lt"/>
              </a:rPr>
              <a:t>Actors: Receiver</a:t>
            </a:r>
          </a:p>
          <a:p>
            <a:r>
              <a:rPr lang="en-US">
                <a:ea typeface="+mn-lt"/>
                <a:cs typeface="+mn-lt"/>
              </a:rPr>
              <a:t>Description: Displays the editor</a:t>
            </a:r>
          </a:p>
          <a:p>
            <a:r>
              <a:rPr lang="en-US">
                <a:ea typeface="+mn-lt"/>
                <a:cs typeface="+mn-lt"/>
              </a:rPr>
              <a:t>Pre-conditions: Execution of the application</a:t>
            </a:r>
          </a:p>
          <a:p>
            <a:r>
              <a:rPr lang="en-US">
                <a:ea typeface="+mn-lt"/>
                <a:cs typeface="+mn-lt"/>
              </a:rPr>
              <a:t>Post-Conditions: Editor gets opened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02801-816F-466F-BCF8-8B7B02F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2967" y="301669"/>
            <a:ext cx="5183188" cy="82391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6CDF1F-AA26-443A-BB49-38C9C5BD030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48919060"/>
              </p:ext>
            </p:extLst>
          </p:nvPr>
        </p:nvGraphicFramePr>
        <p:xfrm>
          <a:off x="626301" y="4895589"/>
          <a:ext cx="984648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244">
                  <a:extLst>
                    <a:ext uri="{9D8B030D-6E8A-4147-A177-3AD203B41FA5}">
                      <a16:colId xmlns:a16="http://schemas.microsoft.com/office/drawing/2014/main" val="941408393"/>
                    </a:ext>
                  </a:extLst>
                </a:gridCol>
                <a:gridCol w="4923244">
                  <a:extLst>
                    <a:ext uri="{9D8B030D-6E8A-4147-A177-3AD203B41FA5}">
                      <a16:colId xmlns:a16="http://schemas.microsoft.com/office/drawing/2014/main" val="2061553285"/>
                    </a:ext>
                  </a:extLst>
                </a:gridCol>
              </a:tblGrid>
              <a:tr h="365342">
                <a:tc>
                  <a:txBody>
                    <a:bodyPr/>
                    <a:lstStyle/>
                    <a:p>
                      <a:r>
                        <a:rPr lang="en-US"/>
                        <a:t>User: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 Executes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3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 Prints line bar, name of the saved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6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3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CF9C-AD6A-487D-B85F-85D7D11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36" y="-146354"/>
            <a:ext cx="10515600" cy="1325563"/>
          </a:xfrm>
        </p:spPr>
        <p:txBody>
          <a:bodyPr/>
          <a:lstStyle/>
          <a:p>
            <a:r>
              <a:rPr lang="en-US"/>
              <a:t>Use case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F501-5AFB-4A9D-B4EA-811C15A2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8692" y="145093"/>
            <a:ext cx="5157787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BCD3B-9A25-490E-BD08-71D81236B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007" y="1111684"/>
            <a:ext cx="10992828" cy="237444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Use Case Id: UC05</a:t>
            </a:r>
          </a:p>
          <a:p>
            <a:r>
              <a:rPr lang="en-US">
                <a:ea typeface="+mn-lt"/>
                <a:cs typeface="+mn-lt"/>
              </a:rPr>
              <a:t>Name: Key Press</a:t>
            </a:r>
          </a:p>
          <a:p>
            <a:r>
              <a:rPr lang="en-US">
                <a:ea typeface="+mn-lt"/>
                <a:cs typeface="+mn-lt"/>
              </a:rPr>
              <a:t>Actors: Receiver</a:t>
            </a:r>
          </a:p>
          <a:p>
            <a:r>
              <a:rPr lang="en-US">
                <a:ea typeface="+mn-lt"/>
                <a:cs typeface="+mn-lt"/>
              </a:rPr>
              <a:t>Description: It does several functions while entering the input</a:t>
            </a:r>
          </a:p>
          <a:p>
            <a:r>
              <a:rPr lang="en-US">
                <a:ea typeface="+mn-lt"/>
                <a:cs typeface="+mn-lt"/>
              </a:rPr>
              <a:t>Pre-conditions: Text editor application is started</a:t>
            </a:r>
          </a:p>
          <a:p>
            <a:r>
              <a:rPr lang="en-US">
                <a:ea typeface="+mn-lt"/>
                <a:cs typeface="+mn-lt"/>
              </a:rPr>
              <a:t>Post-Conditions: Input is entered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569DB-E64E-40AD-B04E-8E3D52171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48" y="3297477"/>
            <a:ext cx="5183188" cy="823912"/>
          </a:xfrm>
        </p:spPr>
        <p:txBody>
          <a:bodyPr/>
          <a:lstStyle/>
          <a:p>
            <a:r>
              <a:rPr lang="en-US"/>
              <a:t>Main flow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F2090E1-42E1-4A6E-B4C5-65723519BD2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62720343"/>
              </p:ext>
            </p:extLst>
          </p:nvPr>
        </p:nvGraphicFramePr>
        <p:xfrm>
          <a:off x="657616" y="4425863"/>
          <a:ext cx="10394888" cy="178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444">
                  <a:extLst>
                    <a:ext uri="{9D8B030D-6E8A-4147-A177-3AD203B41FA5}">
                      <a16:colId xmlns:a16="http://schemas.microsoft.com/office/drawing/2014/main" val="4294784425"/>
                    </a:ext>
                  </a:extLst>
                </a:gridCol>
                <a:gridCol w="5197444">
                  <a:extLst>
                    <a:ext uri="{9D8B030D-6E8A-4147-A177-3AD203B41FA5}">
                      <a16:colId xmlns:a16="http://schemas.microsoft.com/office/drawing/2014/main" val="3466415458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r>
                        <a:rPr lang="en-US"/>
                        <a:t>Receiver: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43254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r>
                        <a:rPr lang="en-US"/>
                        <a:t>1. Enters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43131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 Saves file on pressing ctrl-s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94913"/>
                  </a:ext>
                </a:extLst>
              </a:tr>
              <a:tr h="4511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 Finds word on pressing ctrl-f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4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957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31E-9C2E-43B3-8CC5-A3A21768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3" y="-188108"/>
            <a:ext cx="10515600" cy="1325563"/>
          </a:xfrm>
        </p:spPr>
        <p:txBody>
          <a:bodyPr/>
          <a:lstStyle/>
          <a:p>
            <a:r>
              <a:rPr lang="en-US"/>
              <a:t>Use case Description: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4120F-F63E-4AA1-855B-9BDE51F7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651" y="3193093"/>
            <a:ext cx="5157787" cy="823912"/>
          </a:xfrm>
        </p:spPr>
        <p:txBody>
          <a:bodyPr/>
          <a:lstStyle/>
          <a:p>
            <a:r>
              <a:rPr lang="en-US"/>
              <a:t>Main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6B4C3-6816-4C2F-ADBB-C8DC90C09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061" y="996863"/>
            <a:ext cx="11337292" cy="275022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Use Case Id: UC06</a:t>
            </a:r>
          </a:p>
          <a:p>
            <a:r>
              <a:rPr lang="en-US">
                <a:ea typeface="+mn-lt"/>
                <a:cs typeface="+mn-lt"/>
              </a:rPr>
              <a:t>Name: Syntax Highlighter</a:t>
            </a:r>
          </a:p>
          <a:p>
            <a:r>
              <a:rPr lang="en-US">
                <a:ea typeface="+mn-lt"/>
                <a:cs typeface="+mn-lt"/>
              </a:rPr>
              <a:t>Actors: Receiver</a:t>
            </a:r>
          </a:p>
          <a:p>
            <a:r>
              <a:rPr lang="en-US">
                <a:ea typeface="+mn-lt"/>
                <a:cs typeface="+mn-lt"/>
              </a:rPr>
              <a:t>Description: Changes the color of the words</a:t>
            </a:r>
          </a:p>
          <a:p>
            <a:r>
              <a:rPr lang="en-US">
                <a:ea typeface="+mn-lt"/>
                <a:cs typeface="+mn-lt"/>
              </a:rPr>
              <a:t>Pre-conditions: File should be saved along with the specifications of type file like '.c'</a:t>
            </a:r>
          </a:p>
          <a:p>
            <a:r>
              <a:rPr lang="en-US">
                <a:ea typeface="+mn-lt"/>
                <a:cs typeface="+mn-lt"/>
              </a:rPr>
              <a:t>Post-Conditions: Color of the keyword is changed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1F692-833F-46A9-AABF-9AA303DCC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3159" y="61587"/>
            <a:ext cx="5183188" cy="82391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B9DE96-B2F4-4E35-9B2C-F1B40CA3FE7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3774748"/>
              </p:ext>
            </p:extLst>
          </p:nvPr>
        </p:nvGraphicFramePr>
        <p:xfrm>
          <a:off x="615863" y="4154465"/>
          <a:ext cx="10225300" cy="240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650">
                  <a:extLst>
                    <a:ext uri="{9D8B030D-6E8A-4147-A177-3AD203B41FA5}">
                      <a16:colId xmlns:a16="http://schemas.microsoft.com/office/drawing/2014/main" val="3830355052"/>
                    </a:ext>
                  </a:extLst>
                </a:gridCol>
                <a:gridCol w="5112650">
                  <a:extLst>
                    <a:ext uri="{9D8B030D-6E8A-4147-A177-3AD203B41FA5}">
                      <a16:colId xmlns:a16="http://schemas.microsoft.com/office/drawing/2014/main" val="1813928033"/>
                    </a:ext>
                  </a:extLst>
                </a:gridCol>
              </a:tblGrid>
              <a:tr h="485517">
                <a:tc>
                  <a:txBody>
                    <a:bodyPr/>
                    <a:lstStyle/>
                    <a:p>
                      <a:r>
                        <a:rPr lang="en-US"/>
                        <a:t>Receiver: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59021"/>
                  </a:ext>
                </a:extLst>
              </a:tr>
              <a:tr h="594759">
                <a:tc>
                  <a:txBody>
                    <a:bodyPr/>
                    <a:lstStyle/>
                    <a:p>
                      <a:r>
                        <a:rPr lang="en-US"/>
                        <a:t>1. Enters data and saves the file by specifying the type of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35621"/>
                  </a:ext>
                </a:extLst>
              </a:tr>
              <a:tr h="5947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 Searches the entered word in array of keywords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34140"/>
                  </a:ext>
                </a:extLst>
              </a:tr>
              <a:tr h="5947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 If the word is matched then color is changed or else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6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38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BlockprintVTI</vt:lpstr>
      <vt:lpstr>Design Documentation For Text Editor</vt:lpstr>
      <vt:lpstr>Actors wise Use Cases (Features of our project):</vt:lpstr>
      <vt:lpstr>PowerPoint Presentation</vt:lpstr>
      <vt:lpstr>Use case Description:</vt:lpstr>
      <vt:lpstr>Use case Description:</vt:lpstr>
      <vt:lpstr>Use case Description:</vt:lpstr>
      <vt:lpstr>Use case Description:</vt:lpstr>
      <vt:lpstr>Use case Description</vt:lpstr>
      <vt:lpstr>Use case Description: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2020-11-12T16:23:20Z</dcterms:created>
  <dcterms:modified xsi:type="dcterms:W3CDTF">2020-11-23T07:33:30Z</dcterms:modified>
</cp:coreProperties>
</file>