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8CF04C2-B575-4451-A772-50F597A02B50}" type="datetimeFigureOut">
              <a:rPr lang="en-IN" smtClean="0"/>
              <a:t>08-06-2019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581F66-3E6B-4475-A6A3-F111257DC45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04C2-B575-4451-A772-50F597A02B50}" type="datetimeFigureOut">
              <a:rPr lang="en-IN" smtClean="0"/>
              <a:t>08-06-2019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1F66-3E6B-4475-A6A3-F111257DC4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04C2-B575-4451-A772-50F597A02B50}" type="datetimeFigureOut">
              <a:rPr lang="en-IN" smtClean="0"/>
              <a:t>08-06-2019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1F66-3E6B-4475-A6A3-F111257DC4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8CF04C2-B575-4451-A772-50F597A02B50}" type="datetimeFigureOut">
              <a:rPr lang="en-IN" smtClean="0"/>
              <a:t>08-06-2019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B581F66-3E6B-4475-A6A3-F111257DC45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8CF04C2-B575-4451-A772-50F597A02B50}" type="datetimeFigureOut">
              <a:rPr lang="en-IN" smtClean="0"/>
              <a:t>08-06-2019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581F66-3E6B-4475-A6A3-F111257DC45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04C2-B575-4451-A772-50F597A02B50}" type="datetimeFigureOut">
              <a:rPr lang="en-IN" smtClean="0"/>
              <a:t>08-06-2019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1F66-3E6B-4475-A6A3-F111257DC45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04C2-B575-4451-A772-50F597A02B50}" type="datetimeFigureOut">
              <a:rPr lang="en-IN" smtClean="0"/>
              <a:t>08-06-2019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1F66-3E6B-4475-A6A3-F111257DC45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CF04C2-B575-4451-A772-50F597A02B50}" type="datetimeFigureOut">
              <a:rPr lang="en-IN" smtClean="0"/>
              <a:t>08-06-2019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B581F66-3E6B-4475-A6A3-F111257DC45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04C2-B575-4451-A772-50F597A02B50}" type="datetimeFigureOut">
              <a:rPr lang="en-IN" smtClean="0"/>
              <a:t>08-06-2019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1F66-3E6B-4475-A6A3-F111257DC4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8CF04C2-B575-4451-A772-50F597A02B50}" type="datetimeFigureOut">
              <a:rPr lang="en-IN" smtClean="0"/>
              <a:t>08-06-2019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B581F66-3E6B-4475-A6A3-F111257DC452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CF04C2-B575-4451-A772-50F597A02B50}" type="datetimeFigureOut">
              <a:rPr lang="en-IN" smtClean="0"/>
              <a:t>08-06-2019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B581F66-3E6B-4475-A6A3-F111257DC452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8CF04C2-B575-4451-A772-50F597A02B50}" type="datetimeFigureOut">
              <a:rPr lang="en-IN" smtClean="0"/>
              <a:t>08-06-2019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B581F66-3E6B-4475-A6A3-F111257DC45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python/string_expandtabs.htm" TargetMode="External"/><Relationship Id="rId3" Type="http://schemas.openxmlformats.org/officeDocument/2006/relationships/hyperlink" Target="https://www.tutorialspoint.com/python/string_center.htm" TargetMode="External"/><Relationship Id="rId7" Type="http://schemas.openxmlformats.org/officeDocument/2006/relationships/hyperlink" Target="https://www.tutorialspoint.com/python/string_endswith.htm" TargetMode="External"/><Relationship Id="rId2" Type="http://schemas.openxmlformats.org/officeDocument/2006/relationships/hyperlink" Target="https://www.tutorialspoint.com/python/string_capitaliz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python/string_encode.htm" TargetMode="External"/><Relationship Id="rId5" Type="http://schemas.openxmlformats.org/officeDocument/2006/relationships/hyperlink" Target="https://www.tutorialspoint.com/python/string_decode.htm" TargetMode="External"/><Relationship Id="rId4" Type="http://schemas.openxmlformats.org/officeDocument/2006/relationships/hyperlink" Target="https://www.tutorialspoint.com/python/string_count.htm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python/string_isnumeric.htm" TargetMode="External"/><Relationship Id="rId3" Type="http://schemas.openxmlformats.org/officeDocument/2006/relationships/hyperlink" Target="https://www.tutorialspoint.com/python/string_index.htm" TargetMode="External"/><Relationship Id="rId7" Type="http://schemas.openxmlformats.org/officeDocument/2006/relationships/hyperlink" Target="https://www.tutorialspoint.com/python/string_islower.htm" TargetMode="External"/><Relationship Id="rId2" Type="http://schemas.openxmlformats.org/officeDocument/2006/relationships/hyperlink" Target="https://www.tutorialspoint.com/python/string_find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python/string_isdigit.htm" TargetMode="External"/><Relationship Id="rId5" Type="http://schemas.openxmlformats.org/officeDocument/2006/relationships/hyperlink" Target="https://www.tutorialspoint.com/python/string_isalpha.htm" TargetMode="External"/><Relationship Id="rId4" Type="http://schemas.openxmlformats.org/officeDocument/2006/relationships/hyperlink" Target="https://www.tutorialspoint.com/python/string_isalnum.htm" TargetMode="External"/><Relationship Id="rId9" Type="http://schemas.openxmlformats.org/officeDocument/2006/relationships/hyperlink" Target="https://www.tutorialspoint.com/python/string_isspace.ht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python/number_log.htm" TargetMode="External"/><Relationship Id="rId13" Type="http://schemas.openxmlformats.org/officeDocument/2006/relationships/hyperlink" Target="https://www.tutorialspoint.com/python/number_pow.htm" TargetMode="External"/><Relationship Id="rId3" Type="http://schemas.openxmlformats.org/officeDocument/2006/relationships/hyperlink" Target="https://www.tutorialspoint.com/python/number_ceil.htm" TargetMode="External"/><Relationship Id="rId7" Type="http://schemas.openxmlformats.org/officeDocument/2006/relationships/hyperlink" Target="https://www.tutorialspoint.com/python/number_floor.htm" TargetMode="External"/><Relationship Id="rId12" Type="http://schemas.openxmlformats.org/officeDocument/2006/relationships/hyperlink" Target="https://www.tutorialspoint.com/python/number_modf.htm" TargetMode="External"/><Relationship Id="rId2" Type="http://schemas.openxmlformats.org/officeDocument/2006/relationships/hyperlink" Target="https://www.tutorialspoint.com/python/number_ab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python/number_fabs.htm" TargetMode="External"/><Relationship Id="rId11" Type="http://schemas.openxmlformats.org/officeDocument/2006/relationships/hyperlink" Target="https://www.tutorialspoint.com/python/number_min.htm" TargetMode="External"/><Relationship Id="rId5" Type="http://schemas.openxmlformats.org/officeDocument/2006/relationships/hyperlink" Target="https://www.tutorialspoint.com/python/number_exp.htm" TargetMode="External"/><Relationship Id="rId15" Type="http://schemas.openxmlformats.org/officeDocument/2006/relationships/hyperlink" Target="https://www.tutorialspoint.com/python/number_sqrt.htm" TargetMode="External"/><Relationship Id="rId10" Type="http://schemas.openxmlformats.org/officeDocument/2006/relationships/hyperlink" Target="https://www.tutorialspoint.com/python/number_max.htm" TargetMode="External"/><Relationship Id="rId4" Type="http://schemas.openxmlformats.org/officeDocument/2006/relationships/hyperlink" Target="https://www.tutorialspoint.com/python/number_cmp.htm" TargetMode="External"/><Relationship Id="rId9" Type="http://schemas.openxmlformats.org/officeDocument/2006/relationships/hyperlink" Target="https://www.tutorialspoint.com/python/number_log10.htm" TargetMode="External"/><Relationship Id="rId14" Type="http://schemas.openxmlformats.org/officeDocument/2006/relationships/hyperlink" Target="https://www.tutorialspoint.com/python/number_round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number_randrange.htm" TargetMode="External"/><Relationship Id="rId7" Type="http://schemas.openxmlformats.org/officeDocument/2006/relationships/hyperlink" Target="https://www.tutorialspoint.com/python/number_uniform.htm" TargetMode="External"/><Relationship Id="rId2" Type="http://schemas.openxmlformats.org/officeDocument/2006/relationships/hyperlink" Target="https://www.tutorialspoint.com/python/number_choic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python/number_shuffle.htm" TargetMode="External"/><Relationship Id="rId5" Type="http://schemas.openxmlformats.org/officeDocument/2006/relationships/hyperlink" Target="https://www.tutorialspoint.com/python/number_seed.htm" TargetMode="External"/><Relationship Id="rId4" Type="http://schemas.openxmlformats.org/officeDocument/2006/relationships/hyperlink" Target="https://www.tutorialspoint.com/python/number_random.ht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Conversion functions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444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228600" y="838200"/>
          <a:ext cx="8382000" cy="4907752"/>
        </p:xfrm>
        <a:graphic>
          <a:graphicData uri="http://schemas.openxmlformats.org/drawingml/2006/table">
            <a:tbl>
              <a:tblPr/>
              <a:tblGrid>
                <a:gridCol w="8382000"/>
              </a:tblGrid>
              <a:tr h="3769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b="1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</a:rPr>
                        <a:t>Methods with Description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731" marR="96731" marT="96731" marB="96731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743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capitalize()</a:t>
                      </a:r>
                      <a:r>
                        <a:rPr lang="en-US" sz="1600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Capitalizes first letter of string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43" marR="7043" marT="7043" marB="7043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3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center(width, </a:t>
                      </a:r>
                      <a:r>
                        <a:rPr lang="en-US" sz="1600" b="1" u="none" strike="noStrike" dirty="0" err="1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fillchar</a:t>
                      </a:r>
                      <a:r>
                        <a:rPr lang="en-US" sz="160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)</a:t>
                      </a:r>
                      <a:r>
                        <a:rPr lang="en-US" sz="1600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a space-padded string with the original string centered to a total of width columns.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43" marR="7043" marT="7043" marB="7043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count(</a:t>
                      </a:r>
                      <a:r>
                        <a:rPr lang="en-US" sz="1600" b="1" u="none" strike="noStrike" dirty="0" err="1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str</a:t>
                      </a:r>
                      <a:r>
                        <a:rPr lang="en-US" sz="160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, beg= 0,end=</a:t>
                      </a:r>
                      <a:r>
                        <a:rPr lang="en-US" sz="1600" b="1" u="none" strike="noStrike" dirty="0" err="1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len</a:t>
                      </a:r>
                      <a:r>
                        <a:rPr lang="en-US" sz="160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(string))</a:t>
                      </a:r>
                      <a:r>
                        <a:rPr lang="en-US" sz="1600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Counts how many times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str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 occurs in string or in a substring of string if starting index beg and ending index end are given.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43" marR="7043" marT="7043" marB="7043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3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decode(encoding='UTF-8',errors='strict')</a:t>
                      </a:r>
                      <a:r>
                        <a:rPr lang="en-US" sz="1600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Decodes the string using the codec registered for encoding. encoding defaults to the default string encoding.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43" marR="7043" marT="7043" marB="7043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encode(encoding='UTF-8',errors='strict')</a:t>
                      </a:r>
                      <a:r>
                        <a:rPr lang="en-US" sz="1600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encoded string version of string; on error, default is to raise a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ValueError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 unless errors is given with 'ignore' or 'replace'.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43" marR="7043" marT="7043" marB="7043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1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u="none" strike="noStrike" dirty="0" err="1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endswith</a:t>
                      </a:r>
                      <a:r>
                        <a:rPr lang="en-US" sz="160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(suffix, beg=0, end=</a:t>
                      </a:r>
                      <a:r>
                        <a:rPr lang="en-US" sz="1600" b="1" u="none" strike="noStrike" dirty="0" err="1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len</a:t>
                      </a:r>
                      <a:r>
                        <a:rPr lang="en-US" sz="160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(string))</a:t>
                      </a:r>
                      <a:r>
                        <a:rPr lang="en-US" sz="1600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Determines if string or a substring of string (if starting index beg and ending index end are given) ends with suffix; returns true if so and false otherwise.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43" marR="7043" marT="7043" marB="7043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3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u="none" strike="noStrike" dirty="0" err="1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expandtabs</a:t>
                      </a:r>
                      <a:r>
                        <a:rPr lang="en-US" sz="160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(</a:t>
                      </a:r>
                      <a:r>
                        <a:rPr lang="en-US" sz="1600" b="1" u="none" strike="noStrike" dirty="0" err="1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tabsize</a:t>
                      </a:r>
                      <a:r>
                        <a:rPr lang="en-US" sz="160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=8)</a:t>
                      </a:r>
                      <a:r>
                        <a:rPr lang="en-US" sz="1600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Expands tabs in string to multiple spaces; defaults to 8 spaces per tab if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tabsize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 not provided.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43" marR="7043" marT="7043" marB="7043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7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40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r>
                        <a:rPr lang="en-US" baseline="0" dirty="0" smtClean="0"/>
                        <a:t> of String functions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find(</a:t>
                      </a:r>
                      <a:r>
                        <a:rPr lang="en-US" sz="1400" b="1" u="none" strike="noStrike" dirty="0" err="1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str</a:t>
                      </a:r>
                      <a:r>
                        <a:rPr lang="en-US" sz="140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, beg=0 end=</a:t>
                      </a:r>
                      <a:r>
                        <a:rPr lang="en-US" sz="1400" b="1" u="none" strike="noStrike" dirty="0" err="1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len</a:t>
                      </a:r>
                      <a:r>
                        <a:rPr lang="en-US" sz="140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(string))</a:t>
                      </a:r>
                      <a:r>
                        <a:rPr lang="en-US" sz="1400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Determine if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str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 occurs in string or in a substring of string if starting index beg and ending index end are given returns index if found and -1 otherwise.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43" marR="7043" marT="7043" marB="7043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index(</a:t>
                      </a:r>
                      <a:r>
                        <a:rPr lang="en-US" sz="1400" b="1" u="none" strike="noStrike" dirty="0" err="1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str</a:t>
                      </a:r>
                      <a:r>
                        <a:rPr lang="en-US" sz="140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, beg=0, end=</a:t>
                      </a:r>
                      <a:r>
                        <a:rPr lang="en-US" sz="1400" b="1" u="none" strike="noStrike" dirty="0" err="1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len</a:t>
                      </a:r>
                      <a:r>
                        <a:rPr lang="en-US" sz="140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(string))</a:t>
                      </a:r>
                      <a:r>
                        <a:rPr lang="en-US" sz="1400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Same as find(), but raises an exception if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str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 not found.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43" marR="7043" marT="7043" marB="7043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u="none" strike="noStrike" dirty="0" err="1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isalnum</a:t>
                      </a:r>
                      <a:r>
                        <a:rPr lang="en-US" sz="140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()</a:t>
                      </a:r>
                      <a:r>
                        <a:rPr lang="en-US" sz="1400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true if string has at least 1 character and all characters are alphanumeric and false otherwise.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43" marR="7043" marT="7043" marB="7043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u="none" strike="noStrike" dirty="0" err="1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isalpha</a:t>
                      </a:r>
                      <a:r>
                        <a:rPr lang="en-US" sz="140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()</a:t>
                      </a:r>
                      <a:r>
                        <a:rPr lang="en-US" sz="1400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true if string has at least 1 character and all characters are alphabetic and false otherwise.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43" marR="7043" marT="7043" marB="7043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u="none" strike="noStrike" dirty="0" err="1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isdigit</a:t>
                      </a:r>
                      <a:r>
                        <a:rPr lang="en-US" sz="140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()</a:t>
                      </a:r>
                      <a:r>
                        <a:rPr lang="en-US" sz="1400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true if string contains only digits and false otherwise.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43" marR="7043" marT="7043" marB="7043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u="none" strike="noStrike" dirty="0" err="1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islower</a:t>
                      </a:r>
                      <a:r>
                        <a:rPr lang="en-US" sz="140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()</a:t>
                      </a:r>
                      <a:r>
                        <a:rPr lang="en-US" sz="1400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true if string has at least 1 cased character and all cased characters are in lowercase and false otherwise.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43" marR="7043" marT="7043" marB="7043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u="none" strike="noStrike" dirty="0" err="1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isnumeric</a:t>
                      </a:r>
                      <a:r>
                        <a:rPr lang="en-US" sz="140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()</a:t>
                      </a:r>
                      <a:r>
                        <a:rPr lang="en-US" sz="1400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true if a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unicode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 string contains only numeric characters and false otherwise.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43" marR="7043" marT="7043" marB="7043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u="none" strike="noStrike" dirty="0" err="1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isspace</a:t>
                      </a:r>
                      <a:r>
                        <a:rPr lang="en-US" sz="140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()</a:t>
                      </a:r>
                      <a:r>
                        <a:rPr lang="en-US" sz="1400" dirty="0">
                          <a:solidFill>
                            <a:srgbClr val="313131"/>
                          </a:solidFill>
                          <a:latin typeface="Verdana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 true if string contains only whitespace characters and false otherwise.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43" marR="7043" marT="7043" marB="704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1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28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functions in PYTHON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Function &amp; 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Function &amp; 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repr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(x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)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Converts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object x to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an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expression string.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int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(x [,base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]) 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Converts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 to an integer. base specifies the base if x is a string.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eval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str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)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Evaluates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 string and returns an object.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long(x [,base]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) 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Converts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 to a long integer. base specifies the base if x is a string.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tuple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(s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)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Converts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s to a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tuple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float(x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) 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Converts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x to a floating-point number.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list(s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) 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Converts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s to a list.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complex(real [,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imag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]) 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Creates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 complex number.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set(s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) 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Converts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s to a set.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str</a:t>
                      </a:r>
                      <a:r>
                        <a:rPr lang="en-US" b="1">
                          <a:solidFill>
                            <a:srgbClr val="000000"/>
                          </a:solidFill>
                        </a:rPr>
                        <a:t>(x</a:t>
                      </a:r>
                      <a:r>
                        <a:rPr lang="en-US" b="1" smtClean="0">
                          <a:solidFill>
                            <a:srgbClr val="000000"/>
                          </a:solidFill>
                        </a:rPr>
                        <a:t>)  </a:t>
                      </a:r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Converts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object x to a string representation.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3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functions in PYTHON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27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 &amp;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Functions &amp; Description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dict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(d)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Creates a dictionary. d must be a sequence of 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key,value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)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tuples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hex(x)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Converts an integer to a hexadecimal string.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frozenset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Converts s to a frozen set.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oct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(x)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Converts an integer to an octal string.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chr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(x)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Converts an integer to a character.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 smtClean="0">
                          <a:solidFill>
                            <a:srgbClr val="000000"/>
                          </a:solidFill>
                        </a:rPr>
                        <a:t>ord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(x)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Converts a single character to its integer value.</a:t>
                      </a:r>
                      <a:endParaRPr lang="en-US" dirty="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unichr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(x)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Converts an integer to a Unicode character.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73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Number Functions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143005"/>
          <a:ext cx="7924800" cy="5105398"/>
        </p:xfrm>
        <a:graphic>
          <a:graphicData uri="http://schemas.openxmlformats.org/drawingml/2006/table">
            <a:tbl>
              <a:tblPr/>
              <a:tblGrid>
                <a:gridCol w="646922"/>
                <a:gridCol w="7277878"/>
              </a:tblGrid>
              <a:tr h="3039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30"/>
                        </a:spcAft>
                      </a:pPr>
                      <a:r>
                        <a:rPr lang="en-US" sz="1100" b="1" dirty="0" err="1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Sr.No</a:t>
                      </a:r>
                      <a:r>
                        <a:rPr lang="en-US" sz="1100" b="1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4" marR="51134" marT="51134" marB="51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30"/>
                        </a:spcAft>
                      </a:pPr>
                      <a:r>
                        <a:rPr lang="en-US" sz="1100" b="1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Function &amp; Returns ( description 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4" marR="51134" marT="51134" marB="51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535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3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4" marR="51134" marT="51134" marB="51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30"/>
                        </a:spcAft>
                      </a:pPr>
                      <a:r>
                        <a:rPr lang="en-US" sz="1100" b="1" u="none" strike="noStrike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  <a:hlinkClick r:id="rId2"/>
                        </a:rPr>
                        <a:t>abs(x)</a:t>
                      </a:r>
                      <a:r>
                        <a:rPr lang="en-US" sz="11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The absolute value of x: the (positive) distance between x and zero.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4" marR="51134" marT="51134" marB="51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4" marR="51134" marT="51134" marB="51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strike="noStrike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  <a:hlinkClick r:id="rId3"/>
                        </a:rPr>
                        <a:t>ceil(x)</a:t>
                      </a:r>
                      <a:r>
                        <a:rPr lang="en-US" sz="11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The ceiling of x: the smallest integer not less than x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4" marR="51134" marT="51134" marB="51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4" marR="51134" marT="51134" marB="51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strike="noStrike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  <a:hlinkClick r:id="rId4"/>
                        </a:rPr>
                        <a:t>cmp(x, y)</a:t>
                      </a:r>
                      <a:r>
                        <a:rPr lang="en-US" sz="11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-1 if x &lt; y, 0 if x == y, or 1 if x &gt; 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4" marR="51134" marT="51134" marB="51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4" marR="51134" marT="51134" marB="51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strike="noStrike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  <a:hlinkClick r:id="rId5"/>
                        </a:rPr>
                        <a:t>exp(x)</a:t>
                      </a:r>
                      <a:r>
                        <a:rPr lang="en-US" sz="11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The exponential of x: e</a:t>
                      </a:r>
                      <a:r>
                        <a:rPr lang="en-US" sz="1100" baseline="300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4" marR="51134" marT="51134" marB="51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4" marR="51134" marT="51134" marB="51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strike="noStrike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  <a:hlinkClick r:id="rId6"/>
                        </a:rPr>
                        <a:t>fabs(x)</a:t>
                      </a:r>
                      <a:r>
                        <a:rPr lang="en-US" sz="11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The absolute value of x.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4" marR="51134" marT="51134" marB="51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4" marR="51134" marT="51134" marB="51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strike="noStrike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  <a:hlinkClick r:id="rId7"/>
                        </a:rPr>
                        <a:t>floor(x)</a:t>
                      </a:r>
                      <a:r>
                        <a:rPr lang="en-US" sz="11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The floor of x: the largest integer not greater than x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4" marR="51134" marT="51134" marB="51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4" marR="51134" marT="51134" marB="51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strike="noStrike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  <a:hlinkClick r:id="rId8"/>
                        </a:rPr>
                        <a:t>log(x)</a:t>
                      </a:r>
                      <a:r>
                        <a:rPr lang="en-US" sz="11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The natural logarithm of x, for x&gt; 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4" marR="51134" marT="51134" marB="51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4" marR="51134" marT="51134" marB="51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strike="noStrike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  <a:hlinkClick r:id="rId9"/>
                        </a:rPr>
                        <a:t>log10(x)</a:t>
                      </a:r>
                      <a:r>
                        <a:rPr lang="en-US" sz="11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The base-10 logarithm of x for x&gt; 0.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4" marR="51134" marT="51134" marB="51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5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4" marR="51134" marT="51134" marB="51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strike="noStrike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  <a:hlinkClick r:id="rId10"/>
                        </a:rPr>
                        <a:t>max(x1, x2,...)</a:t>
                      </a:r>
                      <a:r>
                        <a:rPr lang="en-US" sz="11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The largest of its arguments: the value closest to positive infinity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4" marR="51134" marT="51134" marB="51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5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4" marR="51134" marT="51134" marB="51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strike="noStrike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  <a:hlinkClick r:id="rId11"/>
                        </a:rPr>
                        <a:t>min(x1, x2,...)</a:t>
                      </a:r>
                      <a:r>
                        <a:rPr lang="en-US" sz="11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The smallest of its arguments: the value closest to negative infinity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4" marR="51134" marT="51134" marB="51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5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4" marR="51134" marT="51134" marB="51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strike="noStrike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  <a:hlinkClick r:id="rId12"/>
                        </a:rPr>
                        <a:t>modf(x)</a:t>
                      </a:r>
                      <a:r>
                        <a:rPr lang="en-US" sz="11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The fractional and integer parts of x in a two-item tuple. Both parts have the same sign as x. The integer part is returned as a float.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4" marR="51134" marT="51134" marB="51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4" marR="51134" marT="51134" marB="51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strike="noStrike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  <a:hlinkClick r:id="rId13"/>
                        </a:rPr>
                        <a:t>pow(x, y)</a:t>
                      </a:r>
                      <a:r>
                        <a:rPr lang="en-US" sz="11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The value of x**y.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4" marR="51134" marT="51134" marB="51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5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4" marR="51134" marT="51134" marB="51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strike="noStrike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  <a:hlinkClick r:id="rId14"/>
                        </a:rPr>
                        <a:t>round(x [,n])</a:t>
                      </a:r>
                      <a:r>
                        <a:rPr lang="en-US" sz="11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 rounded to n digits from the decimal point. Python rounds away from zero as a tie-breaker: round(0.5) is 1.0 and round(-0.5) is -1.0.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4" marR="51134" marT="51134" marB="51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4" marR="51134" marT="51134" marB="51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strike="noStrike" dirty="0" err="1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  <a:hlinkClick r:id="rId15"/>
                        </a:rPr>
                        <a:t>sqrt</a:t>
                      </a:r>
                      <a:r>
                        <a:rPr lang="en-US" sz="1100" b="1" u="none" strike="noStrike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  <a:hlinkClick r:id="rId15"/>
                        </a:rPr>
                        <a:t>(x)</a:t>
                      </a: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The square root of x for x &gt; 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134" marR="51134" marT="51134" marB="51134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4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Random Number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33400" y="1600201"/>
          <a:ext cx="7391399" cy="4446916"/>
        </p:xfrm>
        <a:graphic>
          <a:graphicData uri="http://schemas.openxmlformats.org/drawingml/2006/table">
            <a:tbl>
              <a:tblPr/>
              <a:tblGrid>
                <a:gridCol w="816722"/>
                <a:gridCol w="6574677"/>
              </a:tblGrid>
              <a:tr h="5385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Sr.No.</a:t>
                      </a:r>
                    </a:p>
                  </a:txBody>
                  <a:tcPr marL="68067" marR="68067" marT="68067" marB="680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Function &amp; Description</a:t>
                      </a:r>
                    </a:p>
                  </a:txBody>
                  <a:tcPr marL="68067" marR="68067" marT="68067" marB="680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385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1</a:t>
                      </a:r>
                    </a:p>
                  </a:txBody>
                  <a:tcPr marL="68067" marR="68067" marT="68067" marB="680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strike="noStrike">
                          <a:solidFill>
                            <a:srgbClr val="313131"/>
                          </a:solidFill>
                          <a:hlinkClick r:id="rId2"/>
                        </a:rPr>
                        <a:t>choice(seq)</a:t>
                      </a: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A random item from a list, tuple, or string.</a:t>
                      </a:r>
                    </a:p>
                  </a:txBody>
                  <a:tcPr marL="68067" marR="68067" marT="68067" marB="680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5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2</a:t>
                      </a:r>
                    </a:p>
                  </a:txBody>
                  <a:tcPr marL="68067" marR="68067" marT="68067" marB="680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strike="noStrike">
                          <a:solidFill>
                            <a:srgbClr val="313131"/>
                          </a:solidFill>
                          <a:hlinkClick r:id="rId3"/>
                        </a:rPr>
                        <a:t>randrange ([start,] stop [,step])</a:t>
                      </a: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A randomly selected element from range(start, stop, step)</a:t>
                      </a:r>
                    </a:p>
                  </a:txBody>
                  <a:tcPr marL="68067" marR="68067" marT="68067" marB="680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5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3</a:t>
                      </a:r>
                    </a:p>
                  </a:txBody>
                  <a:tcPr marL="68067" marR="68067" marT="68067" marB="680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strike="noStrike">
                          <a:solidFill>
                            <a:srgbClr val="313131"/>
                          </a:solidFill>
                          <a:hlinkClick r:id="rId4"/>
                        </a:rPr>
                        <a:t>random()</a:t>
                      </a: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A random float r, such that 0 is less than or equal to r and r is less than 1</a:t>
                      </a:r>
                    </a:p>
                  </a:txBody>
                  <a:tcPr marL="68067" marR="68067" marT="68067" marB="680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99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4</a:t>
                      </a:r>
                    </a:p>
                  </a:txBody>
                  <a:tcPr marL="68067" marR="68067" marT="68067" marB="680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strike="noStrike">
                          <a:solidFill>
                            <a:srgbClr val="313131"/>
                          </a:solidFill>
                          <a:hlinkClick r:id="rId5"/>
                        </a:rPr>
                        <a:t>seed([x])</a:t>
                      </a: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Sets the integer starting value used in generating random numbers. Call this function before calling any other random module function. Returns None.</a:t>
                      </a:r>
                    </a:p>
                  </a:txBody>
                  <a:tcPr marL="68067" marR="68067" marT="68067" marB="680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5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5</a:t>
                      </a:r>
                    </a:p>
                  </a:txBody>
                  <a:tcPr marL="68067" marR="68067" marT="68067" marB="680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strike="noStrike">
                          <a:solidFill>
                            <a:srgbClr val="313131"/>
                          </a:solidFill>
                          <a:hlinkClick r:id="rId6"/>
                        </a:rPr>
                        <a:t>shuffle(lst)</a:t>
                      </a: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Randomizes the items of a list in place. Returns None.</a:t>
                      </a:r>
                    </a:p>
                  </a:txBody>
                  <a:tcPr marL="68067" marR="68067" marT="68067" marB="680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5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6</a:t>
                      </a:r>
                    </a:p>
                  </a:txBody>
                  <a:tcPr marL="68067" marR="68067" marT="68067" marB="680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strike="noStrike" dirty="0">
                          <a:solidFill>
                            <a:srgbClr val="313131"/>
                          </a:solidFill>
                          <a:hlinkClick r:id="rId7"/>
                        </a:rPr>
                        <a:t>uniform(x, y)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A random float r, such that x is less than or equal to r and r is less than y</a:t>
                      </a:r>
                    </a:p>
                  </a:txBody>
                  <a:tcPr marL="68067" marR="68067" marT="68067" marB="680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77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smtClean="0"/>
              <a:t>Mathematical Constants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33400" y="1981200"/>
          <a:ext cx="5746747" cy="1828800"/>
        </p:xfrm>
        <a:graphic>
          <a:graphicData uri="http://schemas.openxmlformats.org/drawingml/2006/table">
            <a:tbl>
              <a:tblPr/>
              <a:tblGrid>
                <a:gridCol w="990600"/>
                <a:gridCol w="4756147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Sr.No.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Constants &amp; 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pi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The mathematical constant pi.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The mathematical constant 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72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Escape Characters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33400" y="1371599"/>
          <a:ext cx="7543800" cy="5117340"/>
        </p:xfrm>
        <a:graphic>
          <a:graphicData uri="http://schemas.openxmlformats.org/drawingml/2006/table">
            <a:tbl>
              <a:tblPr/>
              <a:tblGrid>
                <a:gridCol w="2209800"/>
                <a:gridCol w="2819400"/>
                <a:gridCol w="2514600"/>
              </a:tblGrid>
              <a:tr h="601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b="1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Backslash notation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6672" marR="116672" marT="116672" marB="116672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b="1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Hexadecimal character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6672" marR="116672" marT="116672" marB="116672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b="1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6672" marR="116672" marT="116672" marB="116672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002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\a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0x07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Bell or alert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\b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0x08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Backspace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\</a:t>
                      </a:r>
                      <a:r>
                        <a:rPr lang="en-US" sz="1100" dirty="0" err="1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cx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Control-x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\C-x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Control-x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\e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0x1b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Escape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\f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0x0c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 err="1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Formfeed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\M-\C-x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Meta-Control-x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\n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0x0a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Newline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\</a:t>
                      </a:r>
                      <a:r>
                        <a:rPr lang="en-US" sz="1100" dirty="0" err="1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nnn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Octal notation, where n is in the range 0.7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\r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0x0d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Carriage return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\s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0x20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Space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\t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0x09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Tab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\v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0x0b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Vertical tab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\x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Character x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  <a:tabLst>
                          <a:tab pos="304800" algn="l"/>
                          <a:tab pos="586740" algn="ctr"/>
                        </a:tabLs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		\</a:t>
                      </a:r>
                      <a:r>
                        <a:rPr lang="en-US" sz="1100" dirty="0" err="1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xnn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Hexadecimal notation, where n is in the range 0.9, </a:t>
                      </a:r>
                      <a:r>
                        <a:rPr lang="en-US" sz="1100" dirty="0" err="1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a.f</a:t>
                      </a: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, or A.F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0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Formatting symbols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81000" y="1066800"/>
          <a:ext cx="8153400" cy="3364027"/>
        </p:xfrm>
        <a:graphic>
          <a:graphicData uri="http://schemas.openxmlformats.org/drawingml/2006/table">
            <a:tbl>
              <a:tblPr/>
              <a:tblGrid>
                <a:gridCol w="2057400"/>
                <a:gridCol w="2209800"/>
                <a:gridCol w="3886200"/>
              </a:tblGrid>
              <a:tr h="577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200" b="1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Backslash notation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6672" marR="116672" marT="116672" marB="116672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200" b="1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Hexadecimal character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6672" marR="116672" marT="116672" marB="116672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200" b="1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6672" marR="116672" marT="116672" marB="116672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889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\a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0x07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Bell or alert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9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\b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0x08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Backspace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9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\</a:t>
                      </a:r>
                      <a:r>
                        <a:rPr lang="en-US" sz="1600" dirty="0" err="1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cx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Control-x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9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\C-x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Control-x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9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\e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0x1b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Escape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9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\f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0x0c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Formfeed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9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\M-\C-x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Meta-Control-x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9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\n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0x0a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Newline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\</a:t>
                      </a:r>
                      <a:r>
                        <a:rPr lang="en-US" sz="1600" dirty="0" err="1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nnn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Octal notation, where n is in the range 0.7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>
                    <a:lnL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22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Formatting symbols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3123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200" b="1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Backslash notation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6672" marR="116672" marT="116672" marB="1166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200" b="1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Hexadecimal character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6672" marR="116672" marT="116672" marB="1166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200" b="1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6672" marR="116672" marT="116672" marB="116672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\r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0x0d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Carriage return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\s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0x20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Space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\t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0x09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Tab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\v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0x0b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Vertical tab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\x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Character x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  <a:tabLst>
                          <a:tab pos="304800" algn="l"/>
                          <a:tab pos="586740" algn="ctr"/>
                        </a:tabLst>
                      </a:pPr>
                      <a:r>
                        <a:rPr lang="en-US" sz="16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		\</a:t>
                      </a:r>
                      <a:r>
                        <a:rPr lang="en-US" sz="1600" dirty="0" err="1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xnn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70"/>
                        </a:spcAft>
                      </a:pPr>
                      <a:r>
                        <a:rPr lang="en-US" sz="16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Hexadecimal notation, where n is in the range 0.9, </a:t>
                      </a:r>
                      <a:r>
                        <a:rPr lang="en-US" sz="1600" dirty="0" err="1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a.f</a:t>
                      </a:r>
                      <a:r>
                        <a:rPr lang="en-US" sz="16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, or A.F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96" marR="8496" marT="8496" marB="849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140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83</TotalTime>
  <Words>1121</Words>
  <Application>Microsoft Office PowerPoint</Application>
  <PresentationFormat>On-screen Show (4:3)</PresentationFormat>
  <Paragraphs>206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Conversion functions</vt:lpstr>
      <vt:lpstr>Conversion functions in PYTHON</vt:lpstr>
      <vt:lpstr>Conversion functions in PYTHON</vt:lpstr>
      <vt:lpstr>Number Functions</vt:lpstr>
      <vt:lpstr>Random Number functions</vt:lpstr>
      <vt:lpstr>Mathematical Constants</vt:lpstr>
      <vt:lpstr>Escape Characters</vt:lpstr>
      <vt:lpstr>Formatting symbols</vt:lpstr>
      <vt:lpstr>Formatting symbols</vt:lpstr>
      <vt:lpstr>String Methods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</dc:title>
  <dc:creator>Bhimsen</dc:creator>
  <cp:lastModifiedBy>Bhimsen</cp:lastModifiedBy>
  <cp:revision>2</cp:revision>
  <dcterms:created xsi:type="dcterms:W3CDTF">2019-06-08T04:18:04Z</dcterms:created>
  <dcterms:modified xsi:type="dcterms:W3CDTF">2019-06-08T05:41:38Z</dcterms:modified>
</cp:coreProperties>
</file>