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67" r:id="rId7"/>
    <p:sldId id="265" r:id="rId8"/>
    <p:sldId id="266"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6/26/2019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6/26/2019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6/26/2019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6/26/2019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6/26/2019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6/26/2019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6/26/2019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Python</a:t>
            </a:r>
            <a:endParaRPr lang="en-US" dirty="0"/>
          </a:p>
        </p:txBody>
      </p:sp>
      <p:sp>
        <p:nvSpPr>
          <p:cNvPr id="3" name="Subtitle 2"/>
          <p:cNvSpPr>
            <a:spLocks noGrp="1"/>
          </p:cNvSpPr>
          <p:nvPr>
            <p:ph type="subTitle" idx="1"/>
          </p:nvPr>
        </p:nvSpPr>
        <p:spPr/>
        <p:txBody>
          <a:bodyPr/>
          <a:lstStyle/>
          <a:p>
            <a:pPr algn="ctr"/>
            <a:r>
              <a:rPr lang="en-US" dirty="0" smtClean="0"/>
              <a:t>File Handling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 Objectives</a:t>
            </a:r>
            <a:endParaRPr lang="en-US" dirty="0"/>
          </a:p>
        </p:txBody>
      </p:sp>
      <p:sp>
        <p:nvSpPr>
          <p:cNvPr id="3" name="Content Placeholder 2"/>
          <p:cNvSpPr>
            <a:spLocks noGrp="1"/>
          </p:cNvSpPr>
          <p:nvPr>
            <p:ph sz="quarter" idx="1"/>
          </p:nvPr>
        </p:nvSpPr>
        <p:spPr/>
        <p:txBody>
          <a:bodyPr/>
          <a:lstStyle/>
          <a:p>
            <a:r>
              <a:rPr lang="en-US" dirty="0" smtClean="0"/>
              <a:t>In this we will be learning</a:t>
            </a:r>
          </a:p>
          <a:p>
            <a:pPr lvl="1"/>
            <a:r>
              <a:rPr lang="en-US" dirty="0" smtClean="0"/>
              <a:t>How to create file using file handling functions</a:t>
            </a:r>
          </a:p>
          <a:p>
            <a:pPr lvl="1"/>
            <a:r>
              <a:rPr lang="en-US" dirty="0" smtClean="0"/>
              <a:t>Types of functions</a:t>
            </a:r>
          </a:p>
          <a:p>
            <a:pPr lvl="1"/>
            <a:r>
              <a:rPr lang="en-US" dirty="0" smtClean="0"/>
              <a:t>File modes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file using file handling</a:t>
            </a:r>
            <a:endParaRPr lang="en-US" dirty="0"/>
          </a:p>
        </p:txBody>
      </p:sp>
      <p:sp>
        <p:nvSpPr>
          <p:cNvPr id="3" name="Content Placeholder 2"/>
          <p:cNvSpPr>
            <a:spLocks noGrp="1"/>
          </p:cNvSpPr>
          <p:nvPr>
            <p:ph sz="quarter" idx="1"/>
          </p:nvPr>
        </p:nvSpPr>
        <p:spPr/>
        <p:txBody>
          <a:bodyPr/>
          <a:lstStyle/>
          <a:p>
            <a:r>
              <a:rPr lang="en-US" dirty="0" smtClean="0"/>
              <a:t>The concept of file handling using python is similar to the concept of file handling in c.</a:t>
            </a:r>
          </a:p>
          <a:p>
            <a:r>
              <a:rPr lang="en-US" dirty="0" smtClean="0"/>
              <a:t>File can be created with filename , </a:t>
            </a:r>
            <a:r>
              <a:rPr lang="en-US" dirty="0" err="1" smtClean="0"/>
              <a:t>filemode</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are used for file handling</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File handling functions from Python</a:t>
            </a:r>
          </a:p>
          <a:p>
            <a:pPr lvl="1"/>
            <a:r>
              <a:rPr lang="en-US" dirty="0" smtClean="0"/>
              <a:t>Opening a file is handled with the function open(), has two arguments are filename , </a:t>
            </a:r>
            <a:r>
              <a:rPr lang="en-US" dirty="0" err="1" smtClean="0"/>
              <a:t>filemode</a:t>
            </a:r>
            <a:endParaRPr lang="en-US" dirty="0" smtClean="0"/>
          </a:p>
          <a:p>
            <a:pPr lvl="1"/>
            <a:r>
              <a:rPr lang="en-US" dirty="0" smtClean="0"/>
              <a:t>Closing the file handled using function close()</a:t>
            </a:r>
          </a:p>
          <a:p>
            <a:pPr lvl="1"/>
            <a:r>
              <a:rPr lang="en-US" dirty="0" smtClean="0"/>
              <a:t>The </a:t>
            </a:r>
            <a:r>
              <a:rPr lang="en-US" i="1" dirty="0" smtClean="0"/>
              <a:t>write()</a:t>
            </a:r>
            <a:r>
              <a:rPr lang="en-US" dirty="0" smtClean="0"/>
              <a:t> Method</a:t>
            </a:r>
          </a:p>
          <a:p>
            <a:pPr lvl="2"/>
            <a:r>
              <a:rPr lang="en-US" dirty="0" err="1" smtClean="0"/>
              <a:t>fileObject.write</a:t>
            </a:r>
            <a:r>
              <a:rPr lang="en-US" dirty="0" smtClean="0"/>
              <a:t>(string)</a:t>
            </a:r>
          </a:p>
          <a:p>
            <a:pPr lvl="1"/>
            <a:r>
              <a:rPr lang="en-US" dirty="0" smtClean="0"/>
              <a:t>The read() Method</a:t>
            </a:r>
          </a:p>
          <a:p>
            <a:pPr lvl="2"/>
            <a:r>
              <a:rPr lang="en-US" dirty="0" err="1" smtClean="0"/>
              <a:t>fileObject.read</a:t>
            </a:r>
            <a:r>
              <a:rPr lang="en-US" dirty="0" smtClean="0"/>
              <a:t>([count</a:t>
            </a:r>
            <a:r>
              <a:rPr lang="en-US" dirty="0" smtClean="0"/>
              <a:t>])</a:t>
            </a:r>
          </a:p>
          <a:p>
            <a:pPr lvl="2"/>
            <a:r>
              <a:rPr lang="en-US" dirty="0" err="1" smtClean="0"/>
              <a:t>fileObject.readLine</a:t>
            </a:r>
            <a:r>
              <a:rPr lang="en-US" dirty="0" smtClean="0"/>
              <a:t>()</a:t>
            </a:r>
          </a:p>
          <a:p>
            <a:pPr lvl="2"/>
            <a:r>
              <a:rPr lang="en-US" dirty="0" err="1" smtClean="0"/>
              <a:t>fileObject.readLines</a:t>
            </a:r>
            <a:r>
              <a:rPr lang="en-US" smtClean="0"/>
              <a:t>()</a:t>
            </a:r>
            <a:endParaRPr lang="en-US" dirty="0" smtClean="0"/>
          </a:p>
          <a:p>
            <a:pPr lvl="1"/>
            <a:r>
              <a:rPr lang="en-US" dirty="0" smtClean="0"/>
              <a:t>File Position :The </a:t>
            </a:r>
            <a:r>
              <a:rPr lang="en-US" i="1" dirty="0" smtClean="0"/>
              <a:t>tell()</a:t>
            </a:r>
            <a:r>
              <a:rPr lang="en-US" dirty="0" smtClean="0"/>
              <a:t> method tells you the current position within the file</a:t>
            </a:r>
          </a:p>
          <a:p>
            <a:pPr lvl="2"/>
            <a:r>
              <a:rPr lang="en-US" dirty="0" err="1" smtClean="0"/>
              <a:t>fileObject.tell</a:t>
            </a:r>
            <a:r>
              <a:rPr lang="en-US" dirty="0" smtClean="0"/>
              <a:t>()</a:t>
            </a:r>
          </a:p>
          <a:p>
            <a:pPr lvl="1"/>
            <a:r>
              <a:rPr lang="en-US" dirty="0" smtClean="0"/>
              <a:t>The </a:t>
            </a:r>
            <a:r>
              <a:rPr lang="en-US" i="1" dirty="0" smtClean="0"/>
              <a:t>seek(offset[, from])</a:t>
            </a:r>
            <a:r>
              <a:rPr lang="en-US" dirty="0" smtClean="0"/>
              <a:t> method changes the current file position.</a:t>
            </a:r>
          </a:p>
          <a:p>
            <a:pPr lvl="2"/>
            <a:r>
              <a:rPr lang="en-US" dirty="0" err="1" smtClean="0"/>
              <a:t>fileObject.seek</a:t>
            </a:r>
            <a:r>
              <a:rPr lang="en-US" dirty="0" smtClean="0"/>
              <a:t>(offset, from)</a:t>
            </a:r>
          </a:p>
          <a:p>
            <a:pPr lvl="1"/>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467600" cy="715962"/>
          </a:xfrm>
        </p:spPr>
        <p:txBody>
          <a:bodyPr/>
          <a:lstStyle/>
          <a:p>
            <a:r>
              <a:rPr lang="en-US" dirty="0" smtClean="0"/>
              <a:t>File MODE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5726877"/>
              </p:ext>
            </p:extLst>
          </p:nvPr>
        </p:nvGraphicFramePr>
        <p:xfrm>
          <a:off x="228600" y="1880461"/>
          <a:ext cx="8458200" cy="1655978"/>
        </p:xfrm>
        <a:graphic>
          <a:graphicData uri="http://schemas.openxmlformats.org/drawingml/2006/table">
            <a:tbl>
              <a:tblPr/>
              <a:tblGrid>
                <a:gridCol w="737324"/>
                <a:gridCol w="7720876"/>
              </a:tblGrid>
              <a:tr h="127722">
                <a:tc>
                  <a:txBody>
                    <a:bodyPr/>
                    <a:lstStyle/>
                    <a:p>
                      <a:pPr marL="0" marR="0" algn="ctr">
                        <a:lnSpc>
                          <a:spcPct val="115000"/>
                        </a:lnSpc>
                        <a:spcBef>
                          <a:spcPts val="0"/>
                        </a:spcBef>
                        <a:spcAft>
                          <a:spcPts val="1385"/>
                        </a:spcAft>
                      </a:pPr>
                      <a:r>
                        <a:rPr lang="en-US" sz="1100" b="1" dirty="0">
                          <a:solidFill>
                            <a:srgbClr val="313131"/>
                          </a:solidFill>
                          <a:latin typeface="Verdana"/>
                          <a:ea typeface="Times New Roman"/>
                          <a:cs typeface="Times New Roman"/>
                        </a:rPr>
                        <a:t>Mode</a:t>
                      </a:r>
                      <a:endParaRPr lang="en-US" sz="1100" dirty="0">
                        <a:latin typeface="Calibri"/>
                        <a:ea typeface="Calibri"/>
                        <a:cs typeface="Times New Roman"/>
                      </a:endParaRPr>
                    </a:p>
                  </a:txBody>
                  <a:tcPr marL="20974" marR="20974" marT="20974" marB="20974">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marL="0" marR="0" algn="ctr">
                        <a:lnSpc>
                          <a:spcPct val="115000"/>
                        </a:lnSpc>
                        <a:spcBef>
                          <a:spcPts val="0"/>
                        </a:spcBef>
                        <a:spcAft>
                          <a:spcPts val="1385"/>
                        </a:spcAft>
                      </a:pPr>
                      <a:r>
                        <a:rPr lang="en-US" sz="1100" b="1" dirty="0">
                          <a:solidFill>
                            <a:srgbClr val="313131"/>
                          </a:solidFill>
                          <a:latin typeface="Verdana"/>
                          <a:ea typeface="Times New Roman"/>
                          <a:cs typeface="Times New Roman"/>
                        </a:rPr>
                        <a:t>Description</a:t>
                      </a:r>
                      <a:endParaRPr lang="en-US" sz="1100" dirty="0">
                        <a:latin typeface="Calibri"/>
                        <a:ea typeface="Calibri"/>
                        <a:cs typeface="Times New Roman"/>
                      </a:endParaRPr>
                    </a:p>
                  </a:txBody>
                  <a:tcPr marL="20974" marR="20974" marT="20974" marB="20974">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r>
              <a:tr h="348400">
                <a:tc>
                  <a:txBody>
                    <a:bodyPr/>
                    <a:lstStyle/>
                    <a:p>
                      <a:pPr marL="0" marR="0">
                        <a:lnSpc>
                          <a:spcPct val="115000"/>
                        </a:lnSpc>
                        <a:spcBef>
                          <a:spcPts val="0"/>
                        </a:spcBef>
                        <a:spcAft>
                          <a:spcPts val="1385"/>
                        </a:spcAft>
                      </a:pPr>
                      <a:r>
                        <a:rPr lang="en-US" sz="1600" dirty="0">
                          <a:solidFill>
                            <a:srgbClr val="313131"/>
                          </a:solidFill>
                          <a:latin typeface="Tahoma" pitchFamily="34" charset="0"/>
                          <a:ea typeface="Tahoma" pitchFamily="34" charset="0"/>
                          <a:cs typeface="Tahoma" pitchFamily="34" charset="0"/>
                        </a:rPr>
                        <a:t> "r"</a:t>
                      </a:r>
                      <a:endParaRPr lang="en-US" sz="1600" dirty="0">
                        <a:latin typeface="Tahoma" pitchFamily="34" charset="0"/>
                        <a:ea typeface="Tahoma" pitchFamily="34" charset="0"/>
                        <a:cs typeface="Tahoma" pitchFamily="34" charset="0"/>
                      </a:endParaRPr>
                    </a:p>
                  </a:txBody>
                  <a:tcPr marL="20974" marR="20974" marT="20974" marB="20974">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60"/>
                        </a:lnSpc>
                        <a:spcBef>
                          <a:spcPts val="0"/>
                        </a:spcBef>
                        <a:spcAft>
                          <a:spcPts val="720"/>
                        </a:spcAft>
                      </a:pPr>
                      <a:r>
                        <a:rPr lang="en-US" sz="1400" dirty="0">
                          <a:solidFill>
                            <a:srgbClr val="000000"/>
                          </a:solidFill>
                          <a:latin typeface="Tahoma" pitchFamily="34" charset="0"/>
                          <a:ea typeface="Tahoma" pitchFamily="34" charset="0"/>
                          <a:cs typeface="Tahoma" pitchFamily="34" charset="0"/>
                        </a:rPr>
                        <a:t>Opens a file for </a:t>
                      </a:r>
                      <a:r>
                        <a:rPr lang="en-US" sz="1400" dirty="0" smtClean="0">
                          <a:solidFill>
                            <a:srgbClr val="000000"/>
                          </a:solidFill>
                          <a:latin typeface="Tahoma" pitchFamily="34" charset="0"/>
                          <a:ea typeface="Tahoma" pitchFamily="34" charset="0"/>
                          <a:cs typeface="Tahoma" pitchFamily="34" charset="0"/>
                        </a:rPr>
                        <a:t>reading </a:t>
                      </a:r>
                      <a:r>
                        <a:rPr lang="en-US" sz="1400" dirty="0">
                          <a:solidFill>
                            <a:srgbClr val="000000"/>
                          </a:solidFill>
                          <a:latin typeface="Tahoma" pitchFamily="34" charset="0"/>
                          <a:ea typeface="Tahoma" pitchFamily="34" charset="0"/>
                          <a:cs typeface="Tahoma" pitchFamily="34" charset="0"/>
                        </a:rPr>
                        <a:t>only. The file pointer is placed at the beginning of the file. This is the default mode.</a:t>
                      </a:r>
                      <a:endParaRPr lang="en-US" sz="1400" dirty="0">
                        <a:latin typeface="Tahoma" pitchFamily="34" charset="0"/>
                        <a:ea typeface="Tahoma" pitchFamily="34" charset="0"/>
                        <a:cs typeface="Tahoma" pitchFamily="34" charset="0"/>
                      </a:endParaRPr>
                    </a:p>
                  </a:txBody>
                  <a:tcPr marL="20974" marR="20974" marT="20974" marB="20974">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48400">
                <a:tc>
                  <a:txBody>
                    <a:bodyPr/>
                    <a:lstStyle/>
                    <a:p>
                      <a:pPr marL="0" marR="0">
                        <a:lnSpc>
                          <a:spcPct val="115000"/>
                        </a:lnSpc>
                        <a:spcBef>
                          <a:spcPts val="0"/>
                        </a:spcBef>
                        <a:spcAft>
                          <a:spcPts val="0"/>
                        </a:spcAft>
                      </a:pPr>
                      <a:r>
                        <a:rPr lang="en-US" sz="1600" dirty="0">
                          <a:solidFill>
                            <a:srgbClr val="313131"/>
                          </a:solidFill>
                          <a:latin typeface="Tahoma" pitchFamily="34" charset="0"/>
                          <a:ea typeface="Tahoma" pitchFamily="34" charset="0"/>
                          <a:cs typeface="Tahoma" pitchFamily="34" charset="0"/>
                        </a:rPr>
                        <a:t>"w"</a:t>
                      </a:r>
                      <a:endParaRPr lang="en-US" sz="1600" dirty="0">
                        <a:latin typeface="Tahoma" pitchFamily="34" charset="0"/>
                        <a:ea typeface="Tahoma" pitchFamily="34" charset="0"/>
                        <a:cs typeface="Tahoma" pitchFamily="34" charset="0"/>
                      </a:endParaRPr>
                    </a:p>
                  </a:txBody>
                  <a:tcPr marL="20974" marR="20974" marT="20974" marB="20974">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60"/>
                        </a:lnSpc>
                        <a:spcBef>
                          <a:spcPts val="0"/>
                        </a:spcBef>
                        <a:spcAft>
                          <a:spcPts val="720"/>
                        </a:spcAft>
                      </a:pPr>
                      <a:r>
                        <a:rPr lang="en-US" sz="1400" dirty="0">
                          <a:solidFill>
                            <a:srgbClr val="000000"/>
                          </a:solidFill>
                          <a:latin typeface="Tahoma" pitchFamily="34" charset="0"/>
                          <a:ea typeface="Tahoma" pitchFamily="34" charset="0"/>
                          <a:cs typeface="Tahoma" pitchFamily="34" charset="0"/>
                        </a:rPr>
                        <a:t>Opens a file for writing only. Overwrites the file if the file exists. If the file does not exist, creates a new file for writing.</a:t>
                      </a:r>
                      <a:endParaRPr lang="en-US" sz="1400" dirty="0">
                        <a:latin typeface="Tahoma" pitchFamily="34" charset="0"/>
                        <a:ea typeface="Tahoma" pitchFamily="34" charset="0"/>
                        <a:cs typeface="Tahoma" pitchFamily="34" charset="0"/>
                      </a:endParaRPr>
                    </a:p>
                  </a:txBody>
                  <a:tcPr marL="20974" marR="20974" marT="20974" marB="20974">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48400">
                <a:tc>
                  <a:txBody>
                    <a:bodyPr/>
                    <a:lstStyle/>
                    <a:p>
                      <a:pPr marL="0" marR="0">
                        <a:lnSpc>
                          <a:spcPct val="115000"/>
                        </a:lnSpc>
                        <a:spcBef>
                          <a:spcPts val="0"/>
                        </a:spcBef>
                        <a:spcAft>
                          <a:spcPts val="0"/>
                        </a:spcAft>
                      </a:pPr>
                      <a:r>
                        <a:rPr kumimoji="0" lang="en-US" sz="1400" kern="1200" dirty="0">
                          <a:solidFill>
                            <a:srgbClr val="000000"/>
                          </a:solidFill>
                          <a:latin typeface="Tahoma" pitchFamily="34" charset="0"/>
                          <a:ea typeface="Tahoma" pitchFamily="34" charset="0"/>
                          <a:cs typeface="Tahoma" pitchFamily="34" charset="0"/>
                        </a:rPr>
                        <a:t>"a"</a:t>
                      </a:r>
                    </a:p>
                  </a:txBody>
                  <a:tcPr marL="20974" marR="20974" marT="20974" marB="20974">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60"/>
                        </a:lnSpc>
                        <a:spcBef>
                          <a:spcPts val="0"/>
                        </a:spcBef>
                        <a:spcAft>
                          <a:spcPts val="720"/>
                        </a:spcAft>
                      </a:pPr>
                      <a:r>
                        <a:rPr kumimoji="0" lang="en-US" sz="1400" kern="1200" dirty="0">
                          <a:solidFill>
                            <a:srgbClr val="000000"/>
                          </a:solidFill>
                          <a:latin typeface="Tahoma" pitchFamily="34" charset="0"/>
                          <a:ea typeface="Tahoma" pitchFamily="34" charset="0"/>
                          <a:cs typeface="Tahoma" pitchFamily="34" charset="0"/>
                        </a:rPr>
                        <a:t>Opens a file for appending. The file pointer is at the end of the file if the file exists. That is, the file is in the append mode. If the file does not exist, it creates a new file for writing.</a:t>
                      </a:r>
                    </a:p>
                  </a:txBody>
                  <a:tcPr marL="20974" marR="20974" marT="20974" marB="20974">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Mode</a:t>
            </a:r>
            <a:endParaRPr lang="en-US" dirty="0"/>
          </a:p>
        </p:txBody>
      </p:sp>
      <p:graphicFrame>
        <p:nvGraphicFramePr>
          <p:cNvPr id="4" name="Content Placeholder 3"/>
          <p:cNvGraphicFramePr>
            <a:graphicFrameLocks noGrp="1"/>
          </p:cNvGraphicFramePr>
          <p:nvPr>
            <p:ph sz="quarter" idx="1"/>
          </p:nvPr>
        </p:nvGraphicFramePr>
        <p:xfrm>
          <a:off x="457200" y="1600200"/>
          <a:ext cx="7467600" cy="3387280"/>
        </p:xfrm>
        <a:graphic>
          <a:graphicData uri="http://schemas.openxmlformats.org/drawingml/2006/table">
            <a:tbl>
              <a:tblPr firstRow="1" bandRow="1">
                <a:tableStyleId>{5C22544A-7EE6-4342-B048-85BDC9FD1C3A}</a:tableStyleId>
              </a:tblPr>
              <a:tblGrid>
                <a:gridCol w="1828800"/>
                <a:gridCol w="5638800"/>
              </a:tblGrid>
              <a:tr h="370840">
                <a:tc>
                  <a:txBody>
                    <a:bodyPr/>
                    <a:lstStyle/>
                    <a:p>
                      <a:r>
                        <a:rPr lang="en-US" dirty="0" smtClean="0"/>
                        <a:t>File Mode</a:t>
                      </a:r>
                      <a:endParaRPr lang="en-US" dirty="0"/>
                    </a:p>
                  </a:txBody>
                  <a:tcPr/>
                </a:tc>
                <a:tc>
                  <a:txBody>
                    <a:bodyPr/>
                    <a:lstStyle/>
                    <a:p>
                      <a:r>
                        <a:rPr lang="en-US" dirty="0" smtClean="0"/>
                        <a:t>Description</a:t>
                      </a:r>
                      <a:endParaRPr lang="en-US" dirty="0"/>
                    </a:p>
                  </a:txBody>
                  <a:tcPr/>
                </a:tc>
              </a:tr>
              <a:tr h="370840">
                <a:tc>
                  <a:txBody>
                    <a:bodyPr/>
                    <a:lstStyle/>
                    <a:p>
                      <a:pPr marL="0" marR="0">
                        <a:lnSpc>
                          <a:spcPct val="115000"/>
                        </a:lnSpc>
                        <a:spcBef>
                          <a:spcPts val="0"/>
                        </a:spcBef>
                        <a:spcAft>
                          <a:spcPts val="0"/>
                        </a:spcAft>
                      </a:pPr>
                      <a:r>
                        <a:rPr lang="en-US" sz="1100" dirty="0">
                          <a:solidFill>
                            <a:srgbClr val="313131"/>
                          </a:solidFill>
                          <a:latin typeface="Tahoma" pitchFamily="34" charset="0"/>
                          <a:ea typeface="Tahoma" pitchFamily="34" charset="0"/>
                          <a:cs typeface="Tahoma" pitchFamily="34" charset="0"/>
                        </a:rPr>
                        <a:t>"</a:t>
                      </a:r>
                      <a:r>
                        <a:rPr lang="en-US" sz="1100" dirty="0" err="1">
                          <a:solidFill>
                            <a:srgbClr val="313131"/>
                          </a:solidFill>
                          <a:latin typeface="Tahoma" pitchFamily="34" charset="0"/>
                          <a:ea typeface="Tahoma" pitchFamily="34" charset="0"/>
                          <a:cs typeface="Tahoma" pitchFamily="34" charset="0"/>
                        </a:rPr>
                        <a:t>wb</a:t>
                      </a:r>
                      <a:r>
                        <a:rPr lang="en-US" sz="1100" dirty="0">
                          <a:solidFill>
                            <a:srgbClr val="313131"/>
                          </a:solidFill>
                          <a:latin typeface="Tahoma" pitchFamily="34" charset="0"/>
                          <a:ea typeface="Tahoma" pitchFamily="34" charset="0"/>
                          <a:cs typeface="Tahoma" pitchFamily="34" charset="0"/>
                        </a:rPr>
                        <a:t>+"</a:t>
                      </a:r>
                      <a:endParaRPr lang="en-US" sz="1100" dirty="0">
                        <a:latin typeface="Tahoma" pitchFamily="34" charset="0"/>
                        <a:ea typeface="Tahoma" pitchFamily="34" charset="0"/>
                        <a:cs typeface="Tahoma" pitchFamily="34" charset="0"/>
                      </a:endParaRPr>
                    </a:p>
                  </a:txBody>
                  <a:tcPr marL="20974" marR="20974" marT="20974" marB="20974"/>
                </a:tc>
                <a:tc>
                  <a:txBody>
                    <a:bodyPr/>
                    <a:lstStyle/>
                    <a:p>
                      <a:pPr marL="30480" marR="30480" algn="just">
                        <a:lnSpc>
                          <a:spcPts val="1660"/>
                        </a:lnSpc>
                        <a:spcBef>
                          <a:spcPts val="0"/>
                        </a:spcBef>
                        <a:spcAft>
                          <a:spcPts val="720"/>
                        </a:spcAft>
                      </a:pPr>
                      <a:r>
                        <a:rPr lang="en-US" sz="1050" dirty="0">
                          <a:solidFill>
                            <a:srgbClr val="000000"/>
                          </a:solidFill>
                          <a:latin typeface="Tahoma" pitchFamily="34" charset="0"/>
                          <a:ea typeface="Tahoma" pitchFamily="34" charset="0"/>
                          <a:cs typeface="Tahoma" pitchFamily="34" charset="0"/>
                        </a:rPr>
                        <a:t>Opens a file for both writing and reading in binary format. Overwrites the existing file if the file exists. If the file does not exist, creates a new file for reading and writing.</a:t>
                      </a:r>
                      <a:endParaRPr lang="en-US" sz="1050" dirty="0">
                        <a:latin typeface="Tahoma" pitchFamily="34" charset="0"/>
                        <a:ea typeface="Tahoma" pitchFamily="34" charset="0"/>
                        <a:cs typeface="Tahoma" pitchFamily="34" charset="0"/>
                      </a:endParaRPr>
                    </a:p>
                  </a:txBody>
                  <a:tcPr marL="20974" marR="20974" marT="20974" marB="20974"/>
                </a:tc>
              </a:tr>
              <a:tr h="370840">
                <a:tc>
                  <a:txBody>
                    <a:bodyPr/>
                    <a:lstStyle/>
                    <a:p>
                      <a:pPr marL="0" marR="0">
                        <a:lnSpc>
                          <a:spcPct val="115000"/>
                        </a:lnSpc>
                        <a:spcBef>
                          <a:spcPts val="0"/>
                        </a:spcBef>
                        <a:spcAft>
                          <a:spcPts val="0"/>
                        </a:spcAft>
                      </a:pPr>
                      <a:r>
                        <a:rPr lang="en-US" sz="1100" dirty="0">
                          <a:solidFill>
                            <a:srgbClr val="313131"/>
                          </a:solidFill>
                          <a:latin typeface="Tahoma" pitchFamily="34" charset="0"/>
                          <a:ea typeface="Tahoma" pitchFamily="34" charset="0"/>
                          <a:cs typeface="Tahoma" pitchFamily="34" charset="0"/>
                        </a:rPr>
                        <a:t>"a"</a:t>
                      </a:r>
                      <a:endParaRPr lang="en-US" sz="1100" dirty="0">
                        <a:latin typeface="Tahoma" pitchFamily="34" charset="0"/>
                        <a:ea typeface="Tahoma" pitchFamily="34" charset="0"/>
                        <a:cs typeface="Tahoma" pitchFamily="34" charset="0"/>
                      </a:endParaRPr>
                    </a:p>
                  </a:txBody>
                  <a:tcPr marL="20974" marR="20974" marT="20974" marB="20974"/>
                </a:tc>
                <a:tc>
                  <a:txBody>
                    <a:bodyPr/>
                    <a:lstStyle/>
                    <a:p>
                      <a:pPr marL="30480" marR="30480" algn="just">
                        <a:lnSpc>
                          <a:spcPts val="1660"/>
                        </a:lnSpc>
                        <a:spcBef>
                          <a:spcPts val="0"/>
                        </a:spcBef>
                        <a:spcAft>
                          <a:spcPts val="720"/>
                        </a:spcAft>
                      </a:pPr>
                      <a:r>
                        <a:rPr lang="en-US" sz="1050" dirty="0">
                          <a:solidFill>
                            <a:srgbClr val="000000"/>
                          </a:solidFill>
                          <a:latin typeface="Tahoma" pitchFamily="34" charset="0"/>
                          <a:ea typeface="Tahoma" pitchFamily="34" charset="0"/>
                          <a:cs typeface="Tahoma" pitchFamily="34" charset="0"/>
                        </a:rPr>
                        <a:t>Opens a file for appending. The file pointer is at the end of the file if the file exists. That is, the file is in the append mode. If the file does not exist, it creates a new file for writing.</a:t>
                      </a:r>
                      <a:endParaRPr lang="en-US" sz="1050" dirty="0">
                        <a:latin typeface="Tahoma" pitchFamily="34" charset="0"/>
                        <a:ea typeface="Tahoma" pitchFamily="34" charset="0"/>
                        <a:cs typeface="Tahoma" pitchFamily="34" charset="0"/>
                      </a:endParaRPr>
                    </a:p>
                  </a:txBody>
                  <a:tcPr marL="20974" marR="20974" marT="20974" marB="20974"/>
                </a:tc>
              </a:tr>
              <a:tr h="370840">
                <a:tc>
                  <a:txBody>
                    <a:bodyPr/>
                    <a:lstStyle/>
                    <a:p>
                      <a:pPr marL="0" marR="0">
                        <a:lnSpc>
                          <a:spcPct val="115000"/>
                        </a:lnSpc>
                        <a:spcBef>
                          <a:spcPts val="0"/>
                        </a:spcBef>
                        <a:spcAft>
                          <a:spcPts val="0"/>
                        </a:spcAft>
                      </a:pPr>
                      <a:r>
                        <a:rPr lang="en-US" sz="1100" dirty="0">
                          <a:solidFill>
                            <a:srgbClr val="313131"/>
                          </a:solidFill>
                          <a:latin typeface="Tahoma" pitchFamily="34" charset="0"/>
                          <a:ea typeface="Tahoma" pitchFamily="34" charset="0"/>
                          <a:cs typeface="Tahoma" pitchFamily="34" charset="0"/>
                        </a:rPr>
                        <a:t>"</a:t>
                      </a:r>
                      <a:r>
                        <a:rPr lang="en-US" sz="1100" dirty="0" err="1">
                          <a:solidFill>
                            <a:srgbClr val="313131"/>
                          </a:solidFill>
                          <a:latin typeface="Tahoma" pitchFamily="34" charset="0"/>
                          <a:ea typeface="Tahoma" pitchFamily="34" charset="0"/>
                          <a:cs typeface="Tahoma" pitchFamily="34" charset="0"/>
                        </a:rPr>
                        <a:t>ab</a:t>
                      </a:r>
                      <a:r>
                        <a:rPr lang="en-US" sz="1100" dirty="0">
                          <a:solidFill>
                            <a:srgbClr val="313131"/>
                          </a:solidFill>
                          <a:latin typeface="Tahoma" pitchFamily="34" charset="0"/>
                          <a:ea typeface="Tahoma" pitchFamily="34" charset="0"/>
                          <a:cs typeface="Tahoma" pitchFamily="34" charset="0"/>
                        </a:rPr>
                        <a:t>"</a:t>
                      </a:r>
                      <a:endParaRPr lang="en-US" sz="1100" dirty="0">
                        <a:latin typeface="Tahoma" pitchFamily="34" charset="0"/>
                        <a:ea typeface="Tahoma" pitchFamily="34" charset="0"/>
                        <a:cs typeface="Tahoma" pitchFamily="34" charset="0"/>
                      </a:endParaRPr>
                    </a:p>
                  </a:txBody>
                  <a:tcPr marL="20974" marR="20974" marT="20974" marB="20974"/>
                </a:tc>
                <a:tc>
                  <a:txBody>
                    <a:bodyPr/>
                    <a:lstStyle/>
                    <a:p>
                      <a:pPr marL="30480" marR="30480" algn="just">
                        <a:lnSpc>
                          <a:spcPts val="1660"/>
                        </a:lnSpc>
                        <a:spcBef>
                          <a:spcPts val="0"/>
                        </a:spcBef>
                        <a:spcAft>
                          <a:spcPts val="720"/>
                        </a:spcAft>
                      </a:pPr>
                      <a:r>
                        <a:rPr lang="en-US" sz="1050" dirty="0">
                          <a:solidFill>
                            <a:srgbClr val="000000"/>
                          </a:solidFill>
                          <a:latin typeface="Tahoma" pitchFamily="34" charset="0"/>
                          <a:ea typeface="Tahoma" pitchFamily="34" charset="0"/>
                          <a:cs typeface="Tahoma" pitchFamily="34" charset="0"/>
                        </a:rPr>
                        <a:t>Opens a file for appending in binary format. The file pointer is at the end of the file if the file exists. That is, the file is in the append mode. If the file does not exist, it creates a new file for writing.</a:t>
                      </a:r>
                      <a:endParaRPr lang="en-US" sz="1050" dirty="0">
                        <a:latin typeface="Tahoma" pitchFamily="34" charset="0"/>
                        <a:ea typeface="Tahoma" pitchFamily="34" charset="0"/>
                        <a:cs typeface="Tahoma" pitchFamily="34" charset="0"/>
                      </a:endParaRPr>
                    </a:p>
                  </a:txBody>
                  <a:tcPr marL="20974" marR="20974" marT="20974" marB="20974"/>
                </a:tc>
              </a:tr>
              <a:tr h="370840">
                <a:tc>
                  <a:txBody>
                    <a:bodyPr/>
                    <a:lstStyle/>
                    <a:p>
                      <a:pPr marL="0" marR="0">
                        <a:lnSpc>
                          <a:spcPct val="115000"/>
                        </a:lnSpc>
                        <a:spcBef>
                          <a:spcPts val="0"/>
                        </a:spcBef>
                        <a:spcAft>
                          <a:spcPts val="0"/>
                        </a:spcAft>
                      </a:pPr>
                      <a:r>
                        <a:rPr lang="en-US" sz="1100" dirty="0">
                          <a:solidFill>
                            <a:srgbClr val="313131"/>
                          </a:solidFill>
                          <a:latin typeface="Tahoma" pitchFamily="34" charset="0"/>
                          <a:ea typeface="Tahoma" pitchFamily="34" charset="0"/>
                          <a:cs typeface="Tahoma" pitchFamily="34" charset="0"/>
                        </a:rPr>
                        <a:t>"a+"</a:t>
                      </a:r>
                      <a:endParaRPr lang="en-US" sz="1100" dirty="0">
                        <a:latin typeface="Tahoma" pitchFamily="34" charset="0"/>
                        <a:ea typeface="Tahoma" pitchFamily="34" charset="0"/>
                        <a:cs typeface="Tahoma" pitchFamily="34" charset="0"/>
                      </a:endParaRPr>
                    </a:p>
                  </a:txBody>
                  <a:tcPr marL="20974" marR="20974" marT="20974" marB="20974"/>
                </a:tc>
                <a:tc>
                  <a:txBody>
                    <a:bodyPr/>
                    <a:lstStyle/>
                    <a:p>
                      <a:pPr marL="30480" marR="30480" algn="just">
                        <a:lnSpc>
                          <a:spcPts val="1660"/>
                        </a:lnSpc>
                        <a:spcBef>
                          <a:spcPts val="0"/>
                        </a:spcBef>
                        <a:spcAft>
                          <a:spcPts val="720"/>
                        </a:spcAft>
                      </a:pPr>
                      <a:r>
                        <a:rPr lang="en-US" sz="1050" dirty="0">
                          <a:solidFill>
                            <a:srgbClr val="000000"/>
                          </a:solidFill>
                          <a:latin typeface="Tahoma" pitchFamily="34" charset="0"/>
                          <a:ea typeface="Tahoma" pitchFamily="34" charset="0"/>
                          <a:cs typeface="Tahoma" pitchFamily="34" charset="0"/>
                        </a:rPr>
                        <a:t>Opens a file for both appending and reading. The file pointer is at the end of the file if the file exists. The file opens in the append mode. If the file does not exist, it creates a new file for reading and writing.</a:t>
                      </a:r>
                      <a:endParaRPr lang="en-US" sz="1050" dirty="0">
                        <a:latin typeface="Tahoma" pitchFamily="34" charset="0"/>
                        <a:ea typeface="Tahoma" pitchFamily="34" charset="0"/>
                        <a:cs typeface="Tahoma" pitchFamily="34" charset="0"/>
                      </a:endParaRPr>
                    </a:p>
                  </a:txBody>
                  <a:tcPr marL="20974" marR="20974" marT="20974" marB="20974"/>
                </a:tc>
              </a:tr>
              <a:tr h="370840">
                <a:tc>
                  <a:txBody>
                    <a:bodyPr/>
                    <a:lstStyle/>
                    <a:p>
                      <a:pPr marL="0" marR="0">
                        <a:lnSpc>
                          <a:spcPct val="115000"/>
                        </a:lnSpc>
                        <a:spcBef>
                          <a:spcPts val="0"/>
                        </a:spcBef>
                        <a:spcAft>
                          <a:spcPts val="0"/>
                        </a:spcAft>
                      </a:pPr>
                      <a:r>
                        <a:rPr lang="en-US" sz="1100" dirty="0">
                          <a:solidFill>
                            <a:srgbClr val="313131"/>
                          </a:solidFill>
                          <a:latin typeface="Tahoma" pitchFamily="34" charset="0"/>
                          <a:ea typeface="Tahoma" pitchFamily="34" charset="0"/>
                          <a:cs typeface="Tahoma" pitchFamily="34" charset="0"/>
                        </a:rPr>
                        <a:t>"</a:t>
                      </a:r>
                      <a:r>
                        <a:rPr lang="en-US" sz="1100" dirty="0" err="1">
                          <a:solidFill>
                            <a:srgbClr val="313131"/>
                          </a:solidFill>
                          <a:latin typeface="Tahoma" pitchFamily="34" charset="0"/>
                          <a:ea typeface="Tahoma" pitchFamily="34" charset="0"/>
                          <a:cs typeface="Tahoma" pitchFamily="34" charset="0"/>
                        </a:rPr>
                        <a:t>ab</a:t>
                      </a:r>
                      <a:r>
                        <a:rPr lang="en-US" sz="1100" dirty="0">
                          <a:solidFill>
                            <a:srgbClr val="313131"/>
                          </a:solidFill>
                          <a:latin typeface="Tahoma" pitchFamily="34" charset="0"/>
                          <a:ea typeface="Tahoma" pitchFamily="34" charset="0"/>
                          <a:cs typeface="Tahoma" pitchFamily="34" charset="0"/>
                        </a:rPr>
                        <a:t>+"</a:t>
                      </a:r>
                      <a:endParaRPr lang="en-US" sz="1100" dirty="0">
                        <a:latin typeface="Tahoma" pitchFamily="34" charset="0"/>
                        <a:ea typeface="Tahoma" pitchFamily="34" charset="0"/>
                        <a:cs typeface="Tahoma" pitchFamily="34" charset="0"/>
                      </a:endParaRPr>
                    </a:p>
                  </a:txBody>
                  <a:tcPr marL="20974" marR="20974" marT="20974" marB="20974"/>
                </a:tc>
                <a:tc>
                  <a:txBody>
                    <a:bodyPr/>
                    <a:lstStyle/>
                    <a:p>
                      <a:pPr marL="30480" marR="30480" algn="just">
                        <a:lnSpc>
                          <a:spcPts val="1660"/>
                        </a:lnSpc>
                        <a:spcBef>
                          <a:spcPts val="0"/>
                        </a:spcBef>
                        <a:spcAft>
                          <a:spcPts val="720"/>
                        </a:spcAft>
                      </a:pPr>
                      <a:r>
                        <a:rPr lang="en-US" sz="1050" dirty="0">
                          <a:solidFill>
                            <a:srgbClr val="000000"/>
                          </a:solidFill>
                          <a:latin typeface="Tahoma" pitchFamily="34" charset="0"/>
                          <a:ea typeface="Tahoma" pitchFamily="34" charset="0"/>
                          <a:cs typeface="Tahoma" pitchFamily="34" charset="0"/>
                        </a:rPr>
                        <a:t>Opens a file for both appending and reading in binary format. The file pointer is at the end of the file if the file exists. The file opens in the append mode. If the file does not exist, it creates a new file for reading and writing.</a:t>
                      </a:r>
                      <a:endParaRPr lang="en-US" sz="1050" dirty="0">
                        <a:latin typeface="Tahoma" pitchFamily="34" charset="0"/>
                        <a:ea typeface="Tahoma" pitchFamily="34" charset="0"/>
                        <a:cs typeface="Tahoma" pitchFamily="34" charset="0"/>
                      </a:endParaRPr>
                    </a:p>
                  </a:txBody>
                  <a:tcPr marL="20974" marR="20974" marT="20974" marB="20974"/>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Attributes</a:t>
            </a:r>
            <a:endParaRPr lang="en-US" dirty="0"/>
          </a:p>
        </p:txBody>
      </p:sp>
      <p:graphicFrame>
        <p:nvGraphicFramePr>
          <p:cNvPr id="4" name="Content Placeholder 3"/>
          <p:cNvGraphicFramePr>
            <a:graphicFrameLocks noGrp="1"/>
          </p:cNvGraphicFramePr>
          <p:nvPr>
            <p:ph sz="quarter" idx="1"/>
          </p:nvPr>
        </p:nvGraphicFramePr>
        <p:xfrm>
          <a:off x="457200" y="1600200"/>
          <a:ext cx="7467600" cy="2407920"/>
        </p:xfrm>
        <a:graphic>
          <a:graphicData uri="http://schemas.openxmlformats.org/drawingml/2006/table">
            <a:tbl>
              <a:tblPr firstRow="1" bandRow="1">
                <a:tableStyleId>{5C22544A-7EE6-4342-B048-85BDC9FD1C3A}</a:tableStyleId>
              </a:tblPr>
              <a:tblGrid>
                <a:gridCol w="1981200"/>
                <a:gridCol w="5486400"/>
              </a:tblGrid>
              <a:tr h="370840">
                <a:tc>
                  <a:txBody>
                    <a:bodyPr/>
                    <a:lstStyle/>
                    <a:p>
                      <a:pPr algn="ctr" fontAlgn="t"/>
                      <a:r>
                        <a:rPr lang="en-US" dirty="0" smtClean="0"/>
                        <a:t>Attribute</a:t>
                      </a:r>
                      <a:endParaRPr lang="en-US" dirty="0"/>
                    </a:p>
                  </a:txBody>
                  <a:tcPr marL="76200" marR="76200" marT="76200" marB="76200"/>
                </a:tc>
                <a:tc>
                  <a:txBody>
                    <a:bodyPr/>
                    <a:lstStyle/>
                    <a:p>
                      <a:pPr algn="ctr" fontAlgn="t"/>
                      <a:r>
                        <a:rPr lang="en-US"/>
                        <a:t>Attribute &amp; Description</a:t>
                      </a:r>
                    </a:p>
                  </a:txBody>
                  <a:tcPr marL="76200" marR="76200" marT="76200" marB="76200"/>
                </a:tc>
              </a:tr>
              <a:tr h="3708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b="1" dirty="0" err="1" smtClean="0">
                          <a:solidFill>
                            <a:srgbClr val="000000"/>
                          </a:solidFill>
                        </a:rPr>
                        <a:t>file.closed</a:t>
                      </a:r>
                      <a:endParaRPr lang="en-US" dirty="0" smtClean="0">
                        <a:solidFill>
                          <a:srgbClr val="000000"/>
                        </a:solidFill>
                      </a:endParaRPr>
                    </a:p>
                  </a:txBody>
                  <a:tcPr marL="76200" marR="76200" marT="76200" marB="76200"/>
                </a:tc>
                <a:tc>
                  <a:txBody>
                    <a:bodyPr/>
                    <a:lstStyle/>
                    <a:p>
                      <a:pPr algn="just" fontAlgn="t"/>
                      <a:r>
                        <a:rPr lang="en-US" dirty="0" smtClean="0">
                          <a:solidFill>
                            <a:srgbClr val="000000"/>
                          </a:solidFill>
                        </a:rPr>
                        <a:t>Returns </a:t>
                      </a:r>
                      <a:r>
                        <a:rPr lang="en-US" dirty="0">
                          <a:solidFill>
                            <a:srgbClr val="000000"/>
                          </a:solidFill>
                        </a:rPr>
                        <a:t>true if file is closed, false otherwise.</a:t>
                      </a:r>
                    </a:p>
                  </a:txBody>
                  <a:tcPr marL="76200" marR="76200" marT="76200" marB="76200"/>
                </a:tc>
              </a:tr>
              <a:tr h="370840">
                <a:tc>
                  <a:txBody>
                    <a:bodyPr/>
                    <a:lstStyle/>
                    <a:p>
                      <a:pPr algn="just" fontAlgn="t"/>
                      <a:r>
                        <a:rPr lang="en-US" b="1" dirty="0" err="1" smtClean="0">
                          <a:solidFill>
                            <a:srgbClr val="000000"/>
                          </a:solidFill>
                        </a:rPr>
                        <a:t>file.mode</a:t>
                      </a:r>
                      <a:endParaRPr lang="en-US" dirty="0">
                        <a:solidFill>
                          <a:srgbClr val="000000"/>
                        </a:solidFill>
                      </a:endParaRPr>
                    </a:p>
                  </a:txBody>
                  <a:tcPr marL="76200" marR="76200" marT="76200" marB="76200"/>
                </a:tc>
                <a:tc>
                  <a:txBody>
                    <a:bodyPr/>
                    <a:lstStyle/>
                    <a:p>
                      <a:pPr algn="just" fontAlgn="t"/>
                      <a:r>
                        <a:rPr lang="en-US" dirty="0" smtClean="0">
                          <a:solidFill>
                            <a:srgbClr val="000000"/>
                          </a:solidFill>
                        </a:rPr>
                        <a:t>Returns </a:t>
                      </a:r>
                      <a:r>
                        <a:rPr lang="en-US" dirty="0">
                          <a:solidFill>
                            <a:srgbClr val="000000"/>
                          </a:solidFill>
                        </a:rPr>
                        <a:t>access mode with which file was opened.</a:t>
                      </a:r>
                    </a:p>
                  </a:txBody>
                  <a:tcPr marL="76200" marR="76200" marT="76200" marB="76200"/>
                </a:tc>
              </a:tr>
              <a:tr h="370840">
                <a:tc>
                  <a:txBody>
                    <a:bodyPr/>
                    <a:lstStyle/>
                    <a:p>
                      <a:pPr algn="just" fontAlgn="t"/>
                      <a:r>
                        <a:rPr lang="en-US" b="1" dirty="0" smtClean="0">
                          <a:solidFill>
                            <a:srgbClr val="000000"/>
                          </a:solidFill>
                        </a:rPr>
                        <a:t>file.name</a:t>
                      </a:r>
                      <a:endParaRPr lang="en-US" dirty="0">
                        <a:solidFill>
                          <a:srgbClr val="000000"/>
                        </a:solidFill>
                      </a:endParaRPr>
                    </a:p>
                  </a:txBody>
                  <a:tcPr marL="76200" marR="76200" marT="76200" marB="76200"/>
                </a:tc>
                <a:tc>
                  <a:txBody>
                    <a:bodyPr/>
                    <a:lstStyle/>
                    <a:p>
                      <a:pPr algn="just" fontAlgn="t"/>
                      <a:r>
                        <a:rPr lang="en-US" dirty="0" smtClean="0">
                          <a:solidFill>
                            <a:srgbClr val="000000"/>
                          </a:solidFill>
                        </a:rPr>
                        <a:t>Returns </a:t>
                      </a:r>
                      <a:r>
                        <a:rPr lang="en-US" dirty="0">
                          <a:solidFill>
                            <a:srgbClr val="000000"/>
                          </a:solidFill>
                        </a:rPr>
                        <a:t>name of the file.</a:t>
                      </a:r>
                    </a:p>
                  </a:txBody>
                  <a:tcPr marL="76200" marR="76200" marT="76200" marB="76200"/>
                </a:tc>
              </a:tr>
              <a:tr h="370840">
                <a:tc>
                  <a:txBody>
                    <a:bodyPr/>
                    <a:lstStyle/>
                    <a:p>
                      <a:pPr algn="just" fontAlgn="t"/>
                      <a:r>
                        <a:rPr lang="en-US" b="1" dirty="0" err="1" smtClean="0">
                          <a:solidFill>
                            <a:srgbClr val="000000"/>
                          </a:solidFill>
                        </a:rPr>
                        <a:t>file.softspace</a:t>
                      </a:r>
                      <a:endParaRPr lang="en-US" dirty="0">
                        <a:solidFill>
                          <a:srgbClr val="000000"/>
                        </a:solidFill>
                      </a:endParaRPr>
                    </a:p>
                  </a:txBody>
                  <a:tcPr marL="76200" marR="76200" marT="76200" marB="76200"/>
                </a:tc>
                <a:tc>
                  <a:txBody>
                    <a:bodyPr/>
                    <a:lstStyle/>
                    <a:p>
                      <a:pPr algn="just" fontAlgn="t"/>
                      <a:r>
                        <a:rPr lang="en-US" dirty="0" smtClean="0">
                          <a:solidFill>
                            <a:srgbClr val="000000"/>
                          </a:solidFill>
                        </a:rPr>
                        <a:t>Returns </a:t>
                      </a:r>
                      <a:r>
                        <a:rPr lang="en-US" dirty="0">
                          <a:solidFill>
                            <a:srgbClr val="000000"/>
                          </a:solidFill>
                        </a:rPr>
                        <a:t>false if space explicitly required with print, true otherwise.</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OS object related methods</a:t>
            </a:r>
            <a:endParaRPr lang="en-US" dirty="0"/>
          </a:p>
        </p:txBody>
      </p:sp>
      <p:sp>
        <p:nvSpPr>
          <p:cNvPr id="3" name="Content Placeholder 2"/>
          <p:cNvSpPr>
            <a:spLocks noGrp="1"/>
          </p:cNvSpPr>
          <p:nvPr>
            <p:ph sz="quarter" idx="1"/>
          </p:nvPr>
        </p:nvSpPr>
        <p:spPr/>
        <p:txBody>
          <a:bodyPr/>
          <a:lstStyle/>
          <a:p>
            <a:r>
              <a:rPr lang="en-US" dirty="0" smtClean="0"/>
              <a:t>Following package must be imported before you call these methods: import </a:t>
            </a:r>
            <a:r>
              <a:rPr lang="en-US" dirty="0" err="1" smtClean="0"/>
              <a:t>os</a:t>
            </a:r>
            <a:r>
              <a:rPr lang="en-US" dirty="0" smtClean="0"/>
              <a:t> </a:t>
            </a:r>
          </a:p>
          <a:p>
            <a:r>
              <a:rPr lang="en-US" dirty="0" smtClean="0"/>
              <a:t>The </a:t>
            </a:r>
            <a:r>
              <a:rPr lang="en-US" i="1" dirty="0" err="1" smtClean="0"/>
              <a:t>mkdir</a:t>
            </a:r>
            <a:r>
              <a:rPr lang="en-US" i="1" dirty="0" smtClean="0"/>
              <a:t>()</a:t>
            </a:r>
            <a:r>
              <a:rPr lang="en-US" dirty="0" smtClean="0"/>
              <a:t> Method</a:t>
            </a:r>
          </a:p>
          <a:p>
            <a:pPr lvl="1"/>
            <a:r>
              <a:rPr lang="en-US" dirty="0" err="1" smtClean="0"/>
              <a:t>os.mkdir</a:t>
            </a:r>
            <a:r>
              <a:rPr lang="en-US" dirty="0" smtClean="0"/>
              <a:t>("</a:t>
            </a:r>
            <a:r>
              <a:rPr lang="en-US" dirty="0" err="1" smtClean="0"/>
              <a:t>newdir</a:t>
            </a:r>
            <a:r>
              <a:rPr lang="en-US" dirty="0" smtClean="0"/>
              <a:t>")</a:t>
            </a:r>
          </a:p>
          <a:p>
            <a:r>
              <a:rPr lang="en-US" dirty="0" smtClean="0"/>
              <a:t>The </a:t>
            </a:r>
            <a:r>
              <a:rPr lang="en-US" i="1" dirty="0" err="1" smtClean="0"/>
              <a:t>chdir</a:t>
            </a:r>
            <a:r>
              <a:rPr lang="en-US" i="1" dirty="0" smtClean="0"/>
              <a:t>()</a:t>
            </a:r>
            <a:r>
              <a:rPr lang="en-US" dirty="0" smtClean="0"/>
              <a:t> Method</a:t>
            </a:r>
          </a:p>
          <a:p>
            <a:pPr lvl="1"/>
            <a:r>
              <a:rPr lang="en-US" dirty="0" err="1" smtClean="0"/>
              <a:t>os.chdir</a:t>
            </a:r>
            <a:r>
              <a:rPr lang="en-US" dirty="0" smtClean="0"/>
              <a:t>("</a:t>
            </a:r>
            <a:r>
              <a:rPr lang="en-US" dirty="0" err="1" smtClean="0"/>
              <a:t>newdir</a:t>
            </a:r>
            <a:r>
              <a:rPr lang="en-US" dirty="0" smtClean="0"/>
              <a:t>") </a:t>
            </a:r>
          </a:p>
          <a:p>
            <a:r>
              <a:rPr lang="en-US" dirty="0" smtClean="0"/>
              <a:t>The </a:t>
            </a:r>
            <a:r>
              <a:rPr lang="en-US" i="1" dirty="0" err="1" smtClean="0"/>
              <a:t>getcwd</a:t>
            </a:r>
            <a:r>
              <a:rPr lang="en-US" i="1" dirty="0" smtClean="0"/>
              <a:t>()</a:t>
            </a:r>
            <a:r>
              <a:rPr lang="en-US" dirty="0" smtClean="0"/>
              <a:t> Method</a:t>
            </a:r>
          </a:p>
          <a:p>
            <a:pPr lvl="1"/>
            <a:r>
              <a:rPr lang="en-US" dirty="0" err="1" smtClean="0"/>
              <a:t>os.getcwd</a:t>
            </a:r>
            <a:r>
              <a:rPr lang="en-US" dirty="0" smtClean="0"/>
              <a:t>() </a:t>
            </a:r>
            <a:br>
              <a:rPr lang="en-US" dirty="0" smtClean="0"/>
            </a:br>
            <a:r>
              <a:rPr lang="en-US" dirty="0" smtClean="0"/>
              <a:t>similar to </a:t>
            </a:r>
            <a:r>
              <a:rPr lang="en-US" dirty="0" err="1" smtClean="0"/>
              <a:t>pwd</a:t>
            </a:r>
            <a:r>
              <a:rPr lang="en-US" dirty="0" smtClean="0"/>
              <a:t> in </a:t>
            </a:r>
            <a:r>
              <a:rPr lang="en-US" dirty="0" err="1" smtClean="0"/>
              <a:t>unix</a:t>
            </a:r>
            <a:r>
              <a:rPr lang="en-US" dirty="0" smtClean="0"/>
              <a:t>/</a:t>
            </a:r>
            <a:r>
              <a:rPr lang="en-US" dirty="0" err="1" smtClean="0"/>
              <a:t>linux</a:t>
            </a:r>
            <a:endParaRPr lang="en-US" dirty="0" smtClean="0"/>
          </a:p>
          <a:p>
            <a:r>
              <a:rPr lang="en-US" dirty="0" smtClean="0"/>
              <a:t>The </a:t>
            </a:r>
            <a:r>
              <a:rPr lang="en-US" i="1" dirty="0" err="1" smtClean="0"/>
              <a:t>rmdir</a:t>
            </a:r>
            <a:r>
              <a:rPr lang="en-US" i="1" dirty="0" smtClean="0"/>
              <a:t>()</a:t>
            </a:r>
            <a:r>
              <a:rPr lang="en-US" dirty="0" smtClean="0"/>
              <a:t> Method</a:t>
            </a:r>
          </a:p>
          <a:p>
            <a:pPr lvl="1"/>
            <a:r>
              <a:rPr lang="en-US" dirty="0" smtClean="0"/>
              <a:t> </a:t>
            </a:r>
            <a:r>
              <a:rPr lang="en-US" dirty="0" err="1" smtClean="0"/>
              <a:t>os.rmdir</a:t>
            </a:r>
            <a:r>
              <a:rPr lang="en-US" dirty="0" smtClean="0"/>
              <a:t>(‘</a:t>
            </a:r>
            <a:r>
              <a:rPr lang="en-US" dirty="0" err="1" smtClean="0"/>
              <a:t>dirname</a:t>
            </a:r>
            <a:r>
              <a:rPr lang="en-US" dirty="0" smtClean="0"/>
              <a:t>’)</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righ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righ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righ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righ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right)">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smtClean="0"/>
              <a:t>The summary of learning</a:t>
            </a:r>
          </a:p>
          <a:p>
            <a:pPr lvl="1"/>
            <a:r>
              <a:rPr lang="en-US" dirty="0" smtClean="0"/>
              <a:t>We  created file using file handling functions</a:t>
            </a:r>
          </a:p>
          <a:p>
            <a:pPr lvl="1"/>
            <a:r>
              <a:rPr lang="en-US" dirty="0" smtClean="0"/>
              <a:t>We understood types file handling  of functions</a:t>
            </a:r>
          </a:p>
          <a:p>
            <a:pPr lvl="1"/>
            <a:r>
              <a:rPr lang="en-US" dirty="0" smtClean="0"/>
              <a:t>Usage of File modes</a:t>
            </a:r>
          </a:p>
          <a:p>
            <a:pPr lvl="1"/>
            <a:r>
              <a:rPr lang="en-US" dirty="0" smtClean="0"/>
              <a:t>How to use OS functions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540</TotalTime>
  <Words>558</Words>
  <Application>Microsoft Office PowerPoint</Application>
  <PresentationFormat>On-screen Show (4:3)</PresentationFormat>
  <Paragraphs>77</Paragraphs>
  <Slides>9</Slides>
  <Notes>0</Notes>
  <HiddenSlides>1</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Python</vt:lpstr>
      <vt:lpstr>File handling Objectives</vt:lpstr>
      <vt:lpstr>Create a file using file handling</vt:lpstr>
      <vt:lpstr>Functions are used for file handling</vt:lpstr>
      <vt:lpstr>File MODE</vt:lpstr>
      <vt:lpstr>File Mode</vt:lpstr>
      <vt:lpstr>File Attributes</vt:lpstr>
      <vt:lpstr>OS object related methods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Bhimsen</dc:creator>
  <cp:lastModifiedBy>Bhimsen</cp:lastModifiedBy>
  <cp:revision>19</cp:revision>
  <dcterms:created xsi:type="dcterms:W3CDTF">2006-08-16T00:00:00Z</dcterms:created>
  <dcterms:modified xsi:type="dcterms:W3CDTF">2019-06-26T10:21:12Z</dcterms:modified>
</cp:coreProperties>
</file>