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5" r:id="rId13"/>
    <p:sldId id="315" r:id="rId14"/>
    <p:sldId id="306" r:id="rId15"/>
    <p:sldId id="307" r:id="rId16"/>
    <p:sldId id="308" r:id="rId17"/>
    <p:sldId id="309" r:id="rId18"/>
    <p:sldId id="310" r:id="rId19"/>
    <p:sldId id="311" r:id="rId20"/>
    <p:sldId id="312" r:id="rId21"/>
    <p:sldId id="313" r:id="rId22"/>
    <p:sldId id="314" r:id="rId23"/>
    <p:sldId id="299" r:id="rId24"/>
    <p:sldId id="300" r:id="rId25"/>
    <p:sldId id="301" r:id="rId26"/>
    <p:sldId id="302" r:id="rId27"/>
    <p:sldId id="303" r:id="rId28"/>
    <p:sldId id="304" r:id="rId29"/>
    <p:sldId id="268" r:id="rId30"/>
    <p:sldId id="269" r:id="rId31"/>
    <p:sldId id="270"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35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smtClean="0"/>
              <a:t>Syntax:</a:t>
            </a:r>
          </a:p>
          <a:p>
            <a:pPr marL="109728" indent="0">
              <a:buNone/>
            </a:pPr>
            <a:r>
              <a:rPr lang="en-US" dirty="0" smtClean="0"/>
              <a:t>for</a:t>
            </a:r>
            <a:r>
              <a:rPr lang="en-US" dirty="0"/>
              <a:t> (</a:t>
            </a:r>
            <a:r>
              <a:rPr lang="en-US" dirty="0" err="1"/>
              <a:t>var</a:t>
            </a:r>
            <a:r>
              <a:rPr lang="en-US" dirty="0"/>
              <a:t> </a:t>
            </a:r>
            <a:r>
              <a:rPr lang="en-US" dirty="0" err="1"/>
              <a:t>val</a:t>
            </a:r>
            <a:r>
              <a:rPr lang="en-US" dirty="0"/>
              <a:t> of list) {   </a:t>
            </a:r>
          </a:p>
          <a:p>
            <a:pPr marL="109728" indent="0">
              <a:buNone/>
            </a:pPr>
            <a:r>
              <a:rPr lang="en-US" dirty="0"/>
              <a:t>   //statements to be executed  </a:t>
            </a:r>
          </a:p>
          <a:p>
            <a:pPr marL="109728" indent="0">
              <a:buNone/>
            </a:pPr>
            <a:r>
              <a:rPr lang="en-US" dirty="0"/>
              <a:t>} </a:t>
            </a:r>
          </a:p>
          <a:p>
            <a:r>
              <a:rPr lang="en-IN" dirty="0" smtClean="0"/>
              <a:t>Example:</a:t>
            </a:r>
          </a:p>
          <a:p>
            <a:pPr marL="365760" lvl="1" indent="0">
              <a:buNone/>
            </a:pPr>
            <a:r>
              <a:rPr lang="nn-NO" dirty="0"/>
              <a:t>let arr = [1, 2, 3, 4, 5];  </a:t>
            </a:r>
          </a:p>
          <a:p>
            <a:pPr marL="365760" lvl="1" indent="0">
              <a:buNone/>
            </a:pPr>
            <a:r>
              <a:rPr lang="nn-NO" dirty="0"/>
              <a:t>  </a:t>
            </a:r>
          </a:p>
          <a:p>
            <a:pPr marL="365760" lvl="1" indent="0">
              <a:buNone/>
            </a:pPr>
            <a:r>
              <a:rPr lang="nn-NO" dirty="0"/>
              <a:t>for (var val of arr) {  </a:t>
            </a:r>
          </a:p>
          <a:p>
            <a:pPr marL="365760" lvl="1" indent="0">
              <a:buNone/>
            </a:pPr>
            <a:r>
              <a:rPr lang="nn-NO" dirty="0"/>
              <a:t>  console.log(val);  </a:t>
            </a:r>
          </a:p>
          <a:p>
            <a:pPr marL="365760" lvl="1" indent="0">
              <a:buNone/>
            </a:pPr>
            <a:r>
              <a:rPr lang="nn-NO" dirty="0"/>
              <a:t>}  </a:t>
            </a:r>
          </a:p>
          <a:p>
            <a:pPr marL="109728" indent="0">
              <a:buNone/>
            </a:pPr>
            <a:endParaRPr lang="en-IN" dirty="0"/>
          </a:p>
        </p:txBody>
      </p:sp>
      <p:sp>
        <p:nvSpPr>
          <p:cNvPr id="3" name="Title 2"/>
          <p:cNvSpPr>
            <a:spLocks noGrp="1"/>
          </p:cNvSpPr>
          <p:nvPr>
            <p:ph type="title"/>
          </p:nvPr>
        </p:nvSpPr>
        <p:spPr/>
        <p:txBody>
          <a:bodyPr/>
          <a:lstStyle/>
          <a:p>
            <a:r>
              <a:rPr lang="en-IN" dirty="0" smtClean="0"/>
              <a:t>For of Loop</a:t>
            </a:r>
            <a:endParaRPr lang="en-IN" dirty="0"/>
          </a:p>
        </p:txBody>
      </p:sp>
    </p:spTree>
    <p:extLst>
      <p:ext uri="{BB962C8B-B14F-4D97-AF65-F5344CB8AC3E}">
        <p14:creationId xmlns:p14="http://schemas.microsoft.com/office/powerpoint/2010/main" val="350458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b="1" dirty="0"/>
              <a:t>Syntax</a:t>
            </a:r>
            <a:endParaRPr lang="en-IN" dirty="0"/>
          </a:p>
          <a:p>
            <a:pPr marL="365760" lvl="1" indent="0">
              <a:buNone/>
            </a:pPr>
            <a:r>
              <a:rPr lang="en-IN" dirty="0"/>
              <a:t>for (</a:t>
            </a:r>
            <a:r>
              <a:rPr lang="en-IN" dirty="0" err="1"/>
              <a:t>var</a:t>
            </a:r>
            <a:r>
              <a:rPr lang="en-IN" dirty="0"/>
              <a:t> </a:t>
            </a:r>
            <a:r>
              <a:rPr lang="en-IN" dirty="0" err="1"/>
              <a:t>val</a:t>
            </a:r>
            <a:r>
              <a:rPr lang="en-IN" dirty="0"/>
              <a:t> in list) {   </a:t>
            </a:r>
          </a:p>
          <a:p>
            <a:pPr marL="365760" lvl="1" indent="0">
              <a:buNone/>
            </a:pPr>
            <a:r>
              <a:rPr lang="en-IN" dirty="0"/>
              <a:t>   //statements   </a:t>
            </a:r>
          </a:p>
          <a:p>
            <a:pPr marL="365760" lvl="1" indent="0">
              <a:buNone/>
            </a:pPr>
            <a:r>
              <a:rPr lang="en-IN" dirty="0"/>
              <a:t>}  </a:t>
            </a:r>
          </a:p>
          <a:p>
            <a:r>
              <a:rPr lang="en-IN" b="1" dirty="0"/>
              <a:t>Example</a:t>
            </a:r>
            <a:endParaRPr lang="en-IN" dirty="0"/>
          </a:p>
          <a:p>
            <a:pPr marL="365760" lvl="1" indent="0">
              <a:buNone/>
            </a:pPr>
            <a:r>
              <a:rPr lang="en-IN" dirty="0"/>
              <a:t>let </a:t>
            </a:r>
            <a:r>
              <a:rPr lang="en-IN" dirty="0" err="1"/>
              <a:t>str:any</a:t>
            </a:r>
            <a:r>
              <a:rPr lang="en-IN" dirty="0"/>
              <a:t> = </a:t>
            </a:r>
            <a:r>
              <a:rPr lang="en-IN" dirty="0" smtClean="0"/>
              <a:t>“welcome";</a:t>
            </a:r>
            <a:r>
              <a:rPr lang="en-IN" dirty="0"/>
              <a:t>  </a:t>
            </a:r>
          </a:p>
          <a:p>
            <a:pPr marL="365760" lvl="1" indent="0">
              <a:buNone/>
            </a:pPr>
            <a:r>
              <a:rPr lang="en-IN" dirty="0"/>
              <a:t>  </a:t>
            </a:r>
          </a:p>
          <a:p>
            <a:pPr marL="365760" lvl="1" indent="0">
              <a:buNone/>
            </a:pPr>
            <a:r>
              <a:rPr lang="en-IN" dirty="0"/>
              <a:t>for (let index in </a:t>
            </a:r>
            <a:r>
              <a:rPr lang="en-IN" dirty="0" err="1"/>
              <a:t>str</a:t>
            </a:r>
            <a:r>
              <a:rPr lang="en-IN" dirty="0"/>
              <a:t>) {  </a:t>
            </a:r>
          </a:p>
          <a:p>
            <a:pPr marL="365760" lvl="1" indent="0">
              <a:buNone/>
            </a:pPr>
            <a:r>
              <a:rPr lang="en-IN" dirty="0"/>
              <a:t>  console.log('Index of ${</a:t>
            </a:r>
            <a:r>
              <a:rPr lang="en-IN" dirty="0" err="1"/>
              <a:t>str</a:t>
            </a:r>
            <a:r>
              <a:rPr lang="en-IN" dirty="0"/>
              <a:t>[index]}: ${index}');  </a:t>
            </a:r>
          </a:p>
          <a:p>
            <a:pPr marL="365760" lvl="1" indent="0">
              <a:buNone/>
            </a:pPr>
            <a:r>
              <a:rPr lang="en-IN" dirty="0"/>
              <a:t>}  </a:t>
            </a:r>
          </a:p>
          <a:p>
            <a:endParaRPr lang="en-IN" dirty="0"/>
          </a:p>
        </p:txBody>
      </p:sp>
      <p:sp>
        <p:nvSpPr>
          <p:cNvPr id="3" name="Title 2"/>
          <p:cNvSpPr>
            <a:spLocks noGrp="1"/>
          </p:cNvSpPr>
          <p:nvPr>
            <p:ph type="title"/>
          </p:nvPr>
        </p:nvSpPr>
        <p:spPr/>
        <p:txBody>
          <a:bodyPr/>
          <a:lstStyle/>
          <a:p>
            <a:r>
              <a:rPr lang="en-IN" dirty="0" smtClean="0"/>
              <a:t>For in loop</a:t>
            </a:r>
            <a:endParaRPr lang="en-IN" dirty="0"/>
          </a:p>
        </p:txBody>
      </p:sp>
    </p:spTree>
    <p:extLst>
      <p:ext uri="{BB962C8B-B14F-4D97-AF65-F5344CB8AC3E}">
        <p14:creationId xmlns:p14="http://schemas.microsoft.com/office/powerpoint/2010/main" val="2976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An array declaration allocates sequential memory blocks.</a:t>
            </a:r>
          </a:p>
          <a:p>
            <a:r>
              <a:rPr lang="en-US" dirty="0" smtClean="0"/>
              <a:t>Arrays are static. This means that an array once initialized cannot be resized.</a:t>
            </a:r>
          </a:p>
          <a:p>
            <a:r>
              <a:rPr lang="en-US" dirty="0" smtClean="0"/>
              <a:t>Each memory block represents an array element.</a:t>
            </a:r>
          </a:p>
          <a:p>
            <a:r>
              <a:rPr lang="en-US" dirty="0" smtClean="0"/>
              <a:t>Array elements are identified by a unique integer called as the subscript / index of the element.</a:t>
            </a:r>
          </a:p>
          <a:p>
            <a:endParaRPr lang="en-US" dirty="0"/>
          </a:p>
        </p:txBody>
      </p:sp>
      <p:sp>
        <p:nvSpPr>
          <p:cNvPr id="3" name="Title 2"/>
          <p:cNvSpPr>
            <a:spLocks noGrp="1"/>
          </p:cNvSpPr>
          <p:nvPr>
            <p:ph type="title"/>
          </p:nvPr>
        </p:nvSpPr>
        <p:spPr/>
        <p:txBody>
          <a:bodyPr/>
          <a:lstStyle/>
          <a:p>
            <a:r>
              <a:rPr lang="en-US" dirty="0" smtClean="0"/>
              <a:t>Arrays in TypeScript</a:t>
            </a:r>
            <a:endParaRPr lang="en-US" dirty="0"/>
          </a:p>
        </p:txBody>
      </p:sp>
    </p:spTree>
    <p:extLst>
      <p:ext uri="{BB962C8B-B14F-4D97-AF65-F5344CB8AC3E}">
        <p14:creationId xmlns:p14="http://schemas.microsoft.com/office/powerpoint/2010/main" val="12657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with </a:t>
            </a:r>
            <a:r>
              <a:rPr lang="en-IN" dirty="0" err="1" smtClean="0"/>
              <a:t>forEach</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forEach</a:t>
            </a:r>
            <a:r>
              <a:rPr lang="en-US" dirty="0"/>
              <a:t>() method is an array method which is used to execute a function on </a:t>
            </a:r>
            <a:r>
              <a:rPr lang="en-US" b="1" i="1" dirty="0"/>
              <a:t>each item in an array</a:t>
            </a:r>
            <a:r>
              <a:rPr lang="en-US" dirty="0"/>
              <a:t>. </a:t>
            </a:r>
            <a:endParaRPr lang="en-US" dirty="0" smtClean="0"/>
          </a:p>
          <a:p>
            <a:r>
              <a:rPr lang="en-US" dirty="0" smtClean="0"/>
              <a:t>Example:</a:t>
            </a:r>
          </a:p>
          <a:p>
            <a:pPr marL="457200" lvl="1" indent="0">
              <a:buNone/>
            </a:pPr>
            <a:r>
              <a:rPr lang="en-IN" dirty="0"/>
              <a:t>let apps = ['</a:t>
            </a:r>
            <a:r>
              <a:rPr lang="en-IN" dirty="0" err="1"/>
              <a:t>WhatsApp</a:t>
            </a:r>
            <a:r>
              <a:rPr lang="en-IN" dirty="0"/>
              <a:t>', '</a:t>
            </a:r>
            <a:r>
              <a:rPr lang="en-IN" dirty="0" err="1"/>
              <a:t>Instagram</a:t>
            </a:r>
            <a:r>
              <a:rPr lang="en-IN" dirty="0"/>
              <a:t>', 'Facebook'];  </a:t>
            </a:r>
          </a:p>
          <a:p>
            <a:pPr marL="457200" lvl="1" indent="0">
              <a:buNone/>
            </a:pPr>
            <a:r>
              <a:rPr lang="en-IN" dirty="0"/>
              <a:t>let </a:t>
            </a:r>
            <a:r>
              <a:rPr lang="en-IN" dirty="0" err="1"/>
              <a:t>playStore</a:t>
            </a:r>
            <a:r>
              <a:rPr lang="en-IN" dirty="0"/>
              <a:t> = [];  </a:t>
            </a:r>
          </a:p>
          <a:p>
            <a:pPr marL="457200" lvl="1" indent="0">
              <a:buNone/>
            </a:pPr>
            <a:r>
              <a:rPr lang="en-IN" dirty="0"/>
              <a:t>  </a:t>
            </a:r>
          </a:p>
          <a:p>
            <a:pPr marL="457200" lvl="1" indent="0">
              <a:buNone/>
            </a:pPr>
            <a:r>
              <a:rPr lang="en-IN" dirty="0" err="1"/>
              <a:t>apps.forEach</a:t>
            </a:r>
            <a:r>
              <a:rPr lang="en-IN" dirty="0"/>
              <a:t>(function(item){  </a:t>
            </a:r>
          </a:p>
          <a:p>
            <a:pPr marL="457200" lvl="1" indent="0">
              <a:buNone/>
            </a:pPr>
            <a:r>
              <a:rPr lang="en-IN" dirty="0"/>
              <a:t>  </a:t>
            </a:r>
            <a:r>
              <a:rPr lang="en-IN" dirty="0" err="1"/>
              <a:t>playStore.push</a:t>
            </a:r>
            <a:r>
              <a:rPr lang="en-IN" dirty="0"/>
              <a:t>(item)  </a:t>
            </a:r>
          </a:p>
          <a:p>
            <a:pPr marL="457200" lvl="1" indent="0">
              <a:buNone/>
            </a:pPr>
            <a:r>
              <a:rPr lang="en-IN" dirty="0"/>
              <a:t>});  </a:t>
            </a:r>
          </a:p>
          <a:p>
            <a:pPr marL="457200" lvl="1" indent="0">
              <a:buNone/>
            </a:pPr>
            <a:r>
              <a:rPr lang="en-IN" dirty="0"/>
              <a:t>console.log(</a:t>
            </a:r>
            <a:r>
              <a:rPr lang="en-IN" dirty="0" err="1"/>
              <a:t>playStore</a:t>
            </a:r>
            <a:r>
              <a:rPr lang="en-IN" dirty="0"/>
              <a:t>); </a:t>
            </a:r>
            <a:endParaRPr lang="en-IN" dirty="0"/>
          </a:p>
        </p:txBody>
      </p:sp>
    </p:spTree>
    <p:extLst>
      <p:ext uri="{BB962C8B-B14F-4D97-AF65-F5344CB8AC3E}">
        <p14:creationId xmlns:p14="http://schemas.microsoft.com/office/powerpoint/2010/main" val="290218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Syntax</a:t>
            </a:r>
          </a:p>
          <a:p>
            <a:pPr lvl="1">
              <a:buNone/>
            </a:pPr>
            <a:r>
              <a:rPr lang="en-US" dirty="0" smtClean="0"/>
              <a:t>   </a:t>
            </a:r>
            <a:r>
              <a:rPr lang="en-US" dirty="0" err="1" smtClean="0"/>
              <a:t>var</a:t>
            </a:r>
            <a:r>
              <a:rPr lang="en-US" dirty="0" smtClean="0"/>
              <a:t> </a:t>
            </a:r>
            <a:r>
              <a:rPr lang="en-US" dirty="0" err="1" smtClean="0"/>
              <a:t>array_name</a:t>
            </a:r>
            <a:r>
              <a:rPr lang="en-US" dirty="0" smtClean="0"/>
              <a:t>[:</a:t>
            </a:r>
            <a:r>
              <a:rPr lang="en-US" dirty="0" err="1" smtClean="0"/>
              <a:t>datatype</a:t>
            </a:r>
            <a:r>
              <a:rPr lang="en-US" dirty="0" smtClean="0"/>
              <a:t>]; //declaration </a:t>
            </a:r>
            <a:r>
              <a:rPr lang="en-US" dirty="0" err="1" smtClean="0"/>
              <a:t>array_name</a:t>
            </a:r>
            <a:r>
              <a:rPr lang="en-US" dirty="0" smtClean="0"/>
              <a:t> = [val1,val2,valn..] //initialization</a:t>
            </a:r>
            <a:endParaRPr lang="en-US" dirty="0"/>
          </a:p>
        </p:txBody>
      </p:sp>
      <p:sp>
        <p:nvSpPr>
          <p:cNvPr id="3" name="Title 2"/>
          <p:cNvSpPr>
            <a:spLocks noGrp="1"/>
          </p:cNvSpPr>
          <p:nvPr>
            <p:ph type="title"/>
          </p:nvPr>
        </p:nvSpPr>
        <p:spPr/>
        <p:txBody>
          <a:bodyPr>
            <a:normAutofit/>
          </a:bodyPr>
          <a:lstStyle/>
          <a:p>
            <a:r>
              <a:rPr lang="en-US" b="0" dirty="0" smtClean="0">
                <a:effectLst/>
              </a:rPr>
              <a:t>Declaring and Initializing Arrays</a:t>
            </a:r>
            <a:endParaRPr lang="en-US" b="0" dirty="0">
              <a:effectLst/>
            </a:endParaRPr>
          </a:p>
        </p:txBody>
      </p:sp>
    </p:spTree>
    <p:extLst>
      <p:ext uri="{BB962C8B-B14F-4D97-AF65-F5344CB8AC3E}">
        <p14:creationId xmlns:p14="http://schemas.microsoft.com/office/powerpoint/2010/main" val="211756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 Simple Array</a:t>
            </a:r>
          </a:p>
          <a:p>
            <a:pPr lvl="1">
              <a:buNone/>
            </a:pPr>
            <a:r>
              <a:rPr lang="en-US" dirty="0" err="1" smtClean="0"/>
              <a:t>var</a:t>
            </a:r>
            <a:r>
              <a:rPr lang="en-US" dirty="0" smtClean="0"/>
              <a:t> </a:t>
            </a:r>
            <a:r>
              <a:rPr lang="en-US" dirty="0" err="1" smtClean="0"/>
              <a:t>alphas:string</a:t>
            </a:r>
            <a:r>
              <a:rPr lang="en-US" dirty="0" smtClean="0"/>
              <a:t>[]; </a:t>
            </a:r>
          </a:p>
          <a:p>
            <a:pPr lvl="1">
              <a:buNone/>
            </a:pPr>
            <a:r>
              <a:rPr lang="en-US" dirty="0" smtClean="0"/>
              <a:t>alphas = ["1","2","3","4"]</a:t>
            </a:r>
          </a:p>
          <a:p>
            <a:pPr lvl="1">
              <a:buNone/>
            </a:pPr>
            <a:r>
              <a:rPr lang="en-US" dirty="0" smtClean="0"/>
              <a:t>console.log(alphas[0]); </a:t>
            </a:r>
          </a:p>
          <a:p>
            <a:pPr lvl="1">
              <a:buNone/>
            </a:pPr>
            <a:r>
              <a:rPr lang="en-US" dirty="0" smtClean="0"/>
              <a:t>console.log(alphas[1]);</a:t>
            </a:r>
            <a:endParaRPr lang="en-US" dirty="0"/>
          </a:p>
        </p:txBody>
      </p:sp>
      <p:sp>
        <p:nvSpPr>
          <p:cNvPr id="3" name="Title 2"/>
          <p:cNvSpPr>
            <a:spLocks noGrp="1"/>
          </p:cNvSpPr>
          <p:nvPr>
            <p:ph type="title"/>
          </p:nvPr>
        </p:nvSpPr>
        <p:spPr/>
        <p:txBody>
          <a:bodyPr/>
          <a:lstStyle/>
          <a:p>
            <a:r>
              <a:rPr lang="en-US" dirty="0" smtClean="0"/>
              <a:t>Array </a:t>
            </a:r>
            <a:r>
              <a:rPr lang="en-US" dirty="0" err="1" smtClean="0"/>
              <a:t>Exampe</a:t>
            </a:r>
            <a:r>
              <a:rPr lang="en-US" dirty="0" smtClean="0"/>
              <a:t>:</a:t>
            </a:r>
            <a:endParaRPr lang="en-US" dirty="0"/>
          </a:p>
        </p:txBody>
      </p:sp>
    </p:spTree>
    <p:extLst>
      <p:ext uri="{BB962C8B-B14F-4D97-AF65-F5344CB8AC3E}">
        <p14:creationId xmlns:p14="http://schemas.microsoft.com/office/powerpoint/2010/main" val="66322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pPr lvl="1"/>
            <a:r>
              <a:rPr lang="en-US" dirty="0" err="1" smtClean="0"/>
              <a:t>var</a:t>
            </a:r>
            <a:r>
              <a:rPr lang="en-US" dirty="0" smtClean="0"/>
              <a:t> </a:t>
            </a:r>
            <a:r>
              <a:rPr lang="en-US" dirty="0" err="1" smtClean="0"/>
              <a:t>arr_nums</a:t>
            </a:r>
            <a:r>
              <a:rPr lang="en-US" dirty="0" smtClean="0"/>
              <a:t>: number[] = new Array(4)</a:t>
            </a:r>
          </a:p>
          <a:p>
            <a:pPr lvl="1"/>
            <a:r>
              <a:rPr lang="en-US" dirty="0" err="1" smtClean="0"/>
              <a:t>var</a:t>
            </a:r>
            <a:r>
              <a:rPr lang="en-US" dirty="0" smtClean="0"/>
              <a:t> names = new Array(“Apple", “</a:t>
            </a:r>
            <a:r>
              <a:rPr lang="en-US" dirty="0" err="1" smtClean="0"/>
              <a:t>Chickoo</a:t>
            </a:r>
            <a:r>
              <a:rPr lang="en-US" dirty="0" smtClean="0"/>
              <a:t>", “Grapes", “Kiwi");</a:t>
            </a:r>
          </a:p>
          <a:p>
            <a:r>
              <a:rPr lang="en-US" dirty="0" smtClean="0"/>
              <a:t>Property of array</a:t>
            </a:r>
          </a:p>
          <a:p>
            <a:pPr lvl="1"/>
            <a:r>
              <a:rPr lang="en-US" dirty="0" err="1" smtClean="0"/>
              <a:t>names.length</a:t>
            </a:r>
            <a:r>
              <a:rPr lang="en-US" dirty="0" smtClean="0"/>
              <a:t> returns number of elements in an array</a:t>
            </a:r>
          </a:p>
          <a:p>
            <a:endParaRPr lang="en-US" dirty="0" smtClean="0"/>
          </a:p>
          <a:p>
            <a:endParaRPr lang="en-US" dirty="0" smtClean="0"/>
          </a:p>
        </p:txBody>
      </p:sp>
      <p:sp>
        <p:nvSpPr>
          <p:cNvPr id="3" name="Title 2"/>
          <p:cNvSpPr>
            <a:spLocks noGrp="1"/>
          </p:cNvSpPr>
          <p:nvPr>
            <p:ph type="title"/>
          </p:nvPr>
        </p:nvSpPr>
        <p:spPr/>
        <p:txBody>
          <a:bodyPr/>
          <a:lstStyle/>
          <a:p>
            <a:r>
              <a:rPr lang="en-US" dirty="0" err="1" smtClean="0"/>
              <a:t>ArrayOf</a:t>
            </a:r>
            <a:r>
              <a:rPr lang="en-US" dirty="0" smtClean="0"/>
              <a:t> Objects</a:t>
            </a:r>
            <a:endParaRPr lang="en-US" dirty="0"/>
          </a:p>
        </p:txBody>
      </p:sp>
    </p:spTree>
    <p:extLst>
      <p:ext uri="{BB962C8B-B14F-4D97-AF65-F5344CB8AC3E}">
        <p14:creationId xmlns:p14="http://schemas.microsoft.com/office/powerpoint/2010/main" val="394268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Heterogeneous  collection of values called </a:t>
            </a:r>
            <a:r>
              <a:rPr lang="en-US" dirty="0" err="1" smtClean="0"/>
              <a:t>tuple</a:t>
            </a:r>
            <a:r>
              <a:rPr lang="en-US" dirty="0" smtClean="0"/>
              <a:t> or table.</a:t>
            </a:r>
          </a:p>
          <a:p>
            <a:r>
              <a:rPr lang="en-US" dirty="0" smtClean="0"/>
              <a:t>This can be declared in typescript as</a:t>
            </a:r>
          </a:p>
          <a:p>
            <a:pPr lvl="1"/>
            <a:r>
              <a:rPr lang="en-US" dirty="0" err="1" smtClean="0"/>
              <a:t>var</a:t>
            </a:r>
            <a:r>
              <a:rPr lang="en-US" dirty="0" smtClean="0"/>
              <a:t> </a:t>
            </a:r>
            <a:r>
              <a:rPr lang="en-US" dirty="0" err="1" smtClean="0"/>
              <a:t>mytuple</a:t>
            </a:r>
            <a:r>
              <a:rPr lang="en-US" dirty="0" smtClean="0"/>
              <a:t> = [10,"Hello"];</a:t>
            </a:r>
          </a:p>
          <a:p>
            <a:r>
              <a:rPr lang="en-US" dirty="0" smtClean="0"/>
              <a:t>The push() appends an item to the </a:t>
            </a:r>
            <a:r>
              <a:rPr lang="en-US" dirty="0" err="1" smtClean="0"/>
              <a:t>tuple</a:t>
            </a:r>
            <a:r>
              <a:rPr lang="en-US" dirty="0" smtClean="0"/>
              <a:t>.</a:t>
            </a:r>
          </a:p>
          <a:p>
            <a:r>
              <a:rPr lang="en-US" dirty="0" smtClean="0"/>
              <a:t>The pop() removes and returns the last value in the </a:t>
            </a:r>
            <a:r>
              <a:rPr lang="en-US" dirty="0" err="1" smtClean="0"/>
              <a:t>tuple</a:t>
            </a:r>
            <a:r>
              <a:rPr lang="en-US" dirty="0" smtClean="0"/>
              <a:t>.</a:t>
            </a:r>
          </a:p>
          <a:p>
            <a:endParaRPr lang="en-US" dirty="0"/>
          </a:p>
        </p:txBody>
      </p:sp>
      <p:sp>
        <p:nvSpPr>
          <p:cNvPr id="3" name="Title 2"/>
          <p:cNvSpPr>
            <a:spLocks noGrp="1"/>
          </p:cNvSpPr>
          <p:nvPr>
            <p:ph type="title"/>
          </p:nvPr>
        </p:nvSpPr>
        <p:spPr/>
        <p:txBody>
          <a:bodyPr/>
          <a:lstStyle/>
          <a:p>
            <a:r>
              <a:rPr lang="en-US" dirty="0" err="1" smtClean="0"/>
              <a:t>Tuple</a:t>
            </a:r>
            <a:endParaRPr lang="en-US" dirty="0"/>
          </a:p>
        </p:txBody>
      </p:sp>
    </p:spTree>
    <p:extLst>
      <p:ext uri="{BB962C8B-B14F-4D97-AF65-F5344CB8AC3E}">
        <p14:creationId xmlns:p14="http://schemas.microsoft.com/office/powerpoint/2010/main" val="58867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interface </a:t>
            </a:r>
            <a:r>
              <a:rPr lang="en-US" dirty="0" err="1" smtClean="0"/>
              <a:t>interface_name</a:t>
            </a:r>
            <a:r>
              <a:rPr lang="en-US" dirty="0" smtClean="0"/>
              <a:t> { }</a:t>
            </a:r>
          </a:p>
          <a:p>
            <a:endParaRPr lang="en-US" dirty="0" smtClean="0"/>
          </a:p>
          <a:p>
            <a:r>
              <a:rPr lang="en-US" dirty="0" smtClean="0"/>
              <a:t>Example:</a:t>
            </a:r>
          </a:p>
          <a:p>
            <a:pPr lvl="1">
              <a:buNone/>
            </a:pPr>
            <a:r>
              <a:rPr lang="en-US" dirty="0" smtClean="0"/>
              <a:t> interface Info{</a:t>
            </a:r>
          </a:p>
          <a:p>
            <a:pPr lvl="1">
              <a:buNone/>
            </a:pPr>
            <a:r>
              <a:rPr lang="en-US" dirty="0" smtClean="0"/>
              <a:t>  message :</a:t>
            </a:r>
            <a:r>
              <a:rPr lang="en-US" dirty="0" smtClean="0">
                <a:sym typeface="Wingdings" pitchFamily="2" charset="2"/>
              </a:rPr>
              <a:t>()=&gt;</a:t>
            </a:r>
            <a:r>
              <a:rPr lang="en-US" dirty="0" smtClean="0"/>
              <a:t>string;</a:t>
            </a:r>
          </a:p>
          <a:p>
            <a:pPr lvl="1">
              <a:buNone/>
            </a:pPr>
            <a:r>
              <a:rPr lang="en-US" smtClean="0"/>
              <a:t> }</a:t>
            </a:r>
            <a:endParaRPr lang="en-US" dirty="0"/>
          </a:p>
        </p:txBody>
      </p:sp>
      <p:sp>
        <p:nvSpPr>
          <p:cNvPr id="3" name="Title 2"/>
          <p:cNvSpPr>
            <a:spLocks noGrp="1"/>
          </p:cNvSpPr>
          <p:nvPr>
            <p:ph type="title"/>
          </p:nvPr>
        </p:nvSpPr>
        <p:spPr/>
        <p:txBody>
          <a:bodyPr/>
          <a:lstStyle/>
          <a:p>
            <a:r>
              <a:rPr lang="en-US" dirty="0" smtClean="0"/>
              <a:t>Declaration </a:t>
            </a:r>
            <a:endParaRPr lang="en-US" dirty="0"/>
          </a:p>
        </p:txBody>
      </p:sp>
    </p:spTree>
    <p:extLst>
      <p:ext uri="{BB962C8B-B14F-4D97-AF65-F5344CB8AC3E}">
        <p14:creationId xmlns:p14="http://schemas.microsoft.com/office/powerpoint/2010/main" val="101213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err="1"/>
              <a:t>TypeScript</a:t>
            </a:r>
            <a:r>
              <a:rPr lang="en-US" dirty="0"/>
              <a:t> can combine one or two different types of data (i.e., number, string, etc.) in a single type, which is called a union type</a:t>
            </a:r>
            <a:r>
              <a:rPr lang="en-US" dirty="0" smtClean="0"/>
              <a:t>.</a:t>
            </a:r>
          </a:p>
          <a:p>
            <a:r>
              <a:rPr lang="en-IN" dirty="0"/>
              <a:t>Syntax</a:t>
            </a:r>
          </a:p>
          <a:p>
            <a:pPr lvl="1"/>
            <a:r>
              <a:rPr lang="en-IN" dirty="0"/>
              <a:t>(type1 | type2 | type3 | ........ | type-n)  </a:t>
            </a:r>
          </a:p>
          <a:p>
            <a:r>
              <a:rPr lang="en-US" dirty="0"/>
              <a:t>let x</a:t>
            </a:r>
            <a:r>
              <a:rPr lang="en-US" dirty="0" smtClean="0"/>
              <a:t>:</a:t>
            </a:r>
            <a:r>
              <a:rPr lang="en-US" dirty="0"/>
              <a:t> </a:t>
            </a:r>
            <a:r>
              <a:rPr lang="en-US" dirty="0" err="1"/>
              <a:t>number|string</a:t>
            </a:r>
            <a:r>
              <a:rPr lang="en-US" dirty="0"/>
              <a:t>;  </a:t>
            </a:r>
          </a:p>
          <a:p>
            <a:r>
              <a:rPr lang="en-US" dirty="0"/>
              <a:t>x = </a:t>
            </a:r>
            <a:r>
              <a:rPr lang="en-US" dirty="0" smtClean="0"/>
              <a:t>20</a:t>
            </a:r>
            <a:r>
              <a:rPr lang="en-US" dirty="0"/>
              <a:t>;  </a:t>
            </a:r>
          </a:p>
          <a:p>
            <a:r>
              <a:rPr lang="en-US" dirty="0"/>
              <a:t>console.log</a:t>
            </a:r>
            <a:r>
              <a:rPr lang="en-US" dirty="0" smtClean="0"/>
              <a:t>(“Value :</a:t>
            </a:r>
            <a:r>
              <a:rPr lang="en-US" dirty="0"/>
              <a:t> </a:t>
            </a:r>
            <a:r>
              <a:rPr lang="en-US" dirty="0" smtClean="0"/>
              <a:t>"+x);</a:t>
            </a:r>
            <a:r>
              <a:rPr lang="en-US" dirty="0"/>
              <a:t> </a:t>
            </a:r>
          </a:p>
          <a:p>
            <a:r>
              <a:rPr lang="en-US" dirty="0"/>
              <a:t>x = "Welcome to </a:t>
            </a:r>
            <a:r>
              <a:rPr lang="en-US" dirty="0" smtClean="0"/>
              <a:t>All";</a:t>
            </a:r>
            <a:r>
              <a:rPr lang="en-US" dirty="0"/>
              <a:t>  </a:t>
            </a:r>
          </a:p>
          <a:p>
            <a:r>
              <a:rPr lang="en-US" dirty="0"/>
              <a:t>console.log("The String value of a value is: "+value);  </a:t>
            </a:r>
          </a:p>
        </p:txBody>
      </p:sp>
      <p:sp>
        <p:nvSpPr>
          <p:cNvPr id="3" name="Title 2"/>
          <p:cNvSpPr>
            <a:spLocks noGrp="1"/>
          </p:cNvSpPr>
          <p:nvPr>
            <p:ph type="title"/>
          </p:nvPr>
        </p:nvSpPr>
        <p:spPr/>
        <p:txBody>
          <a:bodyPr/>
          <a:lstStyle/>
          <a:p>
            <a:r>
              <a:rPr lang="en-US" dirty="0" smtClean="0"/>
              <a:t>Union </a:t>
            </a:r>
            <a:endParaRPr lang="en-IN" dirty="0"/>
          </a:p>
        </p:txBody>
      </p:sp>
    </p:spTree>
    <p:extLst>
      <p:ext uri="{BB962C8B-B14F-4D97-AF65-F5344CB8AC3E}">
        <p14:creationId xmlns:p14="http://schemas.microsoft.com/office/powerpoint/2010/main" val="121172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here are various types of Decision making in </a:t>
            </a:r>
            <a:r>
              <a:rPr lang="en-US" dirty="0" err="1"/>
              <a:t>TypeScript</a:t>
            </a:r>
            <a:r>
              <a:rPr lang="en-US" dirty="0"/>
              <a:t>:</a:t>
            </a:r>
          </a:p>
          <a:p>
            <a:pPr lvl="1"/>
            <a:r>
              <a:rPr lang="en-US" dirty="0"/>
              <a:t>if statement</a:t>
            </a:r>
          </a:p>
          <a:p>
            <a:pPr lvl="1"/>
            <a:r>
              <a:rPr lang="en-US" dirty="0"/>
              <a:t>if-else statement</a:t>
            </a:r>
          </a:p>
          <a:p>
            <a:pPr lvl="1"/>
            <a:r>
              <a:rPr lang="en-US" dirty="0"/>
              <a:t>if-else-if ladder</a:t>
            </a:r>
          </a:p>
          <a:p>
            <a:pPr lvl="1"/>
            <a:r>
              <a:rPr lang="en-US" dirty="0"/>
              <a:t>nested if statement</a:t>
            </a:r>
          </a:p>
          <a:p>
            <a:endParaRPr lang="en-IN" dirty="0"/>
          </a:p>
        </p:txBody>
      </p:sp>
      <p:sp>
        <p:nvSpPr>
          <p:cNvPr id="3" name="Title 2"/>
          <p:cNvSpPr>
            <a:spLocks noGrp="1"/>
          </p:cNvSpPr>
          <p:nvPr>
            <p:ph type="title"/>
          </p:nvPr>
        </p:nvSpPr>
        <p:spPr/>
        <p:txBody>
          <a:bodyPr/>
          <a:lstStyle/>
          <a:p>
            <a:r>
              <a:rPr lang="en-IN" dirty="0" smtClean="0"/>
              <a:t>Conditional Statements</a:t>
            </a:r>
            <a:endParaRPr lang="en-IN" dirty="0"/>
          </a:p>
        </p:txBody>
      </p:sp>
    </p:spTree>
    <p:extLst>
      <p:ext uri="{BB962C8B-B14F-4D97-AF65-F5344CB8AC3E}">
        <p14:creationId xmlns:p14="http://schemas.microsoft.com/office/powerpoint/2010/main" val="79133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EX: </a:t>
            </a:r>
            <a:r>
              <a:rPr lang="en-US" dirty="0"/>
              <a:t>function </a:t>
            </a:r>
            <a:r>
              <a:rPr lang="en-US" dirty="0" smtClean="0"/>
              <a:t>view(value</a:t>
            </a:r>
            <a:r>
              <a:rPr lang="en-US" dirty="0"/>
              <a:t>: (number | string))  </a:t>
            </a:r>
          </a:p>
          <a:p>
            <a:pPr marL="109728" indent="0">
              <a:buNone/>
            </a:pPr>
            <a:r>
              <a:rPr lang="en-US" dirty="0"/>
              <a:t>{  </a:t>
            </a:r>
          </a:p>
          <a:p>
            <a:pPr marL="109728" indent="0">
              <a:buNone/>
            </a:pPr>
            <a:r>
              <a:rPr lang="en-US" dirty="0"/>
              <a:t>	</a:t>
            </a:r>
            <a:r>
              <a:rPr lang="en-US" dirty="0" smtClean="0"/>
              <a:t>if(</a:t>
            </a:r>
            <a:r>
              <a:rPr lang="en-US" dirty="0" err="1" smtClean="0"/>
              <a:t>typeof</a:t>
            </a:r>
            <a:r>
              <a:rPr lang="en-US" dirty="0" smtClean="0"/>
              <a:t>(value</a:t>
            </a:r>
            <a:r>
              <a:rPr lang="en-US" dirty="0"/>
              <a:t>) === "number")  </a:t>
            </a:r>
          </a:p>
          <a:p>
            <a:pPr marL="109728" indent="0">
              <a:buNone/>
            </a:pPr>
            <a:r>
              <a:rPr lang="en-US" dirty="0" smtClean="0"/>
              <a:t>       </a:t>
            </a:r>
            <a:r>
              <a:rPr lang="en-US" dirty="0"/>
              <a:t>        console.log('The given value is of type number</a:t>
            </a:r>
            <a:r>
              <a:rPr lang="en-US" dirty="0" smtClean="0"/>
              <a:t>.');</a:t>
            </a:r>
            <a:endParaRPr lang="en-US" dirty="0"/>
          </a:p>
          <a:p>
            <a:pPr marL="109728" indent="0">
              <a:buNone/>
            </a:pPr>
            <a:r>
              <a:rPr lang="en-US" dirty="0"/>
              <a:t>    else if(</a:t>
            </a:r>
            <a:r>
              <a:rPr lang="en-US" dirty="0" err="1"/>
              <a:t>typeof</a:t>
            </a:r>
            <a:r>
              <a:rPr lang="en-US" dirty="0"/>
              <a:t>(value) === "string")  </a:t>
            </a:r>
          </a:p>
          <a:p>
            <a:pPr marL="109728" indent="0">
              <a:buNone/>
            </a:pPr>
            <a:r>
              <a:rPr lang="en-US" dirty="0" smtClean="0"/>
              <a:t>   </a:t>
            </a:r>
            <a:r>
              <a:rPr lang="en-US" dirty="0"/>
              <a:t>        console.log('The given value is of type string.');  </a:t>
            </a:r>
          </a:p>
          <a:p>
            <a:pPr marL="109728" indent="0">
              <a:buNone/>
            </a:pPr>
            <a:r>
              <a:rPr lang="en-US" dirty="0"/>
              <a:t>}  </a:t>
            </a:r>
          </a:p>
          <a:p>
            <a:endParaRPr lang="en-IN" dirty="0"/>
          </a:p>
        </p:txBody>
      </p:sp>
      <p:sp>
        <p:nvSpPr>
          <p:cNvPr id="3" name="Title 2"/>
          <p:cNvSpPr>
            <a:spLocks noGrp="1"/>
          </p:cNvSpPr>
          <p:nvPr>
            <p:ph type="title"/>
          </p:nvPr>
        </p:nvSpPr>
        <p:spPr/>
        <p:txBody>
          <a:bodyPr>
            <a:normAutofit fontScale="90000"/>
          </a:bodyPr>
          <a:lstStyle/>
          <a:p>
            <a:r>
              <a:rPr lang="en-US" dirty="0" smtClean="0"/>
              <a:t>Define function with Union as </a:t>
            </a:r>
            <a:r>
              <a:rPr lang="en-US" dirty="0" err="1" smtClean="0"/>
              <a:t>param</a:t>
            </a:r>
            <a:endParaRPr lang="en-IN" dirty="0"/>
          </a:p>
        </p:txBody>
      </p:sp>
    </p:spTree>
    <p:extLst>
      <p:ext uri="{BB962C8B-B14F-4D97-AF65-F5344CB8AC3E}">
        <p14:creationId xmlns:p14="http://schemas.microsoft.com/office/powerpoint/2010/main" val="1631257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let </a:t>
            </a:r>
            <a:r>
              <a:rPr lang="en-IN" dirty="0" err="1" smtClean="0"/>
              <a:t>arr:number</a:t>
            </a:r>
            <a:r>
              <a:rPr lang="en-IN" dirty="0"/>
              <a:t>[]|string</a:t>
            </a:r>
            <a:r>
              <a:rPr lang="en-IN" dirty="0" smtClean="0"/>
              <a:t>[];</a:t>
            </a:r>
          </a:p>
          <a:p>
            <a:r>
              <a:rPr lang="en-US" dirty="0" err="1" smtClean="0"/>
              <a:t>arr</a:t>
            </a:r>
            <a:r>
              <a:rPr lang="en-US" dirty="0" smtClean="0"/>
              <a:t>=[1,2,3,4]</a:t>
            </a:r>
          </a:p>
          <a:p>
            <a:r>
              <a:rPr lang="en-US" dirty="0" err="1"/>
              <a:t>a</a:t>
            </a:r>
            <a:r>
              <a:rPr lang="en-US" dirty="0" err="1" smtClean="0"/>
              <a:t>rr</a:t>
            </a:r>
            <a:r>
              <a:rPr lang="en-US" dirty="0" smtClean="0"/>
              <a:t>=[“</a:t>
            </a:r>
            <a:r>
              <a:rPr lang="en-US" dirty="0" err="1" smtClean="0"/>
              <a:t>a”,”b”,”c”,”d</a:t>
            </a:r>
            <a:r>
              <a:rPr lang="en-US" dirty="0" smtClean="0"/>
              <a:t>”]</a:t>
            </a:r>
            <a:endParaRPr lang="en-IN" dirty="0" smtClean="0"/>
          </a:p>
          <a:p>
            <a:endParaRPr lang="en-IN" dirty="0"/>
          </a:p>
          <a:p>
            <a:r>
              <a:rPr lang="en-IN" dirty="0" smtClean="0"/>
              <a:t>Loop can be used as:</a:t>
            </a:r>
          </a:p>
          <a:p>
            <a:pPr marL="109728" indent="0">
              <a:buNone/>
            </a:pPr>
            <a:r>
              <a:rPr lang="en-IN" dirty="0" smtClean="0"/>
              <a:t>    for(i</a:t>
            </a:r>
            <a:r>
              <a:rPr lang="en-IN" dirty="0"/>
              <a:t> = </a:t>
            </a:r>
            <a:r>
              <a:rPr lang="en-IN" dirty="0" smtClean="0"/>
              <a:t>0;i</a:t>
            </a:r>
            <a:r>
              <a:rPr lang="en-IN" b="1" dirty="0" smtClean="0"/>
              <a:t>&lt;</a:t>
            </a:r>
            <a:r>
              <a:rPr lang="en-IN" b="1" dirty="0" err="1" smtClean="0"/>
              <a:t>arr.length</a:t>
            </a:r>
            <a:r>
              <a:rPr lang="en-IN" dirty="0" err="1" smtClean="0"/>
              <a:t>;i</a:t>
            </a:r>
            <a:r>
              <a:rPr lang="en-IN" dirty="0"/>
              <a:t>++){  </a:t>
            </a:r>
          </a:p>
          <a:p>
            <a:pPr marL="109728" indent="0">
              <a:buNone/>
            </a:pPr>
            <a:r>
              <a:rPr lang="en-IN" dirty="0" smtClean="0"/>
              <a:t>     </a:t>
            </a:r>
            <a:r>
              <a:rPr lang="en-IN" dirty="0"/>
              <a:t>   console.log(</a:t>
            </a:r>
            <a:r>
              <a:rPr lang="en-IN" dirty="0" err="1"/>
              <a:t>arrType</a:t>
            </a:r>
            <a:r>
              <a:rPr lang="en-IN" dirty="0"/>
              <a:t>[i]);  </a:t>
            </a:r>
          </a:p>
          <a:p>
            <a:pPr marL="109728" indent="0">
              <a:buNone/>
            </a:pPr>
            <a:r>
              <a:rPr lang="en-IN" dirty="0" smtClean="0"/>
              <a:t>    }</a:t>
            </a:r>
            <a:r>
              <a:rPr lang="en-IN" dirty="0"/>
              <a:t>  </a:t>
            </a:r>
          </a:p>
        </p:txBody>
      </p:sp>
      <p:sp>
        <p:nvSpPr>
          <p:cNvPr id="3" name="Title 2"/>
          <p:cNvSpPr>
            <a:spLocks noGrp="1"/>
          </p:cNvSpPr>
          <p:nvPr>
            <p:ph type="title"/>
          </p:nvPr>
        </p:nvSpPr>
        <p:spPr/>
        <p:txBody>
          <a:bodyPr/>
          <a:lstStyle/>
          <a:p>
            <a:r>
              <a:rPr lang="en-US" dirty="0" smtClean="0"/>
              <a:t>Union Type as Array</a:t>
            </a:r>
            <a:endParaRPr lang="en-IN" dirty="0"/>
          </a:p>
        </p:txBody>
      </p:sp>
    </p:spTree>
    <p:extLst>
      <p:ext uri="{BB962C8B-B14F-4D97-AF65-F5344CB8AC3E}">
        <p14:creationId xmlns:p14="http://schemas.microsoft.com/office/powerpoint/2010/main" val="16822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Enums</a:t>
            </a:r>
            <a:r>
              <a:rPr lang="en-US" dirty="0"/>
              <a:t> are used to create types that contain a list of </a:t>
            </a:r>
            <a:r>
              <a:rPr lang="en-US" dirty="0" smtClean="0"/>
              <a:t>constants.</a:t>
            </a:r>
          </a:p>
          <a:p>
            <a:pPr marL="109728" indent="0">
              <a:buNone/>
            </a:pPr>
            <a:r>
              <a:rPr lang="en-US" dirty="0" smtClean="0"/>
              <a:t>    export</a:t>
            </a:r>
            <a:r>
              <a:rPr lang="en-US" dirty="0"/>
              <a:t> </a:t>
            </a:r>
            <a:r>
              <a:rPr lang="en-US" dirty="0" err="1"/>
              <a:t>enum</a:t>
            </a:r>
            <a:r>
              <a:rPr lang="en-US" dirty="0"/>
              <a:t> Color {RED, BLUE, WHITE}  </a:t>
            </a:r>
            <a:endParaRPr lang="en-US" dirty="0" smtClean="0"/>
          </a:p>
          <a:p>
            <a:pPr marL="109728" indent="0">
              <a:buNone/>
            </a:pPr>
            <a:r>
              <a:rPr lang="en-IN" dirty="0" smtClean="0"/>
              <a:t>    export</a:t>
            </a:r>
            <a:r>
              <a:rPr lang="en-IN" dirty="0"/>
              <a:t> type </a:t>
            </a:r>
            <a:r>
              <a:rPr lang="en-IN" dirty="0" err="1"/>
              <a:t>Color</a:t>
            </a:r>
            <a:r>
              <a:rPr lang="en-IN" dirty="0"/>
              <a:t> = 'red' | 'white' | 'blue';  </a:t>
            </a:r>
          </a:p>
          <a:p>
            <a:pPr marL="109728" indent="0">
              <a:buNone/>
            </a:pPr>
            <a:r>
              <a:rPr lang="en-IN" dirty="0" smtClean="0"/>
              <a:t>    </a:t>
            </a:r>
            <a:r>
              <a:rPr lang="en-IN" dirty="0" err="1" smtClean="0"/>
              <a:t>const</a:t>
            </a:r>
            <a:r>
              <a:rPr lang="en-IN" dirty="0"/>
              <a:t> </a:t>
            </a:r>
            <a:r>
              <a:rPr lang="en-IN" dirty="0" err="1"/>
              <a:t>myColor</a:t>
            </a:r>
            <a:r>
              <a:rPr lang="en-IN" dirty="0"/>
              <a:t>: </a:t>
            </a:r>
            <a:r>
              <a:rPr lang="en-IN" dirty="0" err="1"/>
              <a:t>Color</a:t>
            </a:r>
            <a:r>
              <a:rPr lang="en-IN" dirty="0"/>
              <a:t> = 'red';  </a:t>
            </a:r>
          </a:p>
          <a:p>
            <a:pPr marL="109728" indent="0">
              <a:buNone/>
            </a:pPr>
            <a:r>
              <a:rPr lang="en-IN" dirty="0" smtClean="0"/>
              <a:t>    console.log(</a:t>
            </a:r>
            <a:r>
              <a:rPr lang="en-IN" dirty="0" err="1" smtClean="0"/>
              <a:t>myColor.toUpperCase</a:t>
            </a:r>
            <a:r>
              <a:rPr lang="en-IN" dirty="0"/>
              <a:t>());  </a:t>
            </a:r>
          </a:p>
          <a:p>
            <a:pPr marL="109728" indent="0">
              <a:buNone/>
            </a:pPr>
            <a:endParaRPr lang="en-IN" dirty="0"/>
          </a:p>
        </p:txBody>
      </p:sp>
      <p:sp>
        <p:nvSpPr>
          <p:cNvPr id="3" name="Title 2"/>
          <p:cNvSpPr>
            <a:spLocks noGrp="1"/>
          </p:cNvSpPr>
          <p:nvPr>
            <p:ph type="title"/>
          </p:nvPr>
        </p:nvSpPr>
        <p:spPr/>
        <p:txBody>
          <a:bodyPr/>
          <a:lstStyle/>
          <a:p>
            <a:r>
              <a:rPr lang="en-IN" dirty="0" err="1" smtClean="0"/>
              <a:t>Enum</a:t>
            </a:r>
            <a:endParaRPr lang="en-IN" dirty="0"/>
          </a:p>
        </p:txBody>
      </p:sp>
    </p:spTree>
    <p:extLst>
      <p:ext uri="{BB962C8B-B14F-4D97-AF65-F5344CB8AC3E}">
        <p14:creationId xmlns:p14="http://schemas.microsoft.com/office/powerpoint/2010/main" val="24241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Heterogeneous  collection of values called </a:t>
            </a:r>
            <a:r>
              <a:rPr lang="en-US" dirty="0" err="1" smtClean="0"/>
              <a:t>tuple</a:t>
            </a:r>
            <a:r>
              <a:rPr lang="en-US" dirty="0" smtClean="0"/>
              <a:t> or table.</a:t>
            </a:r>
          </a:p>
          <a:p>
            <a:r>
              <a:rPr lang="en-US" dirty="0" smtClean="0"/>
              <a:t>This can be declared in typescript as</a:t>
            </a:r>
          </a:p>
          <a:p>
            <a:pPr lvl="1"/>
            <a:r>
              <a:rPr lang="en-US" dirty="0" err="1" smtClean="0"/>
              <a:t>var</a:t>
            </a:r>
            <a:r>
              <a:rPr lang="en-US" dirty="0" smtClean="0"/>
              <a:t> </a:t>
            </a:r>
            <a:r>
              <a:rPr lang="en-US" dirty="0" err="1" smtClean="0"/>
              <a:t>mytuple</a:t>
            </a:r>
            <a:r>
              <a:rPr lang="en-US" dirty="0" smtClean="0"/>
              <a:t> = [10,"Hello"];</a:t>
            </a:r>
          </a:p>
          <a:p>
            <a:r>
              <a:rPr lang="en-US" dirty="0" smtClean="0"/>
              <a:t>The push() appends an item to the </a:t>
            </a:r>
            <a:r>
              <a:rPr lang="en-US" dirty="0" err="1" smtClean="0"/>
              <a:t>tuple</a:t>
            </a:r>
            <a:r>
              <a:rPr lang="en-US" dirty="0" smtClean="0"/>
              <a:t>.</a:t>
            </a:r>
          </a:p>
          <a:p>
            <a:r>
              <a:rPr lang="en-US" dirty="0" smtClean="0"/>
              <a:t>The pop() removes and returns the last value in the </a:t>
            </a:r>
            <a:r>
              <a:rPr lang="en-US" dirty="0" err="1" smtClean="0"/>
              <a:t>tuple</a:t>
            </a:r>
            <a:r>
              <a:rPr lang="en-US" dirty="0" smtClean="0"/>
              <a:t>.</a:t>
            </a:r>
          </a:p>
          <a:p>
            <a:endParaRPr lang="en-US" dirty="0"/>
          </a:p>
        </p:txBody>
      </p:sp>
      <p:sp>
        <p:nvSpPr>
          <p:cNvPr id="3" name="Title 2"/>
          <p:cNvSpPr>
            <a:spLocks noGrp="1"/>
          </p:cNvSpPr>
          <p:nvPr>
            <p:ph type="title"/>
          </p:nvPr>
        </p:nvSpPr>
        <p:spPr/>
        <p:txBody>
          <a:bodyPr/>
          <a:lstStyle/>
          <a:p>
            <a:r>
              <a:rPr lang="en-US" dirty="0" err="1" smtClean="0"/>
              <a:t>Tuple</a:t>
            </a:r>
            <a:endParaRPr lang="en-US" dirty="0"/>
          </a:p>
        </p:txBody>
      </p:sp>
    </p:spTree>
    <p:extLst>
      <p:ext uri="{BB962C8B-B14F-4D97-AF65-F5344CB8AC3E}">
        <p14:creationId xmlns:p14="http://schemas.microsoft.com/office/powerpoint/2010/main" val="3174152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interface </a:t>
            </a:r>
            <a:r>
              <a:rPr lang="en-US" dirty="0" err="1" smtClean="0"/>
              <a:t>interface_name</a:t>
            </a:r>
            <a:r>
              <a:rPr lang="en-US" dirty="0" smtClean="0"/>
              <a:t> { }</a:t>
            </a:r>
          </a:p>
          <a:p>
            <a:endParaRPr lang="en-US" dirty="0" smtClean="0"/>
          </a:p>
          <a:p>
            <a:r>
              <a:rPr lang="en-US" dirty="0" smtClean="0"/>
              <a:t>Example:</a:t>
            </a:r>
          </a:p>
          <a:p>
            <a:pPr lvl="1">
              <a:buNone/>
            </a:pPr>
            <a:r>
              <a:rPr lang="en-US" dirty="0" smtClean="0"/>
              <a:t> interface Info{</a:t>
            </a:r>
          </a:p>
          <a:p>
            <a:pPr lvl="1">
              <a:buNone/>
            </a:pPr>
            <a:r>
              <a:rPr lang="en-US" dirty="0" smtClean="0"/>
              <a:t>  message :</a:t>
            </a:r>
            <a:r>
              <a:rPr lang="en-US" dirty="0" smtClean="0">
                <a:sym typeface="Wingdings" pitchFamily="2" charset="2"/>
              </a:rPr>
              <a:t>()=&gt;</a:t>
            </a:r>
            <a:r>
              <a:rPr lang="en-US" dirty="0" smtClean="0"/>
              <a:t>string;</a:t>
            </a:r>
          </a:p>
          <a:p>
            <a:pPr lvl="1">
              <a:buNone/>
            </a:pPr>
            <a:r>
              <a:rPr lang="en-US" smtClean="0"/>
              <a:t> }</a:t>
            </a:r>
            <a:endParaRPr lang="en-US" dirty="0"/>
          </a:p>
        </p:txBody>
      </p:sp>
      <p:sp>
        <p:nvSpPr>
          <p:cNvPr id="3" name="Title 2"/>
          <p:cNvSpPr>
            <a:spLocks noGrp="1"/>
          </p:cNvSpPr>
          <p:nvPr>
            <p:ph type="title"/>
          </p:nvPr>
        </p:nvSpPr>
        <p:spPr/>
        <p:txBody>
          <a:bodyPr/>
          <a:lstStyle/>
          <a:p>
            <a:r>
              <a:rPr lang="en-US" dirty="0" smtClean="0"/>
              <a:t>Declaration </a:t>
            </a:r>
            <a:endParaRPr lang="en-US" dirty="0"/>
          </a:p>
        </p:txBody>
      </p:sp>
    </p:spTree>
    <p:extLst>
      <p:ext uri="{BB962C8B-B14F-4D97-AF65-F5344CB8AC3E}">
        <p14:creationId xmlns:p14="http://schemas.microsoft.com/office/powerpoint/2010/main" val="2472075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err="1"/>
              <a:t>TypeScript</a:t>
            </a:r>
            <a:r>
              <a:rPr lang="en-US" dirty="0"/>
              <a:t> can combine one or two different types of data (i.e., number, string, etc.) in a single type, which is called a union type</a:t>
            </a:r>
            <a:r>
              <a:rPr lang="en-US" dirty="0" smtClean="0"/>
              <a:t>.</a:t>
            </a:r>
          </a:p>
          <a:p>
            <a:r>
              <a:rPr lang="en-IN" dirty="0"/>
              <a:t>Syntax</a:t>
            </a:r>
          </a:p>
          <a:p>
            <a:pPr lvl="1"/>
            <a:r>
              <a:rPr lang="en-IN" dirty="0"/>
              <a:t>(type1 | type2 | type3 | ........ | type-n)  </a:t>
            </a:r>
          </a:p>
          <a:p>
            <a:r>
              <a:rPr lang="en-US" dirty="0"/>
              <a:t>let x</a:t>
            </a:r>
            <a:r>
              <a:rPr lang="en-US" dirty="0" smtClean="0"/>
              <a:t>:</a:t>
            </a:r>
            <a:r>
              <a:rPr lang="en-US" dirty="0"/>
              <a:t> </a:t>
            </a:r>
            <a:r>
              <a:rPr lang="en-US" dirty="0" err="1"/>
              <a:t>number|string</a:t>
            </a:r>
            <a:r>
              <a:rPr lang="en-US" dirty="0"/>
              <a:t>;  </a:t>
            </a:r>
          </a:p>
          <a:p>
            <a:r>
              <a:rPr lang="en-US" dirty="0"/>
              <a:t>x = </a:t>
            </a:r>
            <a:r>
              <a:rPr lang="en-US" dirty="0" smtClean="0"/>
              <a:t>20</a:t>
            </a:r>
            <a:r>
              <a:rPr lang="en-US" dirty="0"/>
              <a:t>;  </a:t>
            </a:r>
          </a:p>
          <a:p>
            <a:r>
              <a:rPr lang="en-US" dirty="0"/>
              <a:t>console.log</a:t>
            </a:r>
            <a:r>
              <a:rPr lang="en-US" dirty="0" smtClean="0"/>
              <a:t>(“Value :</a:t>
            </a:r>
            <a:r>
              <a:rPr lang="en-US" dirty="0"/>
              <a:t> </a:t>
            </a:r>
            <a:r>
              <a:rPr lang="en-US" dirty="0" smtClean="0"/>
              <a:t>"+x);</a:t>
            </a:r>
            <a:r>
              <a:rPr lang="en-US" dirty="0"/>
              <a:t> </a:t>
            </a:r>
          </a:p>
          <a:p>
            <a:r>
              <a:rPr lang="en-US" dirty="0"/>
              <a:t>x = "Welcome to </a:t>
            </a:r>
            <a:r>
              <a:rPr lang="en-US" dirty="0" smtClean="0"/>
              <a:t>All";</a:t>
            </a:r>
            <a:r>
              <a:rPr lang="en-US" dirty="0"/>
              <a:t>  </a:t>
            </a:r>
          </a:p>
          <a:p>
            <a:r>
              <a:rPr lang="en-US" dirty="0"/>
              <a:t>console.log("The String value of a value is: "+value);  </a:t>
            </a:r>
          </a:p>
        </p:txBody>
      </p:sp>
      <p:sp>
        <p:nvSpPr>
          <p:cNvPr id="3" name="Title 2"/>
          <p:cNvSpPr>
            <a:spLocks noGrp="1"/>
          </p:cNvSpPr>
          <p:nvPr>
            <p:ph type="title"/>
          </p:nvPr>
        </p:nvSpPr>
        <p:spPr/>
        <p:txBody>
          <a:bodyPr/>
          <a:lstStyle/>
          <a:p>
            <a:r>
              <a:rPr lang="en-US" dirty="0" smtClean="0"/>
              <a:t>Union </a:t>
            </a:r>
            <a:endParaRPr lang="en-IN" dirty="0"/>
          </a:p>
        </p:txBody>
      </p:sp>
    </p:spTree>
    <p:extLst>
      <p:ext uri="{BB962C8B-B14F-4D97-AF65-F5344CB8AC3E}">
        <p14:creationId xmlns:p14="http://schemas.microsoft.com/office/powerpoint/2010/main" val="244195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EX: </a:t>
            </a:r>
            <a:r>
              <a:rPr lang="en-US" dirty="0"/>
              <a:t>function </a:t>
            </a:r>
            <a:r>
              <a:rPr lang="en-US" dirty="0" smtClean="0"/>
              <a:t>view(value</a:t>
            </a:r>
            <a:r>
              <a:rPr lang="en-US" dirty="0"/>
              <a:t>: (number | string))  </a:t>
            </a:r>
          </a:p>
          <a:p>
            <a:pPr marL="109728" indent="0">
              <a:buNone/>
            </a:pPr>
            <a:r>
              <a:rPr lang="en-US" dirty="0"/>
              <a:t>{  </a:t>
            </a:r>
          </a:p>
          <a:p>
            <a:pPr marL="109728" indent="0">
              <a:buNone/>
            </a:pPr>
            <a:r>
              <a:rPr lang="en-US" dirty="0"/>
              <a:t>	</a:t>
            </a:r>
            <a:r>
              <a:rPr lang="en-US" dirty="0" smtClean="0"/>
              <a:t>if(</a:t>
            </a:r>
            <a:r>
              <a:rPr lang="en-US" dirty="0" err="1" smtClean="0"/>
              <a:t>typeof</a:t>
            </a:r>
            <a:r>
              <a:rPr lang="en-US" dirty="0" smtClean="0"/>
              <a:t>(value</a:t>
            </a:r>
            <a:r>
              <a:rPr lang="en-US" dirty="0"/>
              <a:t>) === "number")  </a:t>
            </a:r>
          </a:p>
          <a:p>
            <a:pPr marL="109728" indent="0">
              <a:buNone/>
            </a:pPr>
            <a:r>
              <a:rPr lang="en-US" dirty="0" smtClean="0"/>
              <a:t>       </a:t>
            </a:r>
            <a:r>
              <a:rPr lang="en-US" dirty="0"/>
              <a:t>        console.log('The given value is of type number</a:t>
            </a:r>
            <a:r>
              <a:rPr lang="en-US" dirty="0" smtClean="0"/>
              <a:t>.');</a:t>
            </a:r>
            <a:endParaRPr lang="en-US" dirty="0"/>
          </a:p>
          <a:p>
            <a:pPr marL="109728" indent="0">
              <a:buNone/>
            </a:pPr>
            <a:r>
              <a:rPr lang="en-US" dirty="0"/>
              <a:t>    else if(</a:t>
            </a:r>
            <a:r>
              <a:rPr lang="en-US" dirty="0" err="1"/>
              <a:t>typeof</a:t>
            </a:r>
            <a:r>
              <a:rPr lang="en-US" dirty="0"/>
              <a:t>(value) === "string")  </a:t>
            </a:r>
          </a:p>
          <a:p>
            <a:pPr marL="109728" indent="0">
              <a:buNone/>
            </a:pPr>
            <a:r>
              <a:rPr lang="en-US" dirty="0" smtClean="0"/>
              <a:t>   </a:t>
            </a:r>
            <a:r>
              <a:rPr lang="en-US" dirty="0"/>
              <a:t>        console.log('The given value is of type string.');  </a:t>
            </a:r>
          </a:p>
          <a:p>
            <a:pPr marL="109728" indent="0">
              <a:buNone/>
            </a:pPr>
            <a:r>
              <a:rPr lang="en-US" dirty="0"/>
              <a:t>}  </a:t>
            </a:r>
          </a:p>
          <a:p>
            <a:endParaRPr lang="en-IN" dirty="0"/>
          </a:p>
        </p:txBody>
      </p:sp>
      <p:sp>
        <p:nvSpPr>
          <p:cNvPr id="3" name="Title 2"/>
          <p:cNvSpPr>
            <a:spLocks noGrp="1"/>
          </p:cNvSpPr>
          <p:nvPr>
            <p:ph type="title"/>
          </p:nvPr>
        </p:nvSpPr>
        <p:spPr/>
        <p:txBody>
          <a:bodyPr>
            <a:normAutofit fontScale="90000"/>
          </a:bodyPr>
          <a:lstStyle/>
          <a:p>
            <a:r>
              <a:rPr lang="en-US" dirty="0" smtClean="0"/>
              <a:t>Define function with Union as </a:t>
            </a:r>
            <a:r>
              <a:rPr lang="en-US" dirty="0" err="1" smtClean="0"/>
              <a:t>param</a:t>
            </a:r>
            <a:endParaRPr lang="en-IN" dirty="0"/>
          </a:p>
        </p:txBody>
      </p:sp>
    </p:spTree>
    <p:extLst>
      <p:ext uri="{BB962C8B-B14F-4D97-AF65-F5344CB8AC3E}">
        <p14:creationId xmlns:p14="http://schemas.microsoft.com/office/powerpoint/2010/main" val="397300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let </a:t>
            </a:r>
            <a:r>
              <a:rPr lang="en-IN" dirty="0" err="1" smtClean="0"/>
              <a:t>arr:number</a:t>
            </a:r>
            <a:r>
              <a:rPr lang="en-IN" dirty="0"/>
              <a:t>[]|string</a:t>
            </a:r>
            <a:r>
              <a:rPr lang="en-IN" dirty="0" smtClean="0"/>
              <a:t>[];</a:t>
            </a:r>
          </a:p>
          <a:p>
            <a:r>
              <a:rPr lang="en-US" dirty="0" err="1" smtClean="0"/>
              <a:t>arr</a:t>
            </a:r>
            <a:r>
              <a:rPr lang="en-US" dirty="0" smtClean="0"/>
              <a:t>=[1,2,3,4]</a:t>
            </a:r>
          </a:p>
          <a:p>
            <a:r>
              <a:rPr lang="en-US" dirty="0" err="1"/>
              <a:t>a</a:t>
            </a:r>
            <a:r>
              <a:rPr lang="en-US" dirty="0" err="1" smtClean="0"/>
              <a:t>rr</a:t>
            </a:r>
            <a:r>
              <a:rPr lang="en-US" dirty="0" smtClean="0"/>
              <a:t>=[“</a:t>
            </a:r>
            <a:r>
              <a:rPr lang="en-US" dirty="0" err="1" smtClean="0"/>
              <a:t>a”,”b”,”c”,”d</a:t>
            </a:r>
            <a:r>
              <a:rPr lang="en-US" dirty="0" smtClean="0"/>
              <a:t>”]</a:t>
            </a:r>
            <a:endParaRPr lang="en-IN" dirty="0" smtClean="0"/>
          </a:p>
          <a:p>
            <a:endParaRPr lang="en-IN" dirty="0"/>
          </a:p>
          <a:p>
            <a:r>
              <a:rPr lang="en-IN" dirty="0" smtClean="0"/>
              <a:t>Loop can be used as:</a:t>
            </a:r>
          </a:p>
          <a:p>
            <a:pPr marL="109728" indent="0">
              <a:buNone/>
            </a:pPr>
            <a:r>
              <a:rPr lang="en-IN" dirty="0" smtClean="0"/>
              <a:t>    for(i</a:t>
            </a:r>
            <a:r>
              <a:rPr lang="en-IN" dirty="0"/>
              <a:t> = </a:t>
            </a:r>
            <a:r>
              <a:rPr lang="en-IN" dirty="0" smtClean="0"/>
              <a:t>0;i</a:t>
            </a:r>
            <a:r>
              <a:rPr lang="en-IN" b="1" dirty="0" smtClean="0"/>
              <a:t>&lt;</a:t>
            </a:r>
            <a:r>
              <a:rPr lang="en-IN" b="1" dirty="0" err="1" smtClean="0"/>
              <a:t>arr.length</a:t>
            </a:r>
            <a:r>
              <a:rPr lang="en-IN" dirty="0" err="1" smtClean="0"/>
              <a:t>;i</a:t>
            </a:r>
            <a:r>
              <a:rPr lang="en-IN" dirty="0"/>
              <a:t>++){  </a:t>
            </a:r>
          </a:p>
          <a:p>
            <a:pPr marL="109728" indent="0">
              <a:buNone/>
            </a:pPr>
            <a:r>
              <a:rPr lang="en-IN" dirty="0" smtClean="0"/>
              <a:t>     </a:t>
            </a:r>
            <a:r>
              <a:rPr lang="en-IN" dirty="0"/>
              <a:t>   console.log(</a:t>
            </a:r>
            <a:r>
              <a:rPr lang="en-IN" dirty="0" err="1"/>
              <a:t>arrType</a:t>
            </a:r>
            <a:r>
              <a:rPr lang="en-IN" dirty="0"/>
              <a:t>[i]);  </a:t>
            </a:r>
          </a:p>
          <a:p>
            <a:pPr marL="109728" indent="0">
              <a:buNone/>
            </a:pPr>
            <a:r>
              <a:rPr lang="en-IN" dirty="0" smtClean="0"/>
              <a:t>    }</a:t>
            </a:r>
            <a:r>
              <a:rPr lang="en-IN" dirty="0"/>
              <a:t>  </a:t>
            </a:r>
          </a:p>
        </p:txBody>
      </p:sp>
      <p:sp>
        <p:nvSpPr>
          <p:cNvPr id="3" name="Title 2"/>
          <p:cNvSpPr>
            <a:spLocks noGrp="1"/>
          </p:cNvSpPr>
          <p:nvPr>
            <p:ph type="title"/>
          </p:nvPr>
        </p:nvSpPr>
        <p:spPr/>
        <p:txBody>
          <a:bodyPr/>
          <a:lstStyle/>
          <a:p>
            <a:r>
              <a:rPr lang="en-US" dirty="0" smtClean="0"/>
              <a:t>Union Type as Array</a:t>
            </a:r>
            <a:endParaRPr lang="en-IN" dirty="0"/>
          </a:p>
        </p:txBody>
      </p:sp>
    </p:spTree>
    <p:extLst>
      <p:ext uri="{BB962C8B-B14F-4D97-AF65-F5344CB8AC3E}">
        <p14:creationId xmlns:p14="http://schemas.microsoft.com/office/powerpoint/2010/main" val="74002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Enums</a:t>
            </a:r>
            <a:r>
              <a:rPr lang="en-US" dirty="0"/>
              <a:t> are used to create types that contain a list of </a:t>
            </a:r>
            <a:r>
              <a:rPr lang="en-US" dirty="0" smtClean="0"/>
              <a:t>constants.</a:t>
            </a:r>
          </a:p>
          <a:p>
            <a:pPr marL="109728" indent="0">
              <a:buNone/>
            </a:pPr>
            <a:r>
              <a:rPr lang="en-US" dirty="0" smtClean="0"/>
              <a:t>    export</a:t>
            </a:r>
            <a:r>
              <a:rPr lang="en-US" dirty="0"/>
              <a:t> </a:t>
            </a:r>
            <a:r>
              <a:rPr lang="en-US" dirty="0" err="1"/>
              <a:t>enum</a:t>
            </a:r>
            <a:r>
              <a:rPr lang="en-US" dirty="0"/>
              <a:t> Color {RED, BLUE, WHITE}  </a:t>
            </a:r>
            <a:endParaRPr lang="en-US" dirty="0" smtClean="0"/>
          </a:p>
          <a:p>
            <a:pPr marL="109728" indent="0">
              <a:buNone/>
            </a:pPr>
            <a:r>
              <a:rPr lang="en-IN" dirty="0" smtClean="0"/>
              <a:t>    export</a:t>
            </a:r>
            <a:r>
              <a:rPr lang="en-IN" dirty="0"/>
              <a:t> type </a:t>
            </a:r>
            <a:r>
              <a:rPr lang="en-IN" dirty="0" err="1"/>
              <a:t>Color</a:t>
            </a:r>
            <a:r>
              <a:rPr lang="en-IN" dirty="0"/>
              <a:t> = 'red' | 'white' | 'blue';  </a:t>
            </a:r>
          </a:p>
          <a:p>
            <a:pPr marL="109728" indent="0">
              <a:buNone/>
            </a:pPr>
            <a:r>
              <a:rPr lang="en-IN" dirty="0" smtClean="0"/>
              <a:t>    </a:t>
            </a:r>
            <a:r>
              <a:rPr lang="en-IN" dirty="0" err="1" smtClean="0"/>
              <a:t>const</a:t>
            </a:r>
            <a:r>
              <a:rPr lang="en-IN" dirty="0"/>
              <a:t> </a:t>
            </a:r>
            <a:r>
              <a:rPr lang="en-IN" dirty="0" err="1"/>
              <a:t>myColor</a:t>
            </a:r>
            <a:r>
              <a:rPr lang="en-IN" dirty="0"/>
              <a:t>: </a:t>
            </a:r>
            <a:r>
              <a:rPr lang="en-IN" dirty="0" err="1"/>
              <a:t>Color</a:t>
            </a:r>
            <a:r>
              <a:rPr lang="en-IN" dirty="0"/>
              <a:t> = 'red';  </a:t>
            </a:r>
          </a:p>
          <a:p>
            <a:pPr marL="109728" indent="0">
              <a:buNone/>
            </a:pPr>
            <a:r>
              <a:rPr lang="en-IN" dirty="0" smtClean="0"/>
              <a:t>    console.log(</a:t>
            </a:r>
            <a:r>
              <a:rPr lang="en-IN" dirty="0" err="1" smtClean="0"/>
              <a:t>myColor.toUpperCase</a:t>
            </a:r>
            <a:r>
              <a:rPr lang="en-IN" dirty="0"/>
              <a:t>());  </a:t>
            </a:r>
          </a:p>
          <a:p>
            <a:pPr marL="109728" indent="0">
              <a:buNone/>
            </a:pPr>
            <a:endParaRPr lang="en-IN" dirty="0"/>
          </a:p>
        </p:txBody>
      </p:sp>
      <p:sp>
        <p:nvSpPr>
          <p:cNvPr id="3" name="Title 2"/>
          <p:cNvSpPr>
            <a:spLocks noGrp="1"/>
          </p:cNvSpPr>
          <p:nvPr>
            <p:ph type="title"/>
          </p:nvPr>
        </p:nvSpPr>
        <p:spPr/>
        <p:txBody>
          <a:bodyPr/>
          <a:lstStyle/>
          <a:p>
            <a:r>
              <a:rPr lang="en-IN" dirty="0" err="1" smtClean="0"/>
              <a:t>Enum</a:t>
            </a:r>
            <a:endParaRPr lang="en-IN" dirty="0"/>
          </a:p>
        </p:txBody>
      </p:sp>
    </p:spTree>
    <p:extLst>
      <p:ext uri="{BB962C8B-B14F-4D97-AF65-F5344CB8AC3E}">
        <p14:creationId xmlns:p14="http://schemas.microsoft.com/office/powerpoint/2010/main" val="2969860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a:t>
            </a:r>
            <a:r>
              <a:rPr lang="en-US" dirty="0" err="1"/>
              <a:t>TypeScript</a:t>
            </a:r>
            <a:r>
              <a:rPr lang="en-US" dirty="0"/>
              <a:t> compiler infers the type information when there is no explicit information available in the form of type annotations</a:t>
            </a:r>
            <a:r>
              <a:rPr lang="en-US" dirty="0" smtClean="0"/>
              <a:t>.</a:t>
            </a:r>
          </a:p>
          <a:p>
            <a:r>
              <a:rPr lang="en-US" dirty="0" err="1"/>
              <a:t>TypeScript</a:t>
            </a:r>
            <a:r>
              <a:rPr lang="en-US" dirty="0"/>
              <a:t> compiler infers the type information when:</a:t>
            </a:r>
          </a:p>
          <a:p>
            <a:pPr lvl="1"/>
            <a:r>
              <a:rPr lang="en-US" dirty="0"/>
              <a:t>Variables and members are initialized</a:t>
            </a:r>
          </a:p>
          <a:p>
            <a:pPr lvl="1"/>
            <a:r>
              <a:rPr lang="en-US" dirty="0"/>
              <a:t>Setting default values for parameters</a:t>
            </a:r>
          </a:p>
          <a:p>
            <a:pPr lvl="1"/>
            <a:r>
              <a:rPr lang="en-US" dirty="0"/>
              <a:t>Determined function return types</a:t>
            </a:r>
          </a:p>
          <a:p>
            <a:endParaRPr lang="en-IN" dirty="0"/>
          </a:p>
        </p:txBody>
      </p:sp>
      <p:sp>
        <p:nvSpPr>
          <p:cNvPr id="3" name="Title 2"/>
          <p:cNvSpPr>
            <a:spLocks noGrp="1"/>
          </p:cNvSpPr>
          <p:nvPr>
            <p:ph type="title"/>
          </p:nvPr>
        </p:nvSpPr>
        <p:spPr/>
        <p:txBody>
          <a:bodyPr/>
          <a:lstStyle/>
          <a:p>
            <a:r>
              <a:rPr lang="en-US" dirty="0" smtClean="0"/>
              <a:t>Typescript Inference</a:t>
            </a:r>
            <a:endParaRPr lang="en-IN" dirty="0"/>
          </a:p>
        </p:txBody>
      </p:sp>
    </p:spTree>
    <p:extLst>
      <p:ext uri="{BB962C8B-B14F-4D97-AF65-F5344CB8AC3E}">
        <p14:creationId xmlns:p14="http://schemas.microsoft.com/office/powerpoint/2010/main" val="277162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There can be N number of cases inside a switch statement.</a:t>
            </a:r>
          </a:p>
          <a:p>
            <a:r>
              <a:rPr lang="en-US" dirty="0"/>
              <a:t>The case values must be unique.</a:t>
            </a:r>
          </a:p>
          <a:p>
            <a:r>
              <a:rPr lang="en-US" dirty="0"/>
              <a:t>The case values must be constant.</a:t>
            </a:r>
          </a:p>
          <a:p>
            <a:r>
              <a:rPr lang="en-US" dirty="0"/>
              <a:t>Each case statement has a break statement at the end of the code. The break statement is optional.</a:t>
            </a:r>
          </a:p>
          <a:p>
            <a:r>
              <a:rPr lang="en-US" dirty="0"/>
              <a:t>The switch statement has a default block which is written at the end. The default statement is optional</a:t>
            </a:r>
            <a:r>
              <a:rPr lang="en-US" dirty="0" smtClean="0"/>
              <a:t>.</a:t>
            </a:r>
            <a:endParaRPr lang="en-US" dirty="0"/>
          </a:p>
        </p:txBody>
      </p:sp>
      <p:sp>
        <p:nvSpPr>
          <p:cNvPr id="3" name="Title 2"/>
          <p:cNvSpPr>
            <a:spLocks noGrp="1"/>
          </p:cNvSpPr>
          <p:nvPr>
            <p:ph type="title"/>
          </p:nvPr>
        </p:nvSpPr>
        <p:spPr/>
        <p:txBody>
          <a:bodyPr/>
          <a:lstStyle/>
          <a:p>
            <a:r>
              <a:rPr lang="en-IN" dirty="0" smtClean="0"/>
              <a:t>Switch cases</a:t>
            </a:r>
            <a:endParaRPr lang="en-IN" dirty="0"/>
          </a:p>
        </p:txBody>
      </p:sp>
    </p:spTree>
    <p:extLst>
      <p:ext uri="{BB962C8B-B14F-4D97-AF65-F5344CB8AC3E}">
        <p14:creationId xmlns:p14="http://schemas.microsoft.com/office/powerpoint/2010/main" val="2047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TypeScript will find that the initial  usage of the variable within the code, determine the type to which it has been initially set and then assume the same type for this variable in the rest of your code block.</a:t>
            </a:r>
          </a:p>
          <a:p>
            <a:r>
              <a:rPr lang="en-US" dirty="0" smtClean="0"/>
              <a:t>Ex:</a:t>
            </a:r>
          </a:p>
          <a:p>
            <a:pPr lvl="1">
              <a:buNone/>
            </a:pPr>
            <a:r>
              <a:rPr lang="pt-BR" dirty="0" smtClean="0"/>
              <a:t>   </a:t>
            </a:r>
            <a:r>
              <a:rPr lang="pt-BR" b="1" dirty="0" smtClean="0"/>
              <a:t>var num = 2; // data type inferred as number console.log("value of num "+num); </a:t>
            </a:r>
          </a:p>
          <a:p>
            <a:pPr lvl="1">
              <a:buNone/>
            </a:pPr>
            <a:r>
              <a:rPr lang="pt-BR" b="1" dirty="0" smtClean="0"/>
              <a:t>   num = "12"; </a:t>
            </a:r>
          </a:p>
          <a:p>
            <a:pPr lvl="1">
              <a:buNone/>
            </a:pPr>
            <a:r>
              <a:rPr lang="pt-BR" b="1" dirty="0" smtClean="0"/>
              <a:t>   console.log(num);</a:t>
            </a:r>
            <a:endParaRPr lang="en-US" b="1" dirty="0" smtClean="0"/>
          </a:p>
          <a:p>
            <a:r>
              <a:rPr lang="en-US" dirty="0" smtClean="0"/>
              <a:t>This will lead to Error with the following message:</a:t>
            </a:r>
          </a:p>
          <a:p>
            <a:pPr lvl="1"/>
            <a:r>
              <a:rPr lang="en-US" b="1" dirty="0" smtClean="0"/>
              <a:t>error TS2011: Cannot convert 'string' to 'number'.</a:t>
            </a:r>
            <a:endParaRPr lang="en-US" b="1" dirty="0"/>
          </a:p>
        </p:txBody>
      </p:sp>
      <p:sp>
        <p:nvSpPr>
          <p:cNvPr id="3" name="Title 2"/>
          <p:cNvSpPr>
            <a:spLocks noGrp="1"/>
          </p:cNvSpPr>
          <p:nvPr>
            <p:ph type="title"/>
          </p:nvPr>
        </p:nvSpPr>
        <p:spPr/>
        <p:txBody>
          <a:bodyPr/>
          <a:lstStyle/>
          <a:p>
            <a:r>
              <a:rPr lang="en-US" b="0" dirty="0" smtClean="0">
                <a:effectLst/>
              </a:rPr>
              <a:t>Inferred Typing in TypeScript</a:t>
            </a:r>
            <a:endParaRPr lang="en-US" b="0" dirty="0">
              <a:effectLst/>
            </a:endParaRPr>
          </a:p>
        </p:txBody>
      </p:sp>
    </p:spTree>
    <p:extLst>
      <p:ext uri="{BB962C8B-B14F-4D97-AF65-F5344CB8AC3E}">
        <p14:creationId xmlns:p14="http://schemas.microsoft.com/office/powerpoint/2010/main" val="407682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example: </a:t>
            </a:r>
            <a:r>
              <a:rPr lang="en-IN" dirty="0"/>
              <a:t>let x = 3;  </a:t>
            </a:r>
            <a:endParaRPr lang="en-IN" dirty="0" smtClean="0"/>
          </a:p>
          <a:p>
            <a:pPr lvl="1"/>
            <a:r>
              <a:rPr lang="en-US" dirty="0"/>
              <a:t>variable "x" infers in a </a:t>
            </a:r>
            <a:r>
              <a:rPr lang="en-US" dirty="0" smtClean="0"/>
              <a:t>number, </a:t>
            </a:r>
            <a:r>
              <a:rPr lang="en-US" dirty="0"/>
              <a:t>The type inference takes place when initializing variables and </a:t>
            </a:r>
            <a:r>
              <a:rPr lang="en-US" dirty="0" smtClean="0"/>
              <a:t>members.</a:t>
            </a:r>
          </a:p>
          <a:p>
            <a:r>
              <a:rPr lang="en-US" dirty="0" smtClean="0"/>
              <a:t>Let us consider other example:</a:t>
            </a:r>
          </a:p>
          <a:p>
            <a:pPr lvl="1"/>
            <a:r>
              <a:rPr lang="en-US" dirty="0" err="1"/>
              <a:t>var</a:t>
            </a:r>
            <a:r>
              <a:rPr lang="en-US" dirty="0"/>
              <a:t> x = </a:t>
            </a:r>
            <a:r>
              <a:rPr lang="en-US" dirty="0" smtClean="0"/>
              <a:t>“Hello All";</a:t>
            </a:r>
            <a:r>
              <a:rPr lang="en-US" dirty="0"/>
              <a:t>  </a:t>
            </a:r>
          </a:p>
          <a:p>
            <a:pPr lvl="1"/>
            <a:r>
              <a:rPr lang="en-US" dirty="0" err="1"/>
              <a:t>var</a:t>
            </a:r>
            <a:r>
              <a:rPr lang="en-US" dirty="0"/>
              <a:t> y = 501;  </a:t>
            </a:r>
            <a:r>
              <a:rPr lang="en-US" dirty="0" smtClean="0"/>
              <a:t>	</a:t>
            </a:r>
            <a:endParaRPr lang="en-US" dirty="0"/>
          </a:p>
          <a:p>
            <a:pPr lvl="1"/>
            <a:r>
              <a:rPr lang="en-US" dirty="0"/>
              <a:t>x = y; </a:t>
            </a:r>
            <a:r>
              <a:rPr lang="en-US" dirty="0" smtClean="0"/>
              <a:t> //</a:t>
            </a:r>
            <a:r>
              <a:rPr lang="en-US" dirty="0"/>
              <a:t> </a:t>
            </a:r>
            <a:r>
              <a:rPr lang="en-US" dirty="0" smtClean="0"/>
              <a:t>Compile time</a:t>
            </a:r>
            <a:r>
              <a:rPr lang="en-US" dirty="0"/>
              <a:t> </a:t>
            </a:r>
            <a:r>
              <a:rPr lang="en-US" dirty="0" smtClean="0"/>
              <a:t>Error:    Type</a:t>
            </a:r>
            <a:r>
              <a:rPr lang="en-US" dirty="0"/>
              <a:t> 'number' is not assignable to type 'string'</a:t>
            </a:r>
          </a:p>
          <a:p>
            <a:endParaRPr lang="en-IN" dirty="0"/>
          </a:p>
        </p:txBody>
      </p:sp>
      <p:sp>
        <p:nvSpPr>
          <p:cNvPr id="3" name="Title 2"/>
          <p:cNvSpPr>
            <a:spLocks noGrp="1"/>
          </p:cNvSpPr>
          <p:nvPr>
            <p:ph type="title"/>
          </p:nvPr>
        </p:nvSpPr>
        <p:spPr/>
        <p:txBody>
          <a:bodyPr/>
          <a:lstStyle/>
          <a:p>
            <a:pPr algn="ctr"/>
            <a:r>
              <a:rPr lang="en-US" dirty="0" smtClean="0"/>
              <a:t>Example</a:t>
            </a:r>
            <a:endParaRPr lang="en-IN" dirty="0"/>
          </a:p>
        </p:txBody>
      </p:sp>
    </p:spTree>
    <p:extLst>
      <p:ext uri="{BB962C8B-B14F-4D97-AF65-F5344CB8AC3E}">
        <p14:creationId xmlns:p14="http://schemas.microsoft.com/office/powerpoint/2010/main" val="112248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Example:</a:t>
            </a:r>
          </a:p>
          <a:p>
            <a:pPr lvl="1"/>
            <a:r>
              <a:rPr lang="en-US" dirty="0" err="1" smtClean="0"/>
              <a:t>var</a:t>
            </a:r>
            <a:r>
              <a:rPr lang="en-US" dirty="0" smtClean="0"/>
              <a:t> </a:t>
            </a:r>
            <a:r>
              <a:rPr lang="en-US" dirty="0" err="1" smtClean="0"/>
              <a:t>str</a:t>
            </a:r>
            <a:r>
              <a:rPr lang="en-US" dirty="0" smtClean="0"/>
              <a:t> = '1' </a:t>
            </a:r>
          </a:p>
          <a:p>
            <a:pPr lvl="1"/>
            <a:r>
              <a:rPr lang="en-US" dirty="0" err="1" smtClean="0"/>
              <a:t>var</a:t>
            </a:r>
            <a:r>
              <a:rPr lang="en-US" dirty="0" smtClean="0"/>
              <a:t> str2:number = &lt;number&gt; &lt;any&gt; </a:t>
            </a:r>
            <a:r>
              <a:rPr lang="en-US" dirty="0" err="1" smtClean="0"/>
              <a:t>str</a:t>
            </a:r>
            <a:r>
              <a:rPr lang="en-US" dirty="0" smtClean="0"/>
              <a:t> ;</a:t>
            </a:r>
          </a:p>
          <a:p>
            <a:pPr lvl="1"/>
            <a:r>
              <a:rPr lang="en-US" sz="2400" dirty="0" smtClean="0"/>
              <a:t>Here </a:t>
            </a:r>
            <a:r>
              <a:rPr lang="en-US" sz="2400" dirty="0" err="1" smtClean="0"/>
              <a:t>str</a:t>
            </a:r>
            <a:r>
              <a:rPr lang="en-US" sz="2400" dirty="0" smtClean="0"/>
              <a:t> is now of type number </a:t>
            </a:r>
            <a:endParaRPr lang="en-US" sz="3200" dirty="0" smtClean="0"/>
          </a:p>
          <a:p>
            <a:pPr lvl="1"/>
            <a:r>
              <a:rPr lang="en-US" dirty="0" smtClean="0"/>
              <a:t>console.log(str2)</a:t>
            </a:r>
            <a:endParaRPr lang="en-US" dirty="0"/>
          </a:p>
        </p:txBody>
      </p:sp>
      <p:sp>
        <p:nvSpPr>
          <p:cNvPr id="3" name="Title 2"/>
          <p:cNvSpPr>
            <a:spLocks noGrp="1"/>
          </p:cNvSpPr>
          <p:nvPr>
            <p:ph type="title"/>
          </p:nvPr>
        </p:nvSpPr>
        <p:spPr/>
        <p:txBody>
          <a:bodyPr/>
          <a:lstStyle/>
          <a:p>
            <a:r>
              <a:rPr lang="en-US" b="0" dirty="0" smtClean="0">
                <a:effectLst/>
              </a:rPr>
              <a:t> Assertion in TypeScript</a:t>
            </a:r>
            <a:endParaRPr lang="en-US" b="0" dirty="0">
              <a:effectLst/>
            </a:endParaRPr>
          </a:p>
        </p:txBody>
      </p:sp>
    </p:spTree>
    <p:extLst>
      <p:ext uri="{BB962C8B-B14F-4D97-AF65-F5344CB8AC3E}">
        <p14:creationId xmlns:p14="http://schemas.microsoft.com/office/powerpoint/2010/main" val="281320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109728" indent="0">
              <a:buNone/>
            </a:pPr>
            <a:r>
              <a:rPr lang="en-US" dirty="0"/>
              <a:t>switch(expression){  </a:t>
            </a:r>
          </a:p>
          <a:p>
            <a:pPr marL="109728" indent="0">
              <a:buNone/>
            </a:pPr>
            <a:r>
              <a:rPr lang="en-US" dirty="0"/>
              <a:t>  </a:t>
            </a:r>
          </a:p>
          <a:p>
            <a:pPr marL="109728" indent="0">
              <a:buNone/>
            </a:pPr>
            <a:r>
              <a:rPr lang="en-US" dirty="0"/>
              <a:t>case expression1:  </a:t>
            </a:r>
          </a:p>
          <a:p>
            <a:pPr marL="109728" indent="0">
              <a:buNone/>
            </a:pPr>
            <a:r>
              <a:rPr lang="en-US" dirty="0"/>
              <a:t>    //code to be executed;  </a:t>
            </a:r>
          </a:p>
          <a:p>
            <a:pPr marL="109728" indent="0">
              <a:buNone/>
            </a:pPr>
            <a:r>
              <a:rPr lang="en-US" dirty="0"/>
              <a:t>    break;  //optional  </a:t>
            </a:r>
          </a:p>
          <a:p>
            <a:pPr marL="109728" indent="0">
              <a:buNone/>
            </a:pPr>
            <a:r>
              <a:rPr lang="en-US" dirty="0"/>
              <a:t>  </a:t>
            </a:r>
          </a:p>
          <a:p>
            <a:pPr marL="109728" indent="0">
              <a:buNone/>
            </a:pPr>
            <a:r>
              <a:rPr lang="en-US" dirty="0"/>
              <a:t>case expression2:  </a:t>
            </a:r>
          </a:p>
          <a:p>
            <a:pPr marL="109728" indent="0">
              <a:buNone/>
            </a:pPr>
            <a:r>
              <a:rPr lang="en-US" dirty="0"/>
              <a:t>    //code to be executed;  </a:t>
            </a:r>
          </a:p>
          <a:p>
            <a:pPr marL="109728" indent="0">
              <a:buNone/>
            </a:pPr>
            <a:r>
              <a:rPr lang="en-US" dirty="0"/>
              <a:t>    break;  //optional  </a:t>
            </a:r>
          </a:p>
          <a:p>
            <a:pPr marL="109728" indent="0">
              <a:buNone/>
            </a:pPr>
            <a:r>
              <a:rPr lang="en-US" dirty="0"/>
              <a:t>    ........  </a:t>
            </a:r>
          </a:p>
          <a:p>
            <a:pPr marL="109728" indent="0">
              <a:buNone/>
            </a:pPr>
            <a:r>
              <a:rPr lang="en-US" dirty="0"/>
              <a:t>      </a:t>
            </a:r>
          </a:p>
          <a:p>
            <a:pPr marL="109728" indent="0">
              <a:buNone/>
            </a:pPr>
            <a:r>
              <a:rPr lang="en-US" dirty="0"/>
              <a:t>default:  </a:t>
            </a:r>
          </a:p>
          <a:p>
            <a:pPr marL="109728" indent="0">
              <a:buNone/>
            </a:pPr>
            <a:r>
              <a:rPr lang="en-US" dirty="0"/>
              <a:t>    //when no case is matched, this block will be executed;  </a:t>
            </a:r>
          </a:p>
          <a:p>
            <a:pPr marL="109728" indent="0">
              <a:buNone/>
            </a:pPr>
            <a:r>
              <a:rPr lang="en-US" dirty="0"/>
              <a:t>    break;  //optional  </a:t>
            </a:r>
          </a:p>
          <a:p>
            <a:pPr marL="109728" indent="0">
              <a:buNone/>
            </a:pPr>
            <a:r>
              <a:rPr lang="en-US" dirty="0"/>
              <a:t>}  </a:t>
            </a:r>
            <a:endParaRPr lang="en-IN" dirty="0"/>
          </a:p>
        </p:txBody>
      </p:sp>
      <p:sp>
        <p:nvSpPr>
          <p:cNvPr id="3" name="Title 2"/>
          <p:cNvSpPr>
            <a:spLocks noGrp="1"/>
          </p:cNvSpPr>
          <p:nvPr>
            <p:ph type="title"/>
          </p:nvPr>
        </p:nvSpPr>
        <p:spPr/>
        <p:txBody>
          <a:bodyPr/>
          <a:lstStyle/>
          <a:p>
            <a:r>
              <a:rPr lang="en-IN" dirty="0" smtClean="0"/>
              <a:t>Switch Case syntax:</a:t>
            </a:r>
            <a:endParaRPr lang="en-IN" dirty="0"/>
          </a:p>
        </p:txBody>
      </p:sp>
    </p:spTree>
    <p:extLst>
      <p:ext uri="{BB962C8B-B14F-4D97-AF65-F5344CB8AC3E}">
        <p14:creationId xmlns:p14="http://schemas.microsoft.com/office/powerpoint/2010/main" val="11959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Indefinite</a:t>
            </a:r>
          </a:p>
          <a:p>
            <a:r>
              <a:rPr lang="en-IN" dirty="0" smtClean="0"/>
              <a:t>Definite </a:t>
            </a:r>
            <a:endParaRPr lang="en-IN" dirty="0"/>
          </a:p>
        </p:txBody>
      </p:sp>
      <p:sp>
        <p:nvSpPr>
          <p:cNvPr id="3" name="Title 2"/>
          <p:cNvSpPr>
            <a:spLocks noGrp="1"/>
          </p:cNvSpPr>
          <p:nvPr>
            <p:ph type="title"/>
          </p:nvPr>
        </p:nvSpPr>
        <p:spPr/>
        <p:txBody>
          <a:bodyPr/>
          <a:lstStyle/>
          <a:p>
            <a:r>
              <a:rPr lang="en-IN" dirty="0" smtClean="0"/>
              <a:t>Loops of Type script</a:t>
            </a:r>
            <a:endParaRPr lang="en-IN" dirty="0"/>
          </a:p>
        </p:txBody>
      </p:sp>
    </p:spTree>
    <p:extLst>
      <p:ext uri="{BB962C8B-B14F-4D97-AF65-F5344CB8AC3E}">
        <p14:creationId xmlns:p14="http://schemas.microsoft.com/office/powerpoint/2010/main" val="158488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while loop</a:t>
            </a:r>
          </a:p>
          <a:p>
            <a:r>
              <a:rPr lang="en-IN" dirty="0"/>
              <a:t>do-while loop</a:t>
            </a:r>
          </a:p>
          <a:p>
            <a:pPr marL="109728" indent="0">
              <a:buNone/>
            </a:pPr>
            <a:endParaRPr lang="en-IN" dirty="0"/>
          </a:p>
        </p:txBody>
      </p:sp>
      <p:sp>
        <p:nvSpPr>
          <p:cNvPr id="3" name="Title 2"/>
          <p:cNvSpPr>
            <a:spLocks noGrp="1"/>
          </p:cNvSpPr>
          <p:nvPr>
            <p:ph type="title"/>
          </p:nvPr>
        </p:nvSpPr>
        <p:spPr/>
        <p:txBody>
          <a:bodyPr/>
          <a:lstStyle/>
          <a:p>
            <a:r>
              <a:rPr lang="en-IN" dirty="0" smtClean="0"/>
              <a:t>Indefinite loops</a:t>
            </a:r>
            <a:endParaRPr lang="en-IN" dirty="0"/>
          </a:p>
        </p:txBody>
      </p:sp>
    </p:spTree>
    <p:extLst>
      <p:ext uri="{BB962C8B-B14F-4D97-AF65-F5344CB8AC3E}">
        <p14:creationId xmlns:p14="http://schemas.microsoft.com/office/powerpoint/2010/main" val="109539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Do While loop:</a:t>
            </a:r>
          </a:p>
          <a:p>
            <a:pPr marL="365760" lvl="1" indent="0">
              <a:buNone/>
            </a:pPr>
            <a:r>
              <a:rPr lang="en-IN" dirty="0"/>
              <a:t> </a:t>
            </a:r>
            <a:r>
              <a:rPr lang="en-IN" dirty="0" smtClean="0"/>
              <a:t>    </a:t>
            </a:r>
            <a:r>
              <a:rPr lang="en-US" dirty="0"/>
              <a:t>do{    </a:t>
            </a:r>
          </a:p>
          <a:p>
            <a:pPr marL="365760" lvl="1" indent="0">
              <a:buNone/>
            </a:pPr>
            <a:r>
              <a:rPr lang="en-US" dirty="0"/>
              <a:t>    //code to be executed    </a:t>
            </a:r>
          </a:p>
          <a:p>
            <a:pPr marL="365760" lvl="1" indent="0">
              <a:buNone/>
            </a:pPr>
            <a:r>
              <a:rPr lang="en-US" dirty="0"/>
              <a:t>}while (condition);    </a:t>
            </a:r>
          </a:p>
          <a:p>
            <a:endParaRPr lang="en-US" dirty="0" smtClean="0"/>
          </a:p>
          <a:p>
            <a:r>
              <a:rPr lang="en-US" dirty="0" smtClean="0"/>
              <a:t>While Loop:</a:t>
            </a:r>
          </a:p>
          <a:p>
            <a:pPr lvl="1"/>
            <a:r>
              <a:rPr lang="en-US" dirty="0" smtClean="0"/>
              <a:t>while (condition)    </a:t>
            </a:r>
          </a:p>
          <a:p>
            <a:pPr lvl="1"/>
            <a:r>
              <a:rPr lang="en-US" dirty="0" smtClean="0"/>
              <a:t>{    </a:t>
            </a:r>
          </a:p>
          <a:p>
            <a:pPr lvl="1"/>
            <a:r>
              <a:rPr lang="en-US" dirty="0" smtClean="0"/>
              <a:t>    //code to be executed    </a:t>
            </a:r>
          </a:p>
          <a:p>
            <a:pPr lvl="1"/>
            <a:r>
              <a:rPr lang="en-US" dirty="0" smtClean="0"/>
              <a:t>}  </a:t>
            </a:r>
          </a:p>
          <a:p>
            <a:pPr marL="109728" indent="0">
              <a:buNone/>
            </a:pPr>
            <a:endParaRPr lang="en-IN" dirty="0"/>
          </a:p>
        </p:txBody>
      </p:sp>
      <p:sp>
        <p:nvSpPr>
          <p:cNvPr id="3" name="Title 2"/>
          <p:cNvSpPr>
            <a:spLocks noGrp="1"/>
          </p:cNvSpPr>
          <p:nvPr>
            <p:ph type="title"/>
          </p:nvPr>
        </p:nvSpPr>
        <p:spPr/>
        <p:txBody>
          <a:bodyPr/>
          <a:lstStyle/>
          <a:p>
            <a:r>
              <a:rPr lang="en-IN" dirty="0" smtClean="0"/>
              <a:t>Definite Loop</a:t>
            </a:r>
            <a:endParaRPr lang="en-IN" dirty="0"/>
          </a:p>
        </p:txBody>
      </p:sp>
    </p:spTree>
    <p:extLst>
      <p:ext uri="{BB962C8B-B14F-4D97-AF65-F5344CB8AC3E}">
        <p14:creationId xmlns:p14="http://schemas.microsoft.com/office/powerpoint/2010/main" val="133149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NL" dirty="0"/>
              <a:t>for loop</a:t>
            </a:r>
          </a:p>
          <a:p>
            <a:r>
              <a:rPr lang="nl-NL" dirty="0"/>
              <a:t>for..of loop</a:t>
            </a:r>
          </a:p>
          <a:p>
            <a:r>
              <a:rPr lang="nl-NL" dirty="0"/>
              <a:t>for..in </a:t>
            </a:r>
            <a:r>
              <a:rPr lang="nl-NL" dirty="0" smtClean="0"/>
              <a:t>loop</a:t>
            </a:r>
            <a:endParaRPr lang="nl-NL" dirty="0"/>
          </a:p>
        </p:txBody>
      </p:sp>
      <p:sp>
        <p:nvSpPr>
          <p:cNvPr id="3" name="Title 2"/>
          <p:cNvSpPr>
            <a:spLocks noGrp="1"/>
          </p:cNvSpPr>
          <p:nvPr>
            <p:ph type="title"/>
          </p:nvPr>
        </p:nvSpPr>
        <p:spPr/>
        <p:txBody>
          <a:bodyPr/>
          <a:lstStyle/>
          <a:p>
            <a:r>
              <a:rPr lang="en-IN" dirty="0" smtClean="0"/>
              <a:t>Definite Loop</a:t>
            </a:r>
            <a:endParaRPr lang="en-IN" dirty="0"/>
          </a:p>
        </p:txBody>
      </p:sp>
    </p:spTree>
    <p:extLst>
      <p:ext uri="{BB962C8B-B14F-4D97-AF65-F5344CB8AC3E}">
        <p14:creationId xmlns:p14="http://schemas.microsoft.com/office/powerpoint/2010/main" val="160238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for (first expression; second expression; third expression ) {  </a:t>
            </a:r>
          </a:p>
          <a:p>
            <a:pPr marL="109728" indent="0">
              <a:buNone/>
            </a:pPr>
            <a:r>
              <a:rPr lang="en-US" dirty="0"/>
              <a:t>    // statements to be executed repeatedly  </a:t>
            </a:r>
          </a:p>
          <a:p>
            <a:pPr marL="109728" indent="0">
              <a:buNone/>
            </a:pPr>
            <a:r>
              <a:rPr lang="en-US" dirty="0"/>
              <a:t>}  </a:t>
            </a:r>
          </a:p>
          <a:p>
            <a:pPr marL="109728" indent="0">
              <a:buNone/>
            </a:pPr>
            <a:endParaRPr lang="en-IN" dirty="0"/>
          </a:p>
        </p:txBody>
      </p:sp>
      <p:sp>
        <p:nvSpPr>
          <p:cNvPr id="3" name="Title 2"/>
          <p:cNvSpPr>
            <a:spLocks noGrp="1"/>
          </p:cNvSpPr>
          <p:nvPr>
            <p:ph type="title"/>
          </p:nvPr>
        </p:nvSpPr>
        <p:spPr/>
        <p:txBody>
          <a:bodyPr/>
          <a:lstStyle/>
          <a:p>
            <a:r>
              <a:rPr lang="en-IN" dirty="0" smtClean="0"/>
              <a:t>For loop</a:t>
            </a:r>
            <a:endParaRPr lang="en-IN" dirty="0"/>
          </a:p>
        </p:txBody>
      </p:sp>
    </p:spTree>
    <p:extLst>
      <p:ext uri="{BB962C8B-B14F-4D97-AF65-F5344CB8AC3E}">
        <p14:creationId xmlns:p14="http://schemas.microsoft.com/office/powerpoint/2010/main" val="241270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737</Words>
  <Application>Microsoft Office PowerPoint</Application>
  <PresentationFormat>On-screen Show (4:3)</PresentationFormat>
  <Paragraphs>223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TypeScript</vt:lpstr>
      <vt:lpstr>Conditional Statements</vt:lpstr>
      <vt:lpstr>Switch cases</vt:lpstr>
      <vt:lpstr>Switch Case syntax:</vt:lpstr>
      <vt:lpstr>Loops of Type script</vt:lpstr>
      <vt:lpstr>Indefinite loops</vt:lpstr>
      <vt:lpstr>Definite Loop</vt:lpstr>
      <vt:lpstr>Definite Loop</vt:lpstr>
      <vt:lpstr>For loop</vt:lpstr>
      <vt:lpstr>For of Loop</vt:lpstr>
      <vt:lpstr>For in loop</vt:lpstr>
      <vt:lpstr>Arrays in TypeScript</vt:lpstr>
      <vt:lpstr>Array with forEach</vt:lpstr>
      <vt:lpstr>Declaring and Initializing Arrays</vt:lpstr>
      <vt:lpstr>Array Exampe:</vt:lpstr>
      <vt:lpstr>ArrayOf Objects</vt:lpstr>
      <vt:lpstr>Tuple</vt:lpstr>
      <vt:lpstr>Declaration </vt:lpstr>
      <vt:lpstr>Union </vt:lpstr>
      <vt:lpstr>Define function with Union as param</vt:lpstr>
      <vt:lpstr>Union Type as Array</vt:lpstr>
      <vt:lpstr>Enum</vt:lpstr>
      <vt:lpstr>Tuple</vt:lpstr>
      <vt:lpstr>Declaration </vt:lpstr>
      <vt:lpstr>Union </vt:lpstr>
      <vt:lpstr>Define function with Union as param</vt:lpstr>
      <vt:lpstr>Union Type as Array</vt:lpstr>
      <vt:lpstr>Enum</vt:lpstr>
      <vt:lpstr>Typescript Inference</vt:lpstr>
      <vt:lpstr>Inferred Typing in TypeScript</vt:lpstr>
      <vt:lpstr>Example</vt:lpstr>
      <vt:lpstr> Assertion in TypeScript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Bhimsen</dc:creator>
  <cp:lastModifiedBy>Bhimsen</cp:lastModifiedBy>
  <cp:revision>2</cp:revision>
  <dcterms:created xsi:type="dcterms:W3CDTF">2006-08-16T00:00:00Z</dcterms:created>
  <dcterms:modified xsi:type="dcterms:W3CDTF">2020-08-15T11:04:14Z</dcterms:modified>
</cp:coreProperties>
</file>