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67" r:id="rId14"/>
    <p:sldId id="268" r:id="rId15"/>
    <p:sldId id="269" r:id="rId16"/>
    <p:sldId id="270" r:id="rId17"/>
    <p:sldId id="271" r:id="rId18"/>
    <p:sldId id="27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ya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YAML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621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Yaml</a:t>
            </a:r>
            <a:r>
              <a:rPr lang="en-IN" dirty="0" smtClean="0"/>
              <a:t> Numeric</a:t>
            </a:r>
            <a:endParaRPr lang="en-IN" dirty="0"/>
          </a:p>
        </p:txBody>
      </p:sp>
      <p:sp>
        <p:nvSpPr>
          <p:cNvPr id="3" name="Content Placeholder 2"/>
          <p:cNvSpPr>
            <a:spLocks noGrp="1"/>
          </p:cNvSpPr>
          <p:nvPr>
            <p:ph idx="1"/>
          </p:nvPr>
        </p:nvSpPr>
        <p:spPr/>
        <p:txBody>
          <a:bodyPr/>
          <a:lstStyle/>
          <a:p>
            <a:r>
              <a:rPr lang="en-US" dirty="0"/>
              <a:t>There are three types of numeric data type:</a:t>
            </a:r>
          </a:p>
          <a:p>
            <a:pPr lvl="1"/>
            <a:r>
              <a:rPr lang="en-US" dirty="0"/>
              <a:t>Integer</a:t>
            </a:r>
          </a:p>
          <a:p>
            <a:pPr lvl="1"/>
            <a:r>
              <a:rPr lang="en-US" dirty="0"/>
              <a:t>Floating point numbers</a:t>
            </a:r>
          </a:p>
          <a:p>
            <a:pPr lvl="1"/>
            <a:r>
              <a:rPr lang="en-US" dirty="0"/>
              <a:t>Booleans</a:t>
            </a:r>
          </a:p>
          <a:p>
            <a:pPr marL="0" indent="0">
              <a:buNone/>
            </a:pPr>
            <a:endParaRPr lang="en-IN" dirty="0"/>
          </a:p>
        </p:txBody>
      </p:sp>
    </p:spTree>
    <p:extLst>
      <p:ext uri="{BB962C8B-B14F-4D97-AF65-F5344CB8AC3E}">
        <p14:creationId xmlns:p14="http://schemas.microsoft.com/office/powerpoint/2010/main" val="138521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Integer Type</a:t>
            </a:r>
            <a:endParaRPr lang="en-IN" dirty="0"/>
          </a:p>
        </p:txBody>
      </p:sp>
      <p:sp>
        <p:nvSpPr>
          <p:cNvPr id="3" name="Content Placeholder 2"/>
          <p:cNvSpPr>
            <a:spLocks noGrp="1"/>
          </p:cNvSpPr>
          <p:nvPr>
            <p:ph idx="1"/>
          </p:nvPr>
        </p:nvSpPr>
        <p:spPr/>
        <p:txBody>
          <a:bodyPr>
            <a:normAutofit/>
          </a:bodyPr>
          <a:lstStyle/>
          <a:p>
            <a:r>
              <a:rPr lang="en-US" sz="2800" b="1" dirty="0"/>
              <a:t>Integer data type</a:t>
            </a:r>
            <a:r>
              <a:rPr lang="en-US" sz="2800" dirty="0"/>
              <a:t> can be decimal, octal, or </a:t>
            </a:r>
            <a:r>
              <a:rPr lang="en-US" sz="2800" dirty="0" smtClean="0"/>
              <a:t>hexadecimal</a:t>
            </a:r>
          </a:p>
          <a:p>
            <a:r>
              <a:rPr lang="en-US" sz="2800" dirty="0" smtClean="0"/>
              <a:t>Example:</a:t>
            </a:r>
          </a:p>
          <a:p>
            <a:pPr marL="400050" lvl="1" indent="0">
              <a:buNone/>
            </a:pPr>
            <a:r>
              <a:rPr lang="en-US" sz="2400" dirty="0" smtClean="0"/>
              <a:t>age: 12345  </a:t>
            </a:r>
          </a:p>
          <a:p>
            <a:pPr marL="400050" lvl="1" indent="0">
              <a:buNone/>
            </a:pPr>
            <a:r>
              <a:rPr lang="en-US" sz="2400" dirty="0" err="1" smtClean="0"/>
              <a:t>octalexample</a:t>
            </a:r>
            <a:r>
              <a:rPr lang="en-US" sz="2400" dirty="0" smtClean="0"/>
              <a:t>: 012345    </a:t>
            </a:r>
          </a:p>
          <a:p>
            <a:pPr marL="400050" lvl="1" indent="0">
              <a:buNone/>
            </a:pPr>
            <a:r>
              <a:rPr lang="en-US" sz="2400" dirty="0" err="1" smtClean="0"/>
              <a:t>hexaexample</a:t>
            </a:r>
            <a:r>
              <a:rPr lang="en-US" sz="2400" dirty="0" smtClean="0"/>
              <a:t>: 0x12d4 </a:t>
            </a:r>
          </a:p>
          <a:p>
            <a:pPr marL="0" indent="0">
              <a:buNone/>
            </a:pPr>
            <a:endParaRPr lang="en-IN" sz="2800" dirty="0"/>
          </a:p>
        </p:txBody>
      </p:sp>
    </p:spTree>
    <p:extLst>
      <p:ext uri="{BB962C8B-B14F-4D97-AF65-F5344CB8AC3E}">
        <p14:creationId xmlns:p14="http://schemas.microsoft.com/office/powerpoint/2010/main" val="180310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Floating point number</a:t>
            </a:r>
            <a:endParaRPr lang="en-IN" dirty="0"/>
          </a:p>
        </p:txBody>
      </p:sp>
      <p:sp>
        <p:nvSpPr>
          <p:cNvPr id="3" name="Content Placeholder 2"/>
          <p:cNvSpPr>
            <a:spLocks noGrp="1"/>
          </p:cNvSpPr>
          <p:nvPr>
            <p:ph idx="1"/>
          </p:nvPr>
        </p:nvSpPr>
        <p:spPr/>
        <p:txBody>
          <a:bodyPr>
            <a:normAutofit/>
          </a:bodyPr>
          <a:lstStyle/>
          <a:p>
            <a:r>
              <a:rPr lang="en-US" sz="2800" b="1" dirty="0"/>
              <a:t>floating-point value</a:t>
            </a:r>
            <a:r>
              <a:rPr lang="en-US" sz="2800" dirty="0"/>
              <a:t> can be fixed and </a:t>
            </a:r>
            <a:r>
              <a:rPr lang="en-US" sz="2800" dirty="0" smtClean="0"/>
              <a:t>exponential</a:t>
            </a:r>
          </a:p>
          <a:p>
            <a:r>
              <a:rPr lang="en-US" sz="2800" dirty="0" smtClean="0"/>
              <a:t>Example:</a:t>
            </a:r>
          </a:p>
          <a:p>
            <a:pPr marL="400050" lvl="1" indent="0">
              <a:buNone/>
            </a:pPr>
            <a:r>
              <a:rPr lang="en-IN" sz="2400" dirty="0"/>
              <a:t>height: 180.0  </a:t>
            </a:r>
          </a:p>
          <a:p>
            <a:pPr marL="400050" lvl="1" indent="0">
              <a:buNone/>
            </a:pPr>
            <a:r>
              <a:rPr lang="en-IN" sz="2400" dirty="0" err="1"/>
              <a:t>exp</a:t>
            </a:r>
            <a:r>
              <a:rPr lang="en-IN" sz="2400" dirty="0"/>
              <a:t>: 12.3015e+05  </a:t>
            </a:r>
          </a:p>
          <a:p>
            <a:endParaRPr lang="en-IN" sz="2800" dirty="0"/>
          </a:p>
        </p:txBody>
      </p:sp>
    </p:spTree>
    <p:extLst>
      <p:ext uri="{BB962C8B-B14F-4D97-AF65-F5344CB8AC3E}">
        <p14:creationId xmlns:p14="http://schemas.microsoft.com/office/powerpoint/2010/main" val="57134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Value</a:t>
            </a:r>
            <a:endParaRPr lang="en-IN" dirty="0"/>
          </a:p>
        </p:txBody>
      </p:sp>
      <p:sp>
        <p:nvSpPr>
          <p:cNvPr id="3" name="Content Placeholder 2"/>
          <p:cNvSpPr>
            <a:spLocks noGrp="1"/>
          </p:cNvSpPr>
          <p:nvPr>
            <p:ph idx="1"/>
          </p:nvPr>
        </p:nvSpPr>
        <p:spPr/>
        <p:txBody>
          <a:bodyPr>
            <a:normAutofit/>
          </a:bodyPr>
          <a:lstStyle/>
          <a:p>
            <a:r>
              <a:rPr lang="en-US" dirty="0"/>
              <a:t> </a:t>
            </a:r>
            <a:r>
              <a:rPr lang="en-US" sz="2400" b="1" dirty="0"/>
              <a:t>Boolean value</a:t>
            </a:r>
            <a:r>
              <a:rPr lang="en-US" sz="2400" dirty="0"/>
              <a:t> can be True/False or Yes/No or On/Off.</a:t>
            </a:r>
          </a:p>
          <a:p>
            <a:r>
              <a:rPr lang="en-US" sz="2400" b="1" dirty="0"/>
              <a:t>For example:</a:t>
            </a:r>
            <a:endParaRPr lang="en-US" sz="2400" dirty="0"/>
          </a:p>
          <a:p>
            <a:pPr marL="400050" lvl="1" indent="0">
              <a:buNone/>
            </a:pPr>
            <a:r>
              <a:rPr lang="en-US" sz="2000" dirty="0" smtClean="0"/>
              <a:t>boolenval1</a:t>
            </a:r>
            <a:r>
              <a:rPr lang="en-US" sz="2000" dirty="0"/>
              <a:t>: True  </a:t>
            </a:r>
          </a:p>
          <a:p>
            <a:pPr marL="400050" lvl="1" indent="0">
              <a:buNone/>
            </a:pPr>
            <a:r>
              <a:rPr lang="en-US" sz="2000" dirty="0"/>
              <a:t>booleanval2: False  </a:t>
            </a:r>
          </a:p>
          <a:p>
            <a:pPr marL="400050" lvl="1" indent="0">
              <a:buNone/>
            </a:pPr>
            <a:r>
              <a:rPr lang="en-US" sz="2000" dirty="0"/>
              <a:t>fan: On  </a:t>
            </a:r>
          </a:p>
          <a:p>
            <a:pPr marL="400050" lvl="1" indent="0">
              <a:buNone/>
            </a:pPr>
            <a:r>
              <a:rPr lang="en-US" sz="2000" dirty="0"/>
              <a:t>light: Off </a:t>
            </a:r>
          </a:p>
          <a:p>
            <a:endParaRPr lang="en-IN" dirty="0"/>
          </a:p>
        </p:txBody>
      </p:sp>
    </p:spTree>
    <p:extLst>
      <p:ext uri="{BB962C8B-B14F-4D97-AF65-F5344CB8AC3E}">
        <p14:creationId xmlns:p14="http://schemas.microsoft.com/office/powerpoint/2010/main" val="260919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YAML String</a:t>
            </a:r>
            <a:endParaRPr lang="en-IN" dirty="0"/>
          </a:p>
        </p:txBody>
      </p:sp>
      <p:sp>
        <p:nvSpPr>
          <p:cNvPr id="3" name="Content Placeholder 2"/>
          <p:cNvSpPr>
            <a:spLocks noGrp="1"/>
          </p:cNvSpPr>
          <p:nvPr>
            <p:ph idx="1"/>
          </p:nvPr>
        </p:nvSpPr>
        <p:spPr/>
        <p:txBody>
          <a:bodyPr/>
          <a:lstStyle/>
          <a:p>
            <a:r>
              <a:rPr lang="en-US" sz="2800" dirty="0"/>
              <a:t>YAML strings are Unicode. In the following example, we are going to define a simple string, without using quotes.</a:t>
            </a:r>
          </a:p>
          <a:p>
            <a:r>
              <a:rPr lang="en-US" sz="2800" b="1" dirty="0"/>
              <a:t>Example</a:t>
            </a:r>
            <a:r>
              <a:rPr lang="en-US" sz="2800" b="1" dirty="0" smtClean="0"/>
              <a:t>:</a:t>
            </a:r>
            <a:r>
              <a:rPr lang="en-US" dirty="0"/>
              <a:t>  </a:t>
            </a:r>
          </a:p>
          <a:p>
            <a:pPr marL="0" indent="0">
              <a:buNone/>
            </a:pPr>
            <a:r>
              <a:rPr lang="en-US" dirty="0" smtClean="0"/>
              <a:t>     </a:t>
            </a:r>
            <a:r>
              <a:rPr lang="en-US" sz="2400" dirty="0" smtClean="0"/>
              <a:t>str1</a:t>
            </a:r>
            <a:r>
              <a:rPr lang="en-US" sz="2400" dirty="0"/>
              <a:t>: </a:t>
            </a:r>
            <a:r>
              <a:rPr lang="en-US" sz="2400" b="1" dirty="0"/>
              <a:t>this</a:t>
            </a:r>
            <a:r>
              <a:rPr lang="en-US" sz="2400" dirty="0"/>
              <a:t> is a normal string  </a:t>
            </a:r>
          </a:p>
          <a:p>
            <a:endParaRPr lang="en-IN" dirty="0"/>
          </a:p>
        </p:txBody>
      </p:sp>
    </p:spTree>
    <p:extLst>
      <p:ext uri="{BB962C8B-B14F-4D97-AF65-F5344CB8AC3E}">
        <p14:creationId xmlns:p14="http://schemas.microsoft.com/office/powerpoint/2010/main" val="372825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Yaml</a:t>
            </a:r>
            <a:r>
              <a:rPr lang="en-IN" dirty="0" smtClean="0"/>
              <a:t> List </a:t>
            </a:r>
            <a:r>
              <a:rPr lang="en-IN" dirty="0" err="1" smtClean="0"/>
              <a:t>datatype</a:t>
            </a:r>
            <a:endParaRPr lang="en-IN" dirty="0"/>
          </a:p>
        </p:txBody>
      </p:sp>
      <p:sp>
        <p:nvSpPr>
          <p:cNvPr id="3" name="Content Placeholder 2"/>
          <p:cNvSpPr>
            <a:spLocks noGrp="1"/>
          </p:cNvSpPr>
          <p:nvPr>
            <p:ph idx="1"/>
          </p:nvPr>
        </p:nvSpPr>
        <p:spPr/>
        <p:txBody>
          <a:bodyPr>
            <a:normAutofit fontScale="70000" lnSpcReduction="20000"/>
          </a:bodyPr>
          <a:lstStyle/>
          <a:p>
            <a:r>
              <a:rPr lang="en-US" sz="2800" dirty="0"/>
              <a:t>We can define the list in a single line as follows:</a:t>
            </a:r>
          </a:p>
          <a:p>
            <a:pPr lvl="1"/>
            <a:r>
              <a:rPr lang="en-US" dirty="0" smtClean="0"/>
              <a:t>items</a:t>
            </a:r>
            <a:r>
              <a:rPr lang="en-US" dirty="0"/>
              <a:t>: [6, 7, 8, 9, 10]  </a:t>
            </a:r>
          </a:p>
          <a:p>
            <a:pPr lvl="1"/>
            <a:r>
              <a:rPr lang="en-US" dirty="0"/>
              <a:t>name: [six, seven, eight, nine, ten]  </a:t>
            </a:r>
          </a:p>
          <a:p>
            <a:endParaRPr lang="en-US" dirty="0" smtClean="0"/>
          </a:p>
          <a:p>
            <a:r>
              <a:rPr lang="en-US" dirty="0" smtClean="0"/>
              <a:t>block </a:t>
            </a:r>
            <a:r>
              <a:rPr lang="en-US" dirty="0"/>
              <a:t>style. We can put the above list in multiple lines as follows:</a:t>
            </a:r>
          </a:p>
          <a:p>
            <a:pPr marL="400050" lvl="1" indent="0">
              <a:buNone/>
            </a:pPr>
            <a:r>
              <a:rPr lang="en-US" dirty="0" smtClean="0"/>
              <a:t>items</a:t>
            </a:r>
            <a:r>
              <a:rPr lang="en-US" dirty="0"/>
              <a:t>:   </a:t>
            </a:r>
          </a:p>
          <a:p>
            <a:pPr marL="400050" lvl="1" indent="0">
              <a:buNone/>
            </a:pPr>
            <a:r>
              <a:rPr lang="en-US" dirty="0"/>
              <a:t>  - 6  </a:t>
            </a:r>
          </a:p>
          <a:p>
            <a:pPr marL="400050" lvl="1" indent="0">
              <a:buNone/>
            </a:pPr>
            <a:r>
              <a:rPr lang="en-US" dirty="0"/>
              <a:t>  - 7  </a:t>
            </a:r>
          </a:p>
          <a:p>
            <a:pPr marL="400050" lvl="1" indent="0">
              <a:buNone/>
            </a:pPr>
            <a:r>
              <a:rPr lang="en-US" dirty="0"/>
              <a:t>  - 8  </a:t>
            </a:r>
          </a:p>
          <a:p>
            <a:pPr marL="400050" lvl="1" indent="0">
              <a:buNone/>
            </a:pPr>
            <a:r>
              <a:rPr lang="en-US" dirty="0"/>
              <a:t>name:   </a:t>
            </a:r>
          </a:p>
          <a:p>
            <a:pPr marL="400050" lvl="1" indent="0">
              <a:buNone/>
            </a:pPr>
            <a:r>
              <a:rPr lang="en-US" dirty="0"/>
              <a:t>  - "six"  </a:t>
            </a:r>
          </a:p>
          <a:p>
            <a:pPr marL="400050" lvl="1" indent="0">
              <a:buNone/>
            </a:pPr>
            <a:r>
              <a:rPr lang="en-US" dirty="0"/>
              <a:t>  - "seven"  </a:t>
            </a:r>
          </a:p>
          <a:p>
            <a:pPr marL="400050" lvl="1" indent="0">
              <a:buNone/>
            </a:pPr>
            <a:r>
              <a:rPr lang="en-US" dirty="0"/>
              <a:t>  - "eight"  </a:t>
            </a:r>
          </a:p>
          <a:p>
            <a:pPr marL="400050" lvl="1" indent="0">
              <a:buNone/>
            </a:pPr>
            <a:r>
              <a:rPr lang="en-US" dirty="0"/>
              <a:t>  - "nine"  </a:t>
            </a:r>
          </a:p>
          <a:p>
            <a:endParaRPr lang="en-IN" dirty="0"/>
          </a:p>
        </p:txBody>
      </p:sp>
    </p:spTree>
    <p:extLst>
      <p:ext uri="{BB962C8B-B14F-4D97-AF65-F5344CB8AC3E}">
        <p14:creationId xmlns:p14="http://schemas.microsoft.com/office/powerpoint/2010/main" val="343853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Dictionaries</a:t>
            </a:r>
            <a:endParaRPr lang="en-IN" dirty="0"/>
          </a:p>
        </p:txBody>
      </p:sp>
      <p:sp>
        <p:nvSpPr>
          <p:cNvPr id="3" name="Content Placeholder 2"/>
          <p:cNvSpPr>
            <a:spLocks noGrp="1"/>
          </p:cNvSpPr>
          <p:nvPr>
            <p:ph idx="1"/>
          </p:nvPr>
        </p:nvSpPr>
        <p:spPr/>
        <p:txBody>
          <a:bodyPr>
            <a:normAutofit lnSpcReduction="10000"/>
          </a:bodyPr>
          <a:lstStyle/>
          <a:p>
            <a:r>
              <a:rPr lang="en-US" sz="2400" dirty="0"/>
              <a:t>If we want to write a complex YAML file which holds the complex data structure, we will use </a:t>
            </a:r>
            <a:r>
              <a:rPr lang="en-US" sz="2400" b="1" dirty="0"/>
              <a:t>dictionaries</a:t>
            </a:r>
            <a:r>
              <a:rPr lang="en-US" sz="2400" dirty="0"/>
              <a:t>. </a:t>
            </a:r>
            <a:endParaRPr lang="en-US" sz="2400" dirty="0" smtClean="0"/>
          </a:p>
          <a:p>
            <a:r>
              <a:rPr lang="en-US" sz="2400" dirty="0" smtClean="0"/>
              <a:t>It </a:t>
            </a:r>
            <a:r>
              <a:rPr lang="en-US" sz="2400" dirty="0"/>
              <a:t>is a collection of key: value pairs and each of the key: value </a:t>
            </a:r>
            <a:r>
              <a:rPr lang="en-US" sz="2400" dirty="0" smtClean="0"/>
              <a:t>pairs </a:t>
            </a:r>
            <a:r>
              <a:rPr lang="en-US" sz="2400" dirty="0"/>
              <a:t>can be nested with a lot of options</a:t>
            </a:r>
            <a:r>
              <a:rPr lang="en-US" sz="2400" dirty="0" smtClean="0"/>
              <a:t>.</a:t>
            </a:r>
          </a:p>
          <a:p>
            <a:r>
              <a:rPr lang="en-US" sz="2400" dirty="0" smtClean="0"/>
              <a:t>Example:</a:t>
            </a:r>
          </a:p>
          <a:p>
            <a:pPr marL="0" indent="0">
              <a:buNone/>
            </a:pPr>
            <a:r>
              <a:rPr lang="en-US" sz="2400" dirty="0" smtClean="0"/>
              <a:t>student2</a:t>
            </a:r>
            <a:r>
              <a:rPr lang="en-US" sz="2400" dirty="0"/>
              <a:t>:   </a:t>
            </a:r>
          </a:p>
          <a:p>
            <a:pPr marL="0" indent="0">
              <a:buNone/>
            </a:pPr>
            <a:r>
              <a:rPr lang="en-US" sz="2400" dirty="0"/>
              <a:t>  </a:t>
            </a:r>
            <a:r>
              <a:rPr lang="en-US" sz="2400" dirty="0" smtClean="0"/>
              <a:t>  </a:t>
            </a:r>
            <a:r>
              <a:rPr lang="en-US" sz="2400" dirty="0" err="1" smtClean="0"/>
              <a:t>fatherName</a:t>
            </a:r>
            <a:r>
              <a:rPr lang="en-US" sz="2400" dirty="0"/>
              <a:t>: "William"    </a:t>
            </a:r>
          </a:p>
          <a:p>
            <a:pPr marL="0" indent="0">
              <a:buNone/>
            </a:pPr>
            <a:r>
              <a:rPr lang="en-US" sz="2400" dirty="0"/>
              <a:t>  </a:t>
            </a:r>
            <a:r>
              <a:rPr lang="en-US" sz="2400" dirty="0" smtClean="0"/>
              <a:t>  </a:t>
            </a:r>
            <a:r>
              <a:rPr lang="en-US" sz="2400" dirty="0" err="1" smtClean="0"/>
              <a:t>motherName</a:t>
            </a:r>
            <a:r>
              <a:rPr lang="en-US" sz="2400" dirty="0"/>
              <a:t>: "Marry"  </a:t>
            </a:r>
          </a:p>
          <a:p>
            <a:pPr marL="0" indent="0">
              <a:buNone/>
            </a:pPr>
            <a:r>
              <a:rPr lang="en-US" sz="2400" dirty="0"/>
              <a:t>  </a:t>
            </a:r>
            <a:r>
              <a:rPr lang="en-US" sz="2400" dirty="0" smtClean="0"/>
              <a:t>  </a:t>
            </a:r>
            <a:r>
              <a:rPr lang="en-US" sz="2400" dirty="0" err="1" smtClean="0"/>
              <a:t>subjectDetails</a:t>
            </a:r>
            <a:r>
              <a:rPr lang="en-US" sz="2400" dirty="0"/>
              <a:t>:   </a:t>
            </a:r>
          </a:p>
          <a:p>
            <a:pPr marL="0" indent="0">
              <a:buNone/>
            </a:pPr>
            <a:r>
              <a:rPr lang="en-US" sz="2400" dirty="0"/>
              <a:t>    </a:t>
            </a:r>
            <a:r>
              <a:rPr lang="en-US" sz="2400" dirty="0" smtClean="0"/>
              <a:t>  subject1</a:t>
            </a:r>
            <a:r>
              <a:rPr lang="en-US" sz="2400" dirty="0"/>
              <a:t>: 70  </a:t>
            </a:r>
          </a:p>
          <a:p>
            <a:pPr marL="0" indent="0">
              <a:buNone/>
            </a:pPr>
            <a:r>
              <a:rPr lang="en-US" sz="2400" dirty="0"/>
              <a:t>    </a:t>
            </a:r>
            <a:r>
              <a:rPr lang="en-US" sz="2400" dirty="0" smtClean="0"/>
              <a:t>  subject2</a:t>
            </a:r>
            <a:r>
              <a:rPr lang="en-US" sz="2400" dirty="0"/>
              <a:t>: 100  </a:t>
            </a:r>
          </a:p>
          <a:p>
            <a:pPr marL="0" indent="0">
              <a:buNone/>
            </a:pPr>
            <a:endParaRPr lang="en-IN" sz="2400" dirty="0"/>
          </a:p>
        </p:txBody>
      </p:sp>
    </p:spTree>
    <p:extLst>
      <p:ext uri="{BB962C8B-B14F-4D97-AF65-F5344CB8AC3E}">
        <p14:creationId xmlns:p14="http://schemas.microsoft.com/office/powerpoint/2010/main" val="333739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Dictionary </a:t>
            </a:r>
            <a:r>
              <a:rPr lang="en-IN" dirty="0" err="1" smtClean="0"/>
              <a:t>Exampe</a:t>
            </a:r>
            <a:endParaRPr lang="en-IN" dirty="0"/>
          </a:p>
        </p:txBody>
      </p:sp>
      <p:sp>
        <p:nvSpPr>
          <p:cNvPr id="3" name="Content Placeholder 2"/>
          <p:cNvSpPr>
            <a:spLocks noGrp="1"/>
          </p:cNvSpPr>
          <p:nvPr>
            <p:ph idx="1"/>
          </p:nvPr>
        </p:nvSpPr>
        <p:spPr/>
        <p:txBody>
          <a:bodyPr/>
          <a:lstStyle/>
          <a:p>
            <a:pPr marL="0" indent="0">
              <a:buNone/>
            </a:pPr>
            <a:r>
              <a:rPr lang="en-US" dirty="0"/>
              <a:t>student1: "john"  </a:t>
            </a:r>
          </a:p>
          <a:p>
            <a:pPr marL="0" indent="0">
              <a:buNone/>
            </a:pPr>
            <a:r>
              <a:rPr lang="en-US" dirty="0" smtClean="0"/>
              <a:t>  hobbies</a:t>
            </a:r>
            <a:r>
              <a:rPr lang="en-US" dirty="0"/>
              <a:t>:   </a:t>
            </a:r>
          </a:p>
          <a:p>
            <a:pPr marL="0" indent="0">
              <a:buNone/>
            </a:pPr>
            <a:r>
              <a:rPr lang="en-US" dirty="0"/>
              <a:t>  </a:t>
            </a:r>
            <a:r>
              <a:rPr lang="en-US" dirty="0" smtClean="0"/>
              <a:t>  -</a:t>
            </a:r>
            <a:r>
              <a:rPr lang="en-US" dirty="0"/>
              <a:t> music  </a:t>
            </a:r>
          </a:p>
          <a:p>
            <a:pPr marL="0" indent="0">
              <a:buNone/>
            </a:pPr>
            <a:r>
              <a:rPr lang="en-US" dirty="0"/>
              <a:t>  </a:t>
            </a:r>
            <a:r>
              <a:rPr lang="en-US" dirty="0" smtClean="0"/>
              <a:t>  -</a:t>
            </a:r>
            <a:r>
              <a:rPr lang="en-US" dirty="0"/>
              <a:t> reading  </a:t>
            </a:r>
          </a:p>
          <a:p>
            <a:pPr marL="0" indent="0">
              <a:buNone/>
            </a:pPr>
            <a:r>
              <a:rPr lang="en-US" dirty="0"/>
              <a:t>  </a:t>
            </a:r>
            <a:r>
              <a:rPr lang="en-US" dirty="0" smtClean="0"/>
              <a:t>  -</a:t>
            </a:r>
            <a:r>
              <a:rPr lang="en-US" dirty="0"/>
              <a:t> dancing  </a:t>
            </a:r>
          </a:p>
          <a:p>
            <a:pPr marL="0" indent="0">
              <a:buNone/>
            </a:pPr>
            <a:endParaRPr lang="en-IN" dirty="0"/>
          </a:p>
        </p:txBody>
      </p:sp>
    </p:spTree>
    <p:extLst>
      <p:ext uri="{BB962C8B-B14F-4D97-AF65-F5344CB8AC3E}">
        <p14:creationId xmlns:p14="http://schemas.microsoft.com/office/powerpoint/2010/main" val="35874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YAML Comment</a:t>
            </a:r>
            <a:endParaRPr lang="en-IN" dirty="0"/>
          </a:p>
        </p:txBody>
      </p:sp>
      <p:sp>
        <p:nvSpPr>
          <p:cNvPr id="3" name="Content Placeholder 2"/>
          <p:cNvSpPr>
            <a:spLocks noGrp="1"/>
          </p:cNvSpPr>
          <p:nvPr>
            <p:ph idx="1"/>
          </p:nvPr>
        </p:nvSpPr>
        <p:spPr/>
        <p:txBody>
          <a:bodyPr/>
          <a:lstStyle/>
          <a:p>
            <a:r>
              <a:rPr lang="en-US" b="1" dirty="0"/>
              <a:t>YAML supports single line comments</a:t>
            </a:r>
            <a:r>
              <a:rPr lang="en-US" dirty="0"/>
              <a:t>. </a:t>
            </a:r>
            <a:r>
              <a:rPr lang="en-US" dirty="0" smtClean="0"/>
              <a:t>example </a:t>
            </a:r>
            <a:r>
              <a:rPr lang="en-US" dirty="0"/>
              <a:t>−</a:t>
            </a:r>
          </a:p>
          <a:p>
            <a:pPr marL="0" indent="0">
              <a:buNone/>
            </a:pPr>
            <a:r>
              <a:rPr lang="en-US" dirty="0" smtClean="0"/>
              <a:t>    # </a:t>
            </a:r>
            <a:r>
              <a:rPr lang="en-US" dirty="0"/>
              <a:t>this is single line comment.</a:t>
            </a:r>
            <a:endParaRPr lang="en-IN" dirty="0"/>
          </a:p>
        </p:txBody>
      </p:sp>
    </p:spTree>
    <p:extLst>
      <p:ext uri="{BB962C8B-B14F-4D97-AF65-F5344CB8AC3E}">
        <p14:creationId xmlns:p14="http://schemas.microsoft.com/office/powerpoint/2010/main" val="81730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8922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YAML</a:t>
            </a:r>
            <a:endParaRPr lang="en-IN" dirty="0"/>
          </a:p>
        </p:txBody>
      </p:sp>
      <p:sp>
        <p:nvSpPr>
          <p:cNvPr id="3" name="Content Placeholder 2"/>
          <p:cNvSpPr>
            <a:spLocks noGrp="1"/>
          </p:cNvSpPr>
          <p:nvPr>
            <p:ph idx="1"/>
          </p:nvPr>
        </p:nvSpPr>
        <p:spPr/>
        <p:txBody>
          <a:bodyPr>
            <a:normAutofit/>
          </a:bodyPr>
          <a:lstStyle/>
          <a:p>
            <a:r>
              <a:rPr lang="en-IN" sz="2400" dirty="0" smtClean="0"/>
              <a:t>YAML abbreviated as Yet Another Markup Language.</a:t>
            </a:r>
          </a:p>
          <a:p>
            <a:r>
              <a:rPr lang="en-US" sz="2400" dirty="0" smtClean="0"/>
              <a:t>YAML is </a:t>
            </a:r>
            <a:r>
              <a:rPr lang="en-US" sz="2400" dirty="0"/>
              <a:t>designed to be human friendly and works perfectly with other programming languages</a:t>
            </a:r>
            <a:r>
              <a:rPr lang="en-US" sz="2400" dirty="0" smtClean="0"/>
              <a:t>.</a:t>
            </a:r>
          </a:p>
          <a:p>
            <a:endParaRPr lang="en-IN" sz="2400" dirty="0"/>
          </a:p>
        </p:txBody>
      </p:sp>
    </p:spTree>
    <p:extLst>
      <p:ext uri="{BB962C8B-B14F-4D97-AF65-F5344CB8AC3E}">
        <p14:creationId xmlns:p14="http://schemas.microsoft.com/office/powerpoint/2010/main" val="183557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Features of YAML are:</a:t>
            </a:r>
          </a:p>
          <a:p>
            <a:pPr lvl="1"/>
            <a:r>
              <a:rPr lang="en-US" dirty="0"/>
              <a:t>Matches native data structures of agile methodology and its languages such as Perl, Python, PHP, Ruby and JavaScript</a:t>
            </a:r>
          </a:p>
          <a:p>
            <a:pPr lvl="1"/>
            <a:r>
              <a:rPr lang="en-US" dirty="0"/>
              <a:t>YAML data is portable between programming languages</a:t>
            </a:r>
          </a:p>
          <a:p>
            <a:pPr lvl="1"/>
            <a:r>
              <a:rPr lang="en-US" dirty="0"/>
              <a:t>Includes data consistent data model</a:t>
            </a:r>
          </a:p>
          <a:p>
            <a:pPr lvl="1"/>
            <a:r>
              <a:rPr lang="en-US" dirty="0"/>
              <a:t>Easily readable by humans</a:t>
            </a:r>
          </a:p>
          <a:p>
            <a:pPr lvl="1"/>
            <a:r>
              <a:rPr lang="en-US" dirty="0"/>
              <a:t>Supports one-direction processing</a:t>
            </a:r>
          </a:p>
          <a:p>
            <a:pPr lvl="1"/>
            <a:r>
              <a:rPr lang="en-US" dirty="0"/>
              <a:t>Ease of implementation and </a:t>
            </a:r>
            <a:r>
              <a:rPr lang="en-US" dirty="0" smtClean="0"/>
              <a:t>usage</a:t>
            </a:r>
            <a:endParaRPr lang="en-US" dirty="0"/>
          </a:p>
        </p:txBody>
      </p:sp>
    </p:spTree>
    <p:extLst>
      <p:ext uri="{BB962C8B-B14F-4D97-AF65-F5344CB8AC3E}">
        <p14:creationId xmlns:p14="http://schemas.microsoft.com/office/powerpoint/2010/main" val="262086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for Creating YAML </a:t>
            </a:r>
            <a:r>
              <a:rPr lang="en-US" dirty="0" smtClean="0"/>
              <a:t>file</a:t>
            </a:r>
            <a:endParaRPr lang="en-IN" dirty="0"/>
          </a:p>
        </p:txBody>
      </p:sp>
      <p:sp>
        <p:nvSpPr>
          <p:cNvPr id="3" name="Content Placeholder 2"/>
          <p:cNvSpPr>
            <a:spLocks noGrp="1"/>
          </p:cNvSpPr>
          <p:nvPr>
            <p:ph idx="1"/>
          </p:nvPr>
        </p:nvSpPr>
        <p:spPr/>
        <p:txBody>
          <a:bodyPr>
            <a:normAutofit/>
          </a:bodyPr>
          <a:lstStyle/>
          <a:p>
            <a:r>
              <a:rPr lang="en-US" sz="2800" dirty="0"/>
              <a:t>YAML is case sensitive</a:t>
            </a:r>
          </a:p>
          <a:p>
            <a:r>
              <a:rPr lang="en-US" sz="2800" dirty="0"/>
              <a:t>The files should have </a:t>
            </a:r>
            <a:r>
              <a:rPr lang="en-US" sz="2800" b="1" dirty="0"/>
              <a:t>.</a:t>
            </a:r>
            <a:r>
              <a:rPr lang="en-US" sz="2800" b="1" dirty="0" err="1"/>
              <a:t>yaml</a:t>
            </a:r>
            <a:r>
              <a:rPr lang="en-US" sz="2800" dirty="0"/>
              <a:t> as the extension</a:t>
            </a:r>
          </a:p>
          <a:p>
            <a:r>
              <a:rPr lang="en-US" sz="2800" dirty="0"/>
              <a:t>YAML does not allow the use of tabs while creating YAML files; spaces are allowed instead</a:t>
            </a:r>
          </a:p>
          <a:p>
            <a:endParaRPr lang="en-IN" sz="2800" dirty="0"/>
          </a:p>
        </p:txBody>
      </p:sp>
    </p:spTree>
    <p:extLst>
      <p:ext uri="{BB962C8B-B14F-4D97-AF65-F5344CB8AC3E}">
        <p14:creationId xmlns:p14="http://schemas.microsoft.com/office/powerpoint/2010/main" val="181257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YAML </a:t>
            </a:r>
            <a:r>
              <a:rPr lang="en-IN" dirty="0" smtClean="0"/>
              <a:t>Characters</a:t>
            </a:r>
            <a:endParaRPr lang="en-IN" dirty="0"/>
          </a:p>
        </p:txBody>
      </p:sp>
      <p:sp>
        <p:nvSpPr>
          <p:cNvPr id="3" name="Content Placeholder 2"/>
          <p:cNvSpPr>
            <a:spLocks noGrp="1"/>
          </p:cNvSpPr>
          <p:nvPr>
            <p:ph idx="1"/>
          </p:nvPr>
        </p:nvSpPr>
        <p:spPr/>
        <p:txBody>
          <a:bodyPr>
            <a:noAutofit/>
          </a:bodyPr>
          <a:lstStyle/>
          <a:p>
            <a:r>
              <a:rPr lang="en-US" sz="1800" dirty="0"/>
              <a:t>YAML is made to support </a:t>
            </a:r>
            <a:r>
              <a:rPr lang="en-US" sz="1800" b="1" dirty="0"/>
              <a:t>Unicode</a:t>
            </a:r>
            <a:r>
              <a:rPr lang="en-US" sz="1800" dirty="0"/>
              <a:t>. The problem is that all Unicode is not included in that.</a:t>
            </a:r>
          </a:p>
          <a:p>
            <a:r>
              <a:rPr lang="en-US" sz="1800" dirty="0"/>
              <a:t>YAML can support anything in the </a:t>
            </a:r>
            <a:r>
              <a:rPr lang="en-US" sz="1800" b="1" dirty="0"/>
              <a:t>C0/C1 blocks,</a:t>
            </a:r>
            <a:r>
              <a:rPr lang="en-US" sz="1800" dirty="0"/>
              <a:t> which are called the </a:t>
            </a:r>
            <a:r>
              <a:rPr lang="en-US" sz="1800" b="1" dirty="0"/>
              <a:t>control blocks</a:t>
            </a:r>
            <a:r>
              <a:rPr lang="en-US" sz="1800" dirty="0"/>
              <a:t>. These control blocks don't have any actually represented symbols like letter 'a' or 'colon'. These are the special or structural bits of Unicode that is used to show the end of a transmission.</a:t>
            </a:r>
          </a:p>
          <a:p>
            <a:r>
              <a:rPr lang="en-US" sz="1800" dirty="0"/>
              <a:t>There are some exceptions in YAML like it can support tabs as long as they are not used in the indentation. YAML also supports line feeds, delete symbol, and next line symbol.</a:t>
            </a:r>
          </a:p>
          <a:p>
            <a:r>
              <a:rPr lang="en-US" sz="1800" dirty="0"/>
              <a:t>YAML does not support </a:t>
            </a:r>
            <a:r>
              <a:rPr lang="en-US" sz="1800" b="1" dirty="0"/>
              <a:t>surrogates</a:t>
            </a:r>
            <a:r>
              <a:rPr lang="en-US" sz="1800" dirty="0"/>
              <a:t>, which is a combination of 16-bit Unicode characters.</a:t>
            </a:r>
          </a:p>
          <a:p>
            <a:r>
              <a:rPr lang="en-US" sz="1800" dirty="0"/>
              <a:t>YAML does not support all types of </a:t>
            </a:r>
            <a:r>
              <a:rPr lang="en-US" sz="1800" b="1" dirty="0"/>
              <a:t>encoding</a:t>
            </a:r>
            <a:r>
              <a:rPr lang="en-US" sz="1800" dirty="0"/>
              <a:t>. It only supports UTF-8, UTF-16, and UTF-32. If we want to make our YAML compatible with JSON, we have to use the UTF-32.</a:t>
            </a:r>
          </a:p>
          <a:p>
            <a:endParaRPr lang="en-IN" sz="1800" dirty="0"/>
          </a:p>
        </p:txBody>
      </p:sp>
    </p:spTree>
    <p:extLst>
      <p:ext uri="{BB962C8B-B14F-4D97-AF65-F5344CB8AC3E}">
        <p14:creationId xmlns:p14="http://schemas.microsoft.com/office/powerpoint/2010/main" val="4001218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YAML Indicator Characters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1620708"/>
              </p:ext>
            </p:extLst>
          </p:nvPr>
        </p:nvGraphicFramePr>
        <p:xfrm>
          <a:off x="152398" y="1600199"/>
          <a:ext cx="8229601" cy="4525966"/>
        </p:xfrm>
        <a:graphic>
          <a:graphicData uri="http://schemas.openxmlformats.org/drawingml/2006/table">
            <a:tbl>
              <a:tblPr/>
              <a:tblGrid>
                <a:gridCol w="1009998"/>
                <a:gridCol w="7219603"/>
              </a:tblGrid>
              <a:tr h="196781">
                <a:tc>
                  <a:txBody>
                    <a:bodyPr/>
                    <a:lstStyle/>
                    <a:p>
                      <a:pPr algn="l" fontAlgn="t"/>
                      <a:r>
                        <a:rPr lang="en-IN" sz="700" dirty="0">
                          <a:solidFill>
                            <a:srgbClr val="000000"/>
                          </a:solidFill>
                          <a:effectLst/>
                          <a:latin typeface="times new roman"/>
                        </a:rPr>
                        <a:t>Character</a:t>
                      </a:r>
                    </a:p>
                  </a:txBody>
                  <a:tcPr marL="44723" marR="44723" marT="44723" marB="44723">
                    <a:lnL w="9525" cap="flat" cmpd="sng" algn="ctr">
                      <a:solidFill>
                        <a:srgbClr val="601B73"/>
                      </a:solidFill>
                      <a:prstDash val="solid"/>
                      <a:round/>
                      <a:headEnd type="none" w="med" len="med"/>
                      <a:tailEnd type="none" w="med" len="med"/>
                    </a:lnL>
                    <a:lnR w="9525" cap="flat" cmpd="sng" algn="ctr">
                      <a:solidFill>
                        <a:srgbClr val="601B73"/>
                      </a:solidFill>
                      <a:prstDash val="solid"/>
                      <a:round/>
                      <a:headEnd type="none" w="med" len="med"/>
                      <a:tailEnd type="none" w="med" len="med"/>
                    </a:lnR>
                    <a:lnT w="9525" cap="flat" cmpd="sng" algn="ctr">
                      <a:solidFill>
                        <a:srgbClr val="601B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700" dirty="0">
                          <a:solidFill>
                            <a:srgbClr val="000000"/>
                          </a:solidFill>
                          <a:effectLst/>
                          <a:latin typeface="times new roman"/>
                        </a:rPr>
                        <a:t>Functionality</a:t>
                      </a:r>
                    </a:p>
                  </a:txBody>
                  <a:tcPr marL="44723" marR="44723" marT="44723" marB="44723">
                    <a:lnL w="9525" cap="flat" cmpd="sng" algn="ctr">
                      <a:solidFill>
                        <a:srgbClr val="601B73"/>
                      </a:solidFill>
                      <a:prstDash val="solid"/>
                      <a:round/>
                      <a:headEnd type="none" w="med" len="med"/>
                      <a:tailEnd type="none" w="med" len="med"/>
                    </a:lnL>
                    <a:lnR w="9525" cap="flat" cmpd="sng" algn="ctr">
                      <a:solidFill>
                        <a:srgbClr val="601B73"/>
                      </a:solidFill>
                      <a:prstDash val="solid"/>
                      <a:round/>
                      <a:headEnd type="none" w="med" len="med"/>
                      <a:tailEnd type="none" w="med" len="med"/>
                    </a:lnR>
                    <a:lnT w="9525" cap="flat" cmpd="sng" algn="ctr">
                      <a:solidFill>
                        <a:srgbClr val="601B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is used to describe the mapping value.</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describes the entry of the block sequence.</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describes the entry of flow collection.</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is used to describe the mapping key.</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describes the tag of a node.</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1636">
                <a:tc>
                  <a:txBody>
                    <a:bodyPr/>
                    <a:lstStyle/>
                    <a:p>
                      <a:pPr algn="l" fontAlgn="t"/>
                      <a:r>
                        <a:rPr lang="en-IN" sz="1400" dirty="0">
                          <a:solidFill>
                            <a:srgbClr val="000000"/>
                          </a:solidFill>
                          <a:effectLst/>
                          <a:latin typeface="+mj-lt"/>
                        </a:rPr>
                        <a:t>&amp;</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describes the anchor property of a node.</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is used to describe the literal block scalar.</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is used to describe the comments.</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1636">
                <a:tc>
                  <a:txBody>
                    <a:bodyPr/>
                    <a:lstStyle/>
                    <a:p>
                      <a:pPr algn="l" fontAlgn="t"/>
                      <a:r>
                        <a:rPr lang="en-IN" sz="1400" dirty="0">
                          <a:solidFill>
                            <a:srgbClr val="000000"/>
                          </a:solidFill>
                          <a:effectLst/>
                          <a:latin typeface="+mj-lt"/>
                        </a:rPr>
                        <a:t>&gt;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is used to describe the folded block scalar.</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is used to start the mapping of flow.</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is used to end the mapping of flow.</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is used to start the sequence of flow.</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mj-lt"/>
                        </a:rPr>
                        <a:t>It is used to end the sequence of flow.</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mj-lt"/>
                        </a:rPr>
                        <a:t>It describes the use of directives.</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4301">
                <a:tc>
                  <a:txBody>
                    <a:bodyPr/>
                    <a:lstStyle/>
                    <a:p>
                      <a:pPr algn="l" fontAlgn="t"/>
                      <a:r>
                        <a:rPr lang="en-IN" sz="1400" dirty="0">
                          <a:solidFill>
                            <a:srgbClr val="000000"/>
                          </a:solidFill>
                          <a:effectLst/>
                          <a:latin typeface="+mj-lt"/>
                        </a:rPr>
                        <a:t>*</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mj-lt"/>
                        </a:rPr>
                        <a:t>It is used to describe the alias node.</a:t>
                      </a:r>
                    </a:p>
                  </a:txBody>
                  <a:tcPr marL="29815" marR="29815" marT="29815" marB="29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52474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Indentation</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a:t>YAML does not include any mandatory spaces. Further, there is no need to be consistent. The valid YAML indentation is shown below −</a:t>
            </a:r>
          </a:p>
          <a:p>
            <a:pPr marL="0" indent="0">
              <a:buNone/>
            </a:pPr>
            <a:r>
              <a:rPr lang="en-US" sz="2800" dirty="0" smtClean="0"/>
              <a:t>example:</a:t>
            </a:r>
          </a:p>
          <a:p>
            <a:pPr marL="0" indent="0">
              <a:buNone/>
            </a:pPr>
            <a:r>
              <a:rPr lang="en-US" sz="2800" dirty="0" smtClean="0"/>
              <a:t>Root: </a:t>
            </a:r>
          </a:p>
          <a:p>
            <a:pPr marL="0" indent="0">
              <a:buNone/>
            </a:pPr>
            <a:r>
              <a:rPr lang="en-US" sz="2800" dirty="0"/>
              <a:t> </a:t>
            </a:r>
            <a:r>
              <a:rPr lang="en-US" sz="2800" dirty="0" smtClean="0"/>
              <a:t>  Node1: </a:t>
            </a:r>
          </a:p>
          <a:p>
            <a:pPr marL="0" indent="0">
              <a:buNone/>
            </a:pPr>
            <a:r>
              <a:rPr lang="en-US" sz="2800" dirty="0"/>
              <a:t> </a:t>
            </a:r>
            <a:r>
              <a:rPr lang="en-US" sz="2800" dirty="0" smtClean="0"/>
              <a:t>     - element1</a:t>
            </a:r>
          </a:p>
          <a:p>
            <a:pPr marL="0" indent="0">
              <a:buNone/>
            </a:pPr>
            <a:r>
              <a:rPr lang="en-US" sz="2800" dirty="0"/>
              <a:t> </a:t>
            </a:r>
            <a:r>
              <a:rPr lang="en-US" sz="2800" dirty="0" smtClean="0"/>
              <a:t>     - element2</a:t>
            </a:r>
          </a:p>
          <a:p>
            <a:pPr marL="0" indent="0">
              <a:buNone/>
            </a:pPr>
            <a:r>
              <a:rPr lang="en-US" sz="2800" dirty="0"/>
              <a:t> </a:t>
            </a:r>
            <a:r>
              <a:rPr lang="en-US" sz="2800" dirty="0" smtClean="0"/>
              <a:t>     - element3 </a:t>
            </a:r>
          </a:p>
          <a:p>
            <a:pPr marL="0" indent="0">
              <a:buNone/>
            </a:pPr>
            <a:r>
              <a:rPr lang="en-US" sz="2800" dirty="0"/>
              <a:t> </a:t>
            </a:r>
            <a:r>
              <a:rPr lang="en-US" sz="2800" dirty="0" smtClean="0"/>
              <a:t> f</a:t>
            </a:r>
            <a:r>
              <a:rPr lang="en-US" sz="2800" dirty="0"/>
              <a:t>: </a:t>
            </a:r>
            <a:r>
              <a:rPr lang="en-US" sz="2800" dirty="0"/>
              <a:t> </a:t>
            </a:r>
            <a:r>
              <a:rPr lang="en-US" sz="2800" dirty="0" smtClean="0"/>
              <a:t>“my data”</a:t>
            </a:r>
            <a:endParaRPr lang="en-IN" sz="2800" dirty="0"/>
          </a:p>
        </p:txBody>
      </p:sp>
    </p:spTree>
    <p:extLst>
      <p:ext uri="{BB962C8B-B14F-4D97-AF65-F5344CB8AC3E}">
        <p14:creationId xmlns:p14="http://schemas.microsoft.com/office/powerpoint/2010/main" val="277225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YAML Datatypes</a:t>
            </a:r>
            <a:endParaRPr lang="en-IN" dirty="0"/>
          </a:p>
        </p:txBody>
      </p:sp>
      <p:sp>
        <p:nvSpPr>
          <p:cNvPr id="3" name="Content Placeholder 2"/>
          <p:cNvSpPr>
            <a:spLocks noGrp="1"/>
          </p:cNvSpPr>
          <p:nvPr>
            <p:ph idx="1"/>
          </p:nvPr>
        </p:nvSpPr>
        <p:spPr/>
        <p:txBody>
          <a:bodyPr>
            <a:normAutofit/>
          </a:bodyPr>
          <a:lstStyle/>
          <a:p>
            <a:r>
              <a:rPr lang="en-IN" sz="2800" dirty="0"/>
              <a:t>Scalar</a:t>
            </a:r>
          </a:p>
          <a:p>
            <a:r>
              <a:rPr lang="en-IN" sz="2800" dirty="0"/>
              <a:t>List</a:t>
            </a:r>
          </a:p>
          <a:p>
            <a:r>
              <a:rPr lang="en-IN" sz="2800" dirty="0" smtClean="0"/>
              <a:t>Dictionary</a:t>
            </a:r>
            <a:endParaRPr lang="en-IN" sz="2800" dirty="0"/>
          </a:p>
        </p:txBody>
      </p:sp>
    </p:spTree>
    <p:extLst>
      <p:ext uri="{BB962C8B-B14F-4D97-AF65-F5344CB8AC3E}">
        <p14:creationId xmlns:p14="http://schemas.microsoft.com/office/powerpoint/2010/main" val="82261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YAML Scalar</a:t>
            </a:r>
            <a:endParaRPr lang="en-IN" dirty="0"/>
          </a:p>
        </p:txBody>
      </p:sp>
      <p:sp>
        <p:nvSpPr>
          <p:cNvPr id="3" name="Content Placeholder 2"/>
          <p:cNvSpPr>
            <a:spLocks noGrp="1"/>
          </p:cNvSpPr>
          <p:nvPr>
            <p:ph idx="1"/>
          </p:nvPr>
        </p:nvSpPr>
        <p:spPr/>
        <p:txBody>
          <a:bodyPr/>
          <a:lstStyle/>
          <a:p>
            <a:r>
              <a:rPr lang="en-US" sz="2400" dirty="0"/>
              <a:t>Scalar is a simple data type. In </a:t>
            </a:r>
            <a:r>
              <a:rPr lang="en-US" sz="2400" dirty="0">
                <a:hlinkClick r:id="rId2"/>
              </a:rPr>
              <a:t>YAML</a:t>
            </a:r>
            <a:r>
              <a:rPr lang="en-US" sz="2400" dirty="0"/>
              <a:t>, scalar means a simple value for a key. The value of the scalar can be integer, float, Boolean, and string. Scalar data types are classified into two data types:</a:t>
            </a:r>
          </a:p>
          <a:p>
            <a:pPr lvl="1"/>
            <a:r>
              <a:rPr lang="en-US" sz="2000" dirty="0"/>
              <a:t>Numeric Data type</a:t>
            </a:r>
          </a:p>
          <a:p>
            <a:pPr lvl="1"/>
            <a:r>
              <a:rPr lang="en-US" sz="2000" dirty="0"/>
              <a:t>String</a:t>
            </a:r>
          </a:p>
          <a:p>
            <a:endParaRPr lang="en-IN" dirty="0"/>
          </a:p>
        </p:txBody>
      </p:sp>
    </p:spTree>
    <p:extLst>
      <p:ext uri="{BB962C8B-B14F-4D97-AF65-F5344CB8AC3E}">
        <p14:creationId xmlns:p14="http://schemas.microsoft.com/office/powerpoint/2010/main" val="3318212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465</Words>
  <Application>Microsoft Office PowerPoint</Application>
  <PresentationFormat>On-screen Show (4:3)</PresentationFormat>
  <Paragraphs>133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YAML</vt:lpstr>
      <vt:lpstr>What is YAML</vt:lpstr>
      <vt:lpstr>Features</vt:lpstr>
      <vt:lpstr>Rules for Creating YAML file</vt:lpstr>
      <vt:lpstr>YAML Characters</vt:lpstr>
      <vt:lpstr>YAML Indicator Characters</vt:lpstr>
      <vt:lpstr>Indentation</vt:lpstr>
      <vt:lpstr>YAML Datatypes</vt:lpstr>
      <vt:lpstr>YAML Scalar</vt:lpstr>
      <vt:lpstr>Yaml Numeric</vt:lpstr>
      <vt:lpstr>Integer Type</vt:lpstr>
      <vt:lpstr>Floating point number</vt:lpstr>
      <vt:lpstr>Boolean Value</vt:lpstr>
      <vt:lpstr>YAML String</vt:lpstr>
      <vt:lpstr>Yaml List datatype</vt:lpstr>
      <vt:lpstr>Dictionaries</vt:lpstr>
      <vt:lpstr>Dictionary Exampe</vt:lpstr>
      <vt:lpstr>YAML Comment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Bhimsen</dc:creator>
  <cp:lastModifiedBy>Bhimsen</cp:lastModifiedBy>
  <cp:revision>19</cp:revision>
  <dcterms:created xsi:type="dcterms:W3CDTF">2006-08-16T00:00:00Z</dcterms:created>
  <dcterms:modified xsi:type="dcterms:W3CDTF">2020-11-19T07:05:52Z</dcterms:modified>
</cp:coreProperties>
</file>