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00" autoAdjust="0"/>
  </p:normalViewPr>
  <p:slideViewPr>
    <p:cSldViewPr>
      <p:cViewPr>
        <p:scale>
          <a:sx n="60" d="100"/>
          <a:sy n="60" d="100"/>
        </p:scale>
        <p:origin x="-1554" y="-210"/>
      </p:cViewPr>
      <p:guideLst>
        <p:guide orient="horz" pos="2160"/>
        <p:guide pos="2880"/>
      </p:guideLst>
    </p:cSldViewPr>
  </p:slideViewPr>
  <p:notesTextViewPr>
    <p:cViewPr>
      <p:scale>
        <a:sx n="100" d="100"/>
        <a:sy n="100" d="100"/>
      </p:scale>
      <p:origin x="0" y="0"/>
    </p:cViewPr>
  </p:notesTextViewPr>
  <p:notesViewPr>
    <p:cSldViewPr>
      <p:cViewPr>
        <p:scale>
          <a:sx n="190" d="100"/>
          <a:sy n="190" d="100"/>
        </p:scale>
        <p:origin x="42" y="266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87175A-8095-4E0A-B745-A36EAB326F01}" type="datetimeFigureOut">
              <a:rPr lang="en-IN" smtClean="0"/>
              <a:pPr/>
              <a:t>02-09-2013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6B298F-79BE-4312-961C-C299A04D5E74}"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02-09-2013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5201EBD-4B02-47FF-9634-51A92008D3AA}"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5201EBD-4B02-47FF-9634-51A92008D3AA}"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52</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EF89D8-A710-45D9-9226-066497EC1F5E}" type="slidenum">
              <a:rPr lang="en-US" smtClean="0"/>
              <a:pPr fontAlgn="base">
                <a:spcBef>
                  <a:spcPct val="0"/>
                </a:spcBef>
                <a:spcAft>
                  <a:spcPct val="0"/>
                </a:spcAft>
                <a:defRPr/>
              </a:pPr>
              <a:t>65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1.xml"/><Relationship Id="rId5" Type="http://schemas.openxmlformats.org/officeDocument/2006/relationships/image" Target="../media/image6.gif"/><Relationship Id="rId4" Type="http://schemas.openxmlformats.org/officeDocument/2006/relationships/image" Target="../media/image5.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5" name="Footer Placeholder 4"/>
          <p:cNvSpPr>
            <a:spLocks noGrp="1"/>
          </p:cNvSpPr>
          <p:nvPr>
            <p:ph type="ftr" sz="quarter" idx="11"/>
          </p:nvPr>
        </p:nvSpPr>
        <p:spPr/>
        <p:txBody>
          <a:body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Footer Placeholder 4"/>
          <p:cNvSpPr>
            <a:spLocks noGrp="1"/>
          </p:cNvSpPr>
          <p:nvPr>
            <p:ph type="ftr" sz="quarter" idx="11"/>
          </p:nvPr>
        </p:nvSpPr>
        <p:spPr/>
        <p:txBody>
          <a:bodyPr/>
          <a:lstStyle>
            <a:lvl1pPr>
              <a:defRPr sz="1400" i="0"/>
            </a:lvl1pPr>
          </a:lstStyle>
          <a:p>
            <a:r>
              <a:rPr lang="en-US" dirty="0" smtClean="0"/>
              <a:t>All Rights Reserved with Trendz IT Ltd</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nchor="ctr" anchorCtr="0"/>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Footer Placeholder 5"/>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Footer Placeholder 7"/>
          <p:cNvSpPr>
            <a:spLocks noGrp="1"/>
          </p:cNvSpPr>
          <p:nvPr>
            <p:ph type="ftr" sz="quarter" idx="11"/>
          </p:nvPr>
        </p:nvSpPr>
        <p:spPr/>
        <p:txBody>
          <a:bodyPr anchor="ctr" anchorCtr="0"/>
          <a:lstStyle>
            <a:lvl1pPr>
              <a:defRPr sz="1400"/>
            </a:lvl1pPr>
          </a:lstStyle>
          <a:p>
            <a:r>
              <a:rPr lang="en-US" smtClean="0"/>
              <a:t>All Rights Reserved with Trendz IT Ltd</a:t>
            </a:r>
            <a:endParaRPr lang="en-IN" dirty="0"/>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4" name="Footer Placeholder 3"/>
          <p:cNvSpPr>
            <a:spLocks noGrp="1"/>
          </p:cNvSpPr>
          <p:nvPr>
            <p:ph type="ftr" sz="quarter" idx="11"/>
          </p:nvPr>
        </p:nvSpPr>
        <p:spPr/>
        <p:txBody>
          <a:bodyPr/>
          <a:lstStyle>
            <a:lvl1pPr>
              <a:defRPr sz="1400"/>
            </a:lvl1pPr>
          </a:lstStyle>
          <a:p>
            <a:r>
              <a:rPr lang="en-US" smtClean="0"/>
              <a:t>All Rights Reserved with Trendz IT Ltd</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400"/>
            </a:lvl1pPr>
          </a:lstStyle>
          <a:p>
            <a:r>
              <a:rPr lang="en-US" smtClean="0"/>
              <a:t>All Rights Reserved with Trendz IT Ltd</a:t>
            </a:r>
            <a:endParaRPr lang="en-IN" dirty="0" smtClean="0"/>
          </a:p>
        </p:txBody>
      </p:sp>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Footer Placeholder 4"/>
          <p:cNvSpPr>
            <a:spLocks noGrp="1"/>
          </p:cNvSpPr>
          <p:nvPr>
            <p:ph type="ftr" sz="quarter" idx="3"/>
          </p:nvPr>
        </p:nvSpPr>
        <p:spPr>
          <a:xfrm>
            <a:off x="1691680" y="6353944"/>
            <a:ext cx="7452320" cy="504056"/>
          </a:xfrm>
          <a:prstGeom prst="rect">
            <a:avLst/>
          </a:prstGeom>
          <a:solidFill>
            <a:srgbClr val="99CC00"/>
          </a:solidFill>
        </p:spPr>
        <p:txBody>
          <a:bodyPr vert="horz" lIns="91440" tIns="45720" rIns="91440" bIns="45720" rtlCol="0" anchor="ctr"/>
          <a:lstStyle>
            <a:lvl1pPr algn="r">
              <a:defRPr sz="1400">
                <a:solidFill>
                  <a:srgbClr val="002060"/>
                </a:solidFill>
                <a:latin typeface="Book Antiqua" pitchFamily="18" charset="0"/>
                <a:ea typeface="Verdana" pitchFamily="34" charset="0"/>
                <a:cs typeface="Verdana" pitchFamily="34" charset="0"/>
              </a:defRPr>
            </a:lvl1pPr>
          </a:lstStyle>
          <a:p>
            <a:r>
              <a:rPr lang="en-IN" dirty="0" smtClean="0"/>
              <a:t>All Rights Reserved with Trendz IT Ltd</a:t>
            </a:r>
            <a:endParaRPr lang="en-IN" dirty="0"/>
          </a:p>
        </p:txBody>
      </p:sp>
      <p:pic>
        <p:nvPicPr>
          <p:cNvPr id="8" name="Picture 7" descr="Logo 2012 header.PNG"/>
          <p:cNvPicPr>
            <a:picLocks noChangeAspect="1"/>
          </p:cNvPicPr>
          <p:nvPr/>
        </p:nvPicPr>
        <p:blipFill>
          <a:blip r:embed="rId13" cstate="print"/>
          <a:stretch>
            <a:fillRect/>
          </a:stretch>
        </p:blipFill>
        <p:spPr>
          <a:xfrm>
            <a:off x="7547198" y="0"/>
            <a:ext cx="1596802" cy="7132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4"/>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en.wikipedia.org/wiki/Character_(computing)" TargetMode="External"/><Relationship Id="rId2" Type="http://schemas.openxmlformats.org/officeDocument/2006/relationships/hyperlink" Target="http://en.wikipedia.org/wiki/Byte" TargetMode="External"/><Relationship Id="rId1" Type="http://schemas.openxmlformats.org/officeDocument/2006/relationships/slideLayout" Target="../slideLayouts/slideLayout2.xml"/><Relationship Id="rId4" Type="http://schemas.openxmlformats.org/officeDocument/2006/relationships/hyperlink" Target="http://en.wikipedia.org/wiki/Tab_character"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computerhope.com/unix/usu.htm"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a:t>
            </a:r>
            <a:endParaRPr lang="en-IN" dirty="0"/>
          </a:p>
        </p:txBody>
      </p:sp>
      <p:sp>
        <p:nvSpPr>
          <p:cNvPr id="3" name="Subtitle 2"/>
          <p:cNvSpPr>
            <a:spLocks noGrp="1"/>
          </p:cNvSpPr>
          <p:nvPr>
            <p:ph type="subTitle" idx="1"/>
          </p:nvPr>
        </p:nvSpPr>
        <p:spPr/>
        <p:txBody>
          <a:bodyPr/>
          <a:lstStyle/>
          <a:p>
            <a:r>
              <a:rPr lang="en-IN" dirty="0" smtClean="0"/>
              <a:t>Day-1</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shell…?</a:t>
            </a:r>
            <a:endParaRPr lang="en-US" dirty="0"/>
          </a:p>
        </p:txBody>
      </p:sp>
      <p:sp>
        <p:nvSpPr>
          <p:cNvPr id="3" name="Content Placeholder 2"/>
          <p:cNvSpPr>
            <a:spLocks noGrp="1"/>
          </p:cNvSpPr>
          <p:nvPr>
            <p:ph idx="1"/>
          </p:nvPr>
        </p:nvSpPr>
        <p:spPr>
          <a:xfrm>
            <a:off x="381000" y="1219200"/>
            <a:ext cx="8229600" cy="4953000"/>
          </a:xfrm>
          <a:ln>
            <a:solidFill>
              <a:schemeClr val="accent1"/>
            </a:solidFill>
          </a:ln>
        </p:spPr>
        <p:txBody>
          <a:bodyPr>
            <a:normAutofit fontScale="62500" lnSpcReduction="20000"/>
          </a:bodyPr>
          <a:lstStyle/>
          <a:p>
            <a:endParaRPr lang="en-US" sz="3400" dirty="0" smtClean="0"/>
          </a:p>
          <a:p>
            <a:r>
              <a:rPr lang="en-US" sz="3400" dirty="0" smtClean="0"/>
              <a:t>A shell is an environment in which we can run our commands, programs, and shell scripts.</a:t>
            </a:r>
          </a:p>
          <a:p>
            <a:r>
              <a:rPr lang="en-US" sz="3400" dirty="0" smtClean="0"/>
              <a:t>In UNIX there are two major types of shells:</a:t>
            </a:r>
          </a:p>
          <a:p>
            <a:pPr lvl="1"/>
            <a:r>
              <a:rPr lang="en-US" sz="2600" dirty="0" smtClean="0"/>
              <a:t>The Bourne shell. If you are using a Bourne-type shell, the default prompt is the $ character.</a:t>
            </a:r>
          </a:p>
          <a:p>
            <a:pPr lvl="1"/>
            <a:r>
              <a:rPr lang="en-US" sz="2600" dirty="0" smtClean="0"/>
              <a:t>The C shell. If you are using a C-type shell, the default prompt is the % character.</a:t>
            </a:r>
          </a:p>
          <a:p>
            <a:r>
              <a:rPr lang="en-US" sz="3400" dirty="0" smtClean="0"/>
              <a:t>There are again various subcategories for Bourne Shell which are listed as follows:</a:t>
            </a:r>
          </a:p>
          <a:p>
            <a:pPr lvl="1"/>
            <a:r>
              <a:rPr lang="en-US" sz="2600" dirty="0" smtClean="0"/>
              <a:t>Bourne shell ( </a:t>
            </a:r>
            <a:r>
              <a:rPr lang="en-US" sz="2600" dirty="0" err="1" smtClean="0"/>
              <a:t>sh</a:t>
            </a:r>
            <a:r>
              <a:rPr lang="en-US" sz="2600" dirty="0" smtClean="0"/>
              <a:t>)</a:t>
            </a:r>
          </a:p>
          <a:p>
            <a:pPr lvl="1"/>
            <a:r>
              <a:rPr lang="en-US" sz="2600" dirty="0" err="1" smtClean="0"/>
              <a:t>Korn</a:t>
            </a:r>
            <a:r>
              <a:rPr lang="en-US" sz="2600" dirty="0" smtClean="0"/>
              <a:t> shell ( </a:t>
            </a:r>
            <a:r>
              <a:rPr lang="en-US" sz="2600" dirty="0" err="1" smtClean="0"/>
              <a:t>ksh</a:t>
            </a:r>
            <a:r>
              <a:rPr lang="en-US" sz="2600" dirty="0" smtClean="0"/>
              <a:t>)</a:t>
            </a:r>
          </a:p>
          <a:p>
            <a:pPr lvl="1"/>
            <a:r>
              <a:rPr lang="en-US" sz="2600" dirty="0" smtClean="0"/>
              <a:t>Bourne Again shell ( bash)</a:t>
            </a:r>
          </a:p>
          <a:p>
            <a:pPr lvl="1">
              <a:buNone/>
            </a:pPr>
            <a:endParaRPr lang="en-US" sz="2600" dirty="0" smtClean="0"/>
          </a:p>
          <a:p>
            <a:r>
              <a:rPr lang="en-US" sz="3400" dirty="0" smtClean="0"/>
              <a:t>The different C-type shells follow:</a:t>
            </a:r>
          </a:p>
          <a:p>
            <a:pPr lvl="1"/>
            <a:r>
              <a:rPr lang="en-US" sz="2600" dirty="0" smtClean="0"/>
              <a:t>C shell ( </a:t>
            </a:r>
            <a:r>
              <a:rPr lang="en-US" sz="2600" dirty="0" err="1" smtClean="0"/>
              <a:t>csh</a:t>
            </a:r>
            <a:r>
              <a:rPr lang="en-US" sz="2600" dirty="0" smtClean="0"/>
              <a:t>)</a:t>
            </a:r>
          </a:p>
          <a:p>
            <a:pPr lvl="1"/>
            <a:r>
              <a:rPr lang="en-US" sz="2600" dirty="0" smtClean="0"/>
              <a:t>TENEX/TOPS C shell ( </a:t>
            </a:r>
            <a:r>
              <a:rPr lang="en-US" sz="2600" dirty="0" err="1" smtClean="0"/>
              <a:t>tcsh</a:t>
            </a:r>
            <a:r>
              <a:rPr lang="en-US" sz="2600" dirty="0" smtClean="0"/>
              <a:t>)</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a:t>
            </a:r>
            <a:endParaRPr lang="en-US" dirty="0"/>
          </a:p>
        </p:txBody>
      </p:sp>
      <p:sp>
        <p:nvSpPr>
          <p:cNvPr id="3" name="Content Placeholder 2"/>
          <p:cNvSpPr>
            <a:spLocks noGrp="1"/>
          </p:cNvSpPr>
          <p:nvPr>
            <p:ph idx="1"/>
          </p:nvPr>
        </p:nvSpPr>
        <p:spPr>
          <a:xfrm>
            <a:off x="381000" y="1295400"/>
            <a:ext cx="8229600" cy="4724400"/>
          </a:xfrm>
          <a:ln>
            <a:solidFill>
              <a:schemeClr val="accent1"/>
            </a:solidFill>
          </a:ln>
        </p:spPr>
        <p:txBody>
          <a:bodyPr>
            <a:normAutofit fontScale="92500"/>
          </a:bodyPr>
          <a:lstStyle/>
          <a:p>
            <a:endParaRPr lang="en-US" dirty="0" smtClean="0"/>
          </a:p>
          <a:p>
            <a:r>
              <a:rPr lang="en-US" dirty="0" smtClean="0"/>
              <a:t>A </a:t>
            </a:r>
            <a:r>
              <a:rPr lang="en-US" b="1" dirty="0" smtClean="0"/>
              <a:t>file system</a:t>
            </a:r>
            <a:r>
              <a:rPr lang="en-US" dirty="0" smtClean="0"/>
              <a:t> consists of files, relationships to other files, as well as the attributes of each file.</a:t>
            </a:r>
          </a:p>
          <a:p>
            <a:r>
              <a:rPr lang="en-US" dirty="0" smtClean="0"/>
              <a:t>File attributes are information relating to the file these are:</a:t>
            </a:r>
          </a:p>
          <a:p>
            <a:pPr lvl="1"/>
            <a:r>
              <a:rPr lang="en-US" dirty="0" smtClean="0"/>
              <a:t>file type (i.e. what kind of data is in the file) </a:t>
            </a:r>
          </a:p>
          <a:p>
            <a:pPr lvl="1"/>
            <a:r>
              <a:rPr lang="en-US" dirty="0" smtClean="0"/>
              <a:t>a file name (which may or may not include an extension) </a:t>
            </a:r>
          </a:p>
          <a:p>
            <a:pPr lvl="1"/>
            <a:r>
              <a:rPr lang="en-US" dirty="0" smtClean="0"/>
              <a:t>a physical file size </a:t>
            </a:r>
          </a:p>
          <a:p>
            <a:pPr lvl="1"/>
            <a:r>
              <a:rPr lang="en-US" dirty="0" smtClean="0"/>
              <a:t>a file owner </a:t>
            </a:r>
          </a:p>
          <a:p>
            <a:pPr lvl="1"/>
            <a:r>
              <a:rPr lang="en-US" dirty="0" smtClean="0"/>
              <a:t>file protection/privacy capability </a:t>
            </a:r>
          </a:p>
          <a:p>
            <a:pPr lvl="1"/>
            <a:r>
              <a:rPr lang="en-US" dirty="0" smtClean="0"/>
              <a:t>file time stamp (time and date created/modified) </a:t>
            </a:r>
          </a:p>
          <a:p>
            <a:pPr lvl="1"/>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t>
            </a:r>
            <a:r>
              <a:rPr lang="en-US" dirty="0" err="1" smtClean="0"/>
              <a:t>Filesystem</a:t>
            </a:r>
            <a:endParaRPr lang="en-US" dirty="0"/>
          </a:p>
        </p:txBody>
      </p:sp>
      <p:pic>
        <p:nvPicPr>
          <p:cNvPr id="5" name="Content Placeholder 4" descr="unixfs.gif"/>
          <p:cNvPicPr>
            <a:picLocks noGrp="1" noChangeAspect="1"/>
          </p:cNvPicPr>
          <p:nvPr>
            <p:ph idx="1"/>
          </p:nvPr>
        </p:nvPicPr>
        <p:blipFill>
          <a:blip r:embed="rId2" cstate="print">
            <a:lum bright="-12000" contrast="19000"/>
          </a:blip>
          <a:stretch>
            <a:fillRect/>
          </a:stretch>
        </p:blipFill>
        <p:spPr>
          <a:xfrm>
            <a:off x="457200" y="990600"/>
            <a:ext cx="7848600" cy="5029200"/>
          </a:xfrm>
          <a:ln w="3175" cap="rnd" cmpd="dbl">
            <a:solidFill>
              <a:schemeClr val="tx1"/>
            </a:solidFill>
          </a:ln>
        </p:spPr>
      </p:pic>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Filesystem</a:t>
            </a:r>
            <a:endParaRPr lang="en-US" dirty="0"/>
          </a:p>
        </p:txBody>
      </p:sp>
      <p:sp>
        <p:nvSpPr>
          <p:cNvPr id="3" name="Content Placeholder 2"/>
          <p:cNvSpPr>
            <a:spLocks noGrp="1"/>
          </p:cNvSpPr>
          <p:nvPr>
            <p:ph idx="1"/>
          </p:nvPr>
        </p:nvSpPr>
        <p:spPr>
          <a:xfrm>
            <a:off x="228600" y="1066800"/>
            <a:ext cx="8540552" cy="4953000"/>
          </a:xfrm>
          <a:ln>
            <a:solidFill>
              <a:schemeClr val="accent1"/>
            </a:solidFill>
          </a:ln>
        </p:spPr>
        <p:txBody>
          <a:bodyPr>
            <a:noAutofit/>
          </a:bodyPr>
          <a:lstStyle/>
          <a:p>
            <a:r>
              <a:rPr lang="en-US" sz="2000" i="1" dirty="0" smtClean="0"/>
              <a:t>bin</a:t>
            </a:r>
            <a:r>
              <a:rPr lang="en-US" sz="2000" dirty="0" smtClean="0"/>
              <a:t> - short for binaries, this is the directory where many commonly used executable commands reside </a:t>
            </a:r>
          </a:p>
          <a:p>
            <a:r>
              <a:rPr lang="en-US" sz="2000" i="1" dirty="0" smtClean="0"/>
              <a:t>dev</a:t>
            </a:r>
            <a:r>
              <a:rPr lang="en-US" sz="2000" dirty="0" smtClean="0"/>
              <a:t> - contains device specific files </a:t>
            </a:r>
          </a:p>
          <a:p>
            <a:r>
              <a:rPr lang="en-US" sz="2000" i="1" dirty="0" smtClean="0"/>
              <a:t>etc</a:t>
            </a:r>
            <a:r>
              <a:rPr lang="en-US" sz="2000" dirty="0" smtClean="0"/>
              <a:t> - contains system configuration files </a:t>
            </a:r>
          </a:p>
          <a:p>
            <a:r>
              <a:rPr lang="en-US" sz="2000" i="1" dirty="0" smtClean="0"/>
              <a:t>home</a:t>
            </a:r>
            <a:r>
              <a:rPr lang="en-US" sz="2000" dirty="0" smtClean="0"/>
              <a:t> - contains user directories and files </a:t>
            </a:r>
          </a:p>
          <a:p>
            <a:r>
              <a:rPr lang="en-US" sz="2000" i="1" dirty="0" smtClean="0"/>
              <a:t>lib</a:t>
            </a:r>
            <a:r>
              <a:rPr lang="en-US" sz="2000" dirty="0" smtClean="0"/>
              <a:t> - contains all library files </a:t>
            </a:r>
          </a:p>
          <a:p>
            <a:r>
              <a:rPr lang="en-US" sz="2000" i="1" dirty="0" err="1" smtClean="0"/>
              <a:t>mnt</a:t>
            </a:r>
            <a:r>
              <a:rPr lang="en-US" sz="2000" dirty="0" smtClean="0"/>
              <a:t> - contains device files related to mounted devices </a:t>
            </a:r>
          </a:p>
          <a:p>
            <a:r>
              <a:rPr lang="en-US" sz="2000" i="1" dirty="0" smtClean="0"/>
              <a:t>proc</a:t>
            </a:r>
            <a:r>
              <a:rPr lang="en-US" sz="2000" dirty="0" smtClean="0"/>
              <a:t> - contains files related to system processes </a:t>
            </a:r>
          </a:p>
          <a:p>
            <a:r>
              <a:rPr lang="en-US" sz="2000" i="1" dirty="0" smtClean="0"/>
              <a:t>root</a:t>
            </a:r>
            <a:r>
              <a:rPr lang="en-US" sz="2000" dirty="0" smtClean="0"/>
              <a:t> - the root users' home directory (note this is different than /) </a:t>
            </a:r>
          </a:p>
          <a:p>
            <a:r>
              <a:rPr lang="en-US" sz="2000" i="1" dirty="0" err="1" smtClean="0"/>
              <a:t>sbin</a:t>
            </a:r>
            <a:r>
              <a:rPr lang="en-US" sz="2000" dirty="0" smtClean="0"/>
              <a:t> - system binary files reside here. If there is no </a:t>
            </a:r>
            <a:r>
              <a:rPr lang="en-US" sz="2000" dirty="0" err="1" smtClean="0"/>
              <a:t>sbin</a:t>
            </a:r>
            <a:r>
              <a:rPr lang="en-US" sz="2000" dirty="0" smtClean="0"/>
              <a:t> directory on your system, these files most likely reside in etc </a:t>
            </a:r>
          </a:p>
          <a:p>
            <a:r>
              <a:rPr lang="en-US" sz="2000" i="1" dirty="0" err="1" smtClean="0"/>
              <a:t>tmp</a:t>
            </a:r>
            <a:r>
              <a:rPr lang="en-US" sz="2000" dirty="0" smtClean="0"/>
              <a:t> - storage for temporary files which are periodically removed from the </a:t>
            </a:r>
            <a:r>
              <a:rPr lang="en-US" sz="2000" dirty="0" err="1" smtClean="0"/>
              <a:t>filesystem</a:t>
            </a:r>
            <a:r>
              <a:rPr lang="en-US" sz="2000" dirty="0" smtClean="0"/>
              <a:t> </a:t>
            </a:r>
          </a:p>
          <a:p>
            <a:r>
              <a:rPr lang="en-US" sz="2000" i="1" dirty="0" err="1" smtClean="0"/>
              <a:t>usr</a:t>
            </a:r>
            <a:r>
              <a:rPr lang="en-US" sz="2000" dirty="0" smtClean="0"/>
              <a:t> - also contains executable commands </a:t>
            </a:r>
            <a:endParaRPr lang="en-US" sz="2000"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Unix</a:t>
            </a:r>
            <a:endParaRPr lang="en-US" dirty="0"/>
          </a:p>
        </p:txBody>
      </p:sp>
      <p:sp>
        <p:nvSpPr>
          <p:cNvPr id="3" name="Content Placeholder 2"/>
          <p:cNvSpPr>
            <a:spLocks noGrp="1"/>
          </p:cNvSpPr>
          <p:nvPr>
            <p:ph idx="1"/>
          </p:nvPr>
        </p:nvSpPr>
        <p:spPr>
          <a:ln cap="rnd">
            <a:solidFill>
              <a:schemeClr val="accent1">
                <a:alpha val="68000"/>
              </a:schemeClr>
            </a:solidFill>
          </a:ln>
        </p:spPr>
        <p:txBody>
          <a:bodyPr/>
          <a:lstStyle/>
          <a:p>
            <a:endParaRPr lang="en-US" dirty="0" smtClean="0"/>
          </a:p>
          <a:p>
            <a:r>
              <a:rPr lang="en-US" dirty="0" smtClean="0"/>
              <a:t>Type your </a:t>
            </a:r>
            <a:r>
              <a:rPr lang="en-US" dirty="0" err="1" smtClean="0"/>
              <a:t>userid</a:t>
            </a:r>
            <a:r>
              <a:rPr lang="en-US" dirty="0" smtClean="0"/>
              <a:t> at the login prompt, then press ENTER. Your </a:t>
            </a:r>
            <a:r>
              <a:rPr lang="en-US" dirty="0" err="1" smtClean="0"/>
              <a:t>userid</a:t>
            </a:r>
            <a:r>
              <a:rPr lang="en-US" dirty="0" smtClean="0"/>
              <a:t> is case-sensitive, so be sure you type it exactly as your system administrator instructed.</a:t>
            </a:r>
          </a:p>
          <a:p>
            <a:r>
              <a:rPr lang="en-US" dirty="0" smtClean="0"/>
              <a:t>Type your password at the password prompt, then press ENTER. Your password is also case-sensitive.</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While you're logged in to the system, you might be willing to know : </a:t>
            </a:r>
            <a:r>
              <a:rPr lang="en-US" b="1" dirty="0" smtClean="0"/>
              <a:t>Who am I</a:t>
            </a:r>
            <a:r>
              <a:rPr lang="en-US" dirty="0" smtClean="0"/>
              <a:t>?</a:t>
            </a:r>
          </a:p>
          <a:p>
            <a:r>
              <a:rPr lang="en-US" dirty="0" smtClean="0"/>
              <a:t>The easiest way to find out "who you are" is to enter the </a:t>
            </a:r>
            <a:r>
              <a:rPr lang="en-US" b="1" dirty="0" err="1" smtClean="0"/>
              <a:t>whoami</a:t>
            </a:r>
            <a:r>
              <a:rPr lang="en-US" dirty="0" smtClean="0"/>
              <a:t> command:</a:t>
            </a:r>
          </a:p>
          <a:p>
            <a:pPr>
              <a:buNone/>
            </a:pPr>
            <a:r>
              <a:rPr lang="en-US" dirty="0" smtClean="0"/>
              <a:t>	$</a:t>
            </a:r>
            <a:r>
              <a:rPr lang="en-US" b="1" dirty="0" smtClean="0"/>
              <a:t> </a:t>
            </a:r>
            <a:r>
              <a:rPr lang="en-US" b="1" dirty="0" err="1" smtClean="0"/>
              <a:t>whoami</a:t>
            </a:r>
            <a:endParaRPr lang="en-US" b="1"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Logged In?</a:t>
            </a:r>
            <a:endParaRPr lang="en-US" dirty="0"/>
          </a:p>
        </p:txBody>
      </p:sp>
      <p:sp>
        <p:nvSpPr>
          <p:cNvPr id="3" name="Content Placeholder 2"/>
          <p:cNvSpPr>
            <a:spLocks noGrp="1"/>
          </p:cNvSpPr>
          <p:nvPr>
            <p:ph idx="1"/>
          </p:nvPr>
        </p:nvSpPr>
        <p:spPr>
          <a:xfrm>
            <a:off x="457200" y="1295400"/>
            <a:ext cx="8229600" cy="4525963"/>
          </a:xfrm>
          <a:ln>
            <a:solidFill>
              <a:schemeClr val="accent1"/>
            </a:solidFill>
          </a:ln>
        </p:spPr>
        <p:txBody>
          <a:bodyPr/>
          <a:lstStyle/>
          <a:p>
            <a:endParaRPr lang="en-US" dirty="0" smtClean="0"/>
          </a:p>
          <a:p>
            <a:r>
              <a:rPr lang="en-US" dirty="0" smtClean="0"/>
              <a:t>Sometime you might be interested to know who is logged in to the computer at the same time.</a:t>
            </a:r>
          </a:p>
          <a:p>
            <a:r>
              <a:rPr lang="en-US" dirty="0" smtClean="0"/>
              <a:t>There are three commands are available to get you this information, based on how much you'd like to learn about the other users: </a:t>
            </a:r>
            <a:r>
              <a:rPr lang="en-US" b="1" dirty="0" smtClean="0"/>
              <a:t>users, who,</a:t>
            </a:r>
            <a:r>
              <a:rPr lang="en-US" dirty="0" smtClean="0"/>
              <a:t> and </a:t>
            </a:r>
            <a:r>
              <a:rPr lang="en-US" b="1" dirty="0" smtClean="0"/>
              <a:t>w</a:t>
            </a:r>
            <a:r>
              <a:rPr lang="en-US" dirty="0" smtClean="0"/>
              <a:t>.</a:t>
            </a:r>
          </a:p>
          <a:p>
            <a:pPr lvl="1">
              <a:buNone/>
            </a:pPr>
            <a:r>
              <a:rPr lang="en-US" dirty="0" smtClean="0"/>
              <a:t>$ users </a:t>
            </a:r>
          </a:p>
          <a:p>
            <a:pPr lvl="1">
              <a:buNone/>
            </a:pPr>
            <a:r>
              <a:rPr lang="en-US" dirty="0" smtClean="0"/>
              <a:t>$ who </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US" dirty="0"/>
          </a:p>
        </p:txBody>
      </p:sp>
      <p:sp>
        <p:nvSpPr>
          <p:cNvPr id="3" name="Content Placeholder 2"/>
          <p:cNvSpPr>
            <a:spLocks noGrp="1"/>
          </p:cNvSpPr>
          <p:nvPr>
            <p:ph idx="1"/>
          </p:nvPr>
        </p:nvSpPr>
        <p:spPr>
          <a:xfrm>
            <a:off x="539552" y="1371600"/>
            <a:ext cx="8229600" cy="4711155"/>
          </a:xfrm>
          <a:ln>
            <a:solidFill>
              <a:schemeClr val="accent1"/>
            </a:solidFill>
          </a:ln>
        </p:spPr>
        <p:txBody>
          <a:bodyPr>
            <a:normAutofit lnSpcReduction="10000"/>
          </a:bodyPr>
          <a:lstStyle/>
          <a:p>
            <a:endParaRPr lang="en-US" dirty="0" smtClean="0"/>
          </a:p>
          <a:p>
            <a:r>
              <a:rPr lang="en-US" dirty="0" smtClean="0"/>
              <a:t>UNIX there are three basic types of files</a:t>
            </a:r>
          </a:p>
          <a:p>
            <a:pPr lvl="1"/>
            <a:r>
              <a:rPr lang="en-US" b="1" dirty="0" smtClean="0"/>
              <a:t>Ordinary Files:</a:t>
            </a:r>
            <a:r>
              <a:rPr lang="en-US" dirty="0" smtClean="0"/>
              <a:t> An ordinary file is a file on the system that contains data, text, or program instructions. In this tutorial, you look at working with ordinary files.</a:t>
            </a:r>
          </a:p>
          <a:p>
            <a:pPr lvl="1"/>
            <a:r>
              <a:rPr lang="en-US" b="1" dirty="0" smtClean="0"/>
              <a:t>Directories:</a:t>
            </a:r>
            <a:r>
              <a:rPr lang="en-US" dirty="0" smtClean="0"/>
              <a:t> Directories store both special and ordinary files. For users familiar with Windows or Mac OS, UNIX directories are equivalent to folders.</a:t>
            </a:r>
          </a:p>
          <a:p>
            <a:pPr lvl="1"/>
            <a:r>
              <a:rPr lang="en-US" b="1" dirty="0" smtClean="0"/>
              <a:t>Special Files:</a:t>
            </a:r>
            <a:r>
              <a:rPr lang="en-US" dirty="0" smtClean="0"/>
              <a:t> Some special files provide access to hardware such as hard drives, CD-ROM drives, modems, and Ethernet adapters. </a:t>
            </a:r>
          </a:p>
          <a:p>
            <a:pPr lvl="1"/>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Directories and Files</a:t>
            </a:r>
            <a:endParaRPr lang="en-US" dirty="0"/>
          </a:p>
        </p:txBody>
      </p:sp>
      <p:sp>
        <p:nvSpPr>
          <p:cNvPr id="3" name="Content Placeholder 2"/>
          <p:cNvSpPr>
            <a:spLocks noGrp="1"/>
          </p:cNvSpPr>
          <p:nvPr>
            <p:ph idx="1"/>
          </p:nvPr>
        </p:nvSpPr>
        <p:spPr>
          <a:xfrm>
            <a:off x="539552" y="1219200"/>
            <a:ext cx="8229600" cy="4863555"/>
          </a:xfrm>
          <a:ln>
            <a:solidFill>
              <a:schemeClr val="accent1"/>
            </a:solidFill>
          </a:ln>
        </p:spPr>
        <p:txBody>
          <a:bodyPr/>
          <a:lstStyle/>
          <a:p>
            <a:endParaRPr lang="en-US" dirty="0" smtClean="0"/>
          </a:p>
          <a:p>
            <a:r>
              <a:rPr lang="en-US" dirty="0" smtClean="0"/>
              <a:t>To list the files and directories stored in the current directory. Use the following command:</a:t>
            </a:r>
          </a:p>
          <a:p>
            <a:pPr lvl="1"/>
            <a:r>
              <a:rPr lang="en-US" dirty="0" smtClean="0"/>
              <a:t>$</a:t>
            </a:r>
            <a:r>
              <a:rPr lang="en-US" dirty="0" err="1" smtClean="0"/>
              <a:t>ls</a:t>
            </a:r>
            <a:endParaRPr lang="en-US" dirty="0" smtClean="0"/>
          </a:p>
          <a:p>
            <a:r>
              <a:rPr lang="en-US" dirty="0" smtClean="0"/>
              <a:t>The command </a:t>
            </a:r>
            <a:r>
              <a:rPr lang="en-US" b="1" dirty="0" err="1" smtClean="0"/>
              <a:t>ls</a:t>
            </a:r>
            <a:r>
              <a:rPr lang="en-US" dirty="0" smtClean="0"/>
              <a:t> supports the </a:t>
            </a:r>
            <a:r>
              <a:rPr lang="en-US" b="1" dirty="0" smtClean="0"/>
              <a:t>-1</a:t>
            </a:r>
            <a:r>
              <a:rPr lang="en-US" dirty="0" smtClean="0"/>
              <a:t> option which would help you to get more information about the listed files:</a:t>
            </a:r>
          </a:p>
          <a:p>
            <a:pPr lvl="1"/>
            <a:r>
              <a:rPr lang="en-US" dirty="0" smtClean="0"/>
              <a:t>$</a:t>
            </a:r>
            <a:r>
              <a:rPr lang="en-US" dirty="0" err="1" smtClean="0"/>
              <a:t>ls</a:t>
            </a:r>
            <a:r>
              <a:rPr lang="en-US" dirty="0" smtClean="0"/>
              <a:t> -l</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list commands</a:t>
            </a:r>
            <a:endParaRPr lang="en-US" dirty="0"/>
          </a:p>
        </p:txBody>
      </p:sp>
      <p:sp>
        <p:nvSpPr>
          <p:cNvPr id="3" name="Content Placeholder 2"/>
          <p:cNvSpPr>
            <a:spLocks noGrp="1"/>
          </p:cNvSpPr>
          <p:nvPr>
            <p:ph idx="1"/>
          </p:nvPr>
        </p:nvSpPr>
        <p:spPr>
          <a:xfrm>
            <a:off x="228600" y="1066800"/>
            <a:ext cx="8229600" cy="1371600"/>
          </a:xfrm>
        </p:spPr>
        <p:txBody>
          <a:bodyPr/>
          <a:lstStyle/>
          <a:p>
            <a:r>
              <a:rPr lang="en-US" dirty="0" smtClean="0"/>
              <a:t>In the </a:t>
            </a:r>
            <a:r>
              <a:rPr lang="en-US" dirty="0" err="1" smtClean="0"/>
              <a:t>ls</a:t>
            </a:r>
            <a:r>
              <a:rPr lang="en-US" dirty="0" smtClean="0"/>
              <a:t> -l listing example, every file line began with a d, -, or l. These characters indicate the type of file that's listed</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graphicFrame>
        <p:nvGraphicFramePr>
          <p:cNvPr id="5" name="Table 4"/>
          <p:cNvGraphicFramePr>
            <a:graphicFrameLocks noGrp="1"/>
          </p:cNvGraphicFramePr>
          <p:nvPr/>
        </p:nvGraphicFramePr>
        <p:xfrm>
          <a:off x="228600" y="2667000"/>
          <a:ext cx="8458201" cy="3505200"/>
        </p:xfrm>
        <a:graphic>
          <a:graphicData uri="http://schemas.openxmlformats.org/drawingml/2006/table">
            <a:tbl>
              <a:tblPr firstRow="1" bandRow="1">
                <a:tableStyleId>{5C22544A-7EE6-4342-B048-85BDC9FD1C3A}</a:tableStyleId>
              </a:tblPr>
              <a:tblGrid>
                <a:gridCol w="1797368"/>
                <a:gridCol w="6660833"/>
              </a:tblGrid>
              <a:tr h="370840">
                <a:tc>
                  <a:txBody>
                    <a:bodyPr/>
                    <a:lstStyle/>
                    <a:p>
                      <a:r>
                        <a:rPr lang="en-US" dirty="0"/>
                        <a:t>Prefix</a:t>
                      </a:r>
                    </a:p>
                  </a:txBody>
                  <a:tcPr anchor="ctr"/>
                </a:tc>
                <a:tc>
                  <a:txBody>
                    <a:bodyPr/>
                    <a:lstStyle/>
                    <a:p>
                      <a:r>
                        <a:rPr lang="en-US" dirty="0"/>
                        <a:t>Description</a:t>
                      </a:r>
                    </a:p>
                  </a:txBody>
                  <a:tcPr anchor="ctr"/>
                </a:tc>
              </a:tr>
              <a:tr h="370840">
                <a:tc>
                  <a:txBody>
                    <a:bodyPr/>
                    <a:lstStyle/>
                    <a:p>
                      <a:r>
                        <a:rPr lang="en-US" b="1" dirty="0"/>
                        <a:t>-</a:t>
                      </a:r>
                      <a:endParaRPr lang="en-US" dirty="0"/>
                    </a:p>
                  </a:txBody>
                  <a:tcPr anchor="ctr"/>
                </a:tc>
                <a:tc>
                  <a:txBody>
                    <a:bodyPr/>
                    <a:lstStyle/>
                    <a:p>
                      <a:r>
                        <a:rPr lang="en-US"/>
                        <a:t>Regular file, such as an ASCII text file, binary executable, or hard link.</a:t>
                      </a:r>
                    </a:p>
                  </a:txBody>
                  <a:tcPr anchor="ctr"/>
                </a:tc>
              </a:tr>
              <a:tr h="370840">
                <a:tc>
                  <a:txBody>
                    <a:bodyPr/>
                    <a:lstStyle/>
                    <a:p>
                      <a:r>
                        <a:rPr lang="en-US" b="1"/>
                        <a:t>b</a:t>
                      </a:r>
                      <a:endParaRPr lang="en-US"/>
                    </a:p>
                  </a:txBody>
                  <a:tcPr anchor="ctr"/>
                </a:tc>
                <a:tc>
                  <a:txBody>
                    <a:bodyPr/>
                    <a:lstStyle/>
                    <a:p>
                      <a:r>
                        <a:rPr lang="en-US"/>
                        <a:t>Block special file. Block input/output device file such as a physical hard drive.</a:t>
                      </a:r>
                    </a:p>
                  </a:txBody>
                  <a:tcPr anchor="ctr"/>
                </a:tc>
              </a:tr>
              <a:tr h="370840">
                <a:tc>
                  <a:txBody>
                    <a:bodyPr/>
                    <a:lstStyle/>
                    <a:p>
                      <a:r>
                        <a:rPr lang="en-US" b="1"/>
                        <a:t>c</a:t>
                      </a:r>
                      <a:endParaRPr lang="en-US"/>
                    </a:p>
                  </a:txBody>
                  <a:tcPr anchor="ctr"/>
                </a:tc>
                <a:tc>
                  <a:txBody>
                    <a:bodyPr/>
                    <a:lstStyle/>
                    <a:p>
                      <a:r>
                        <a:rPr lang="en-US"/>
                        <a:t>Character special file. Raw input/output device file such as a physical hard drive</a:t>
                      </a:r>
                    </a:p>
                  </a:txBody>
                  <a:tcPr anchor="ctr"/>
                </a:tc>
              </a:tr>
              <a:tr h="370840">
                <a:tc>
                  <a:txBody>
                    <a:bodyPr/>
                    <a:lstStyle/>
                    <a:p>
                      <a:r>
                        <a:rPr lang="en-US" b="1"/>
                        <a:t>d</a:t>
                      </a:r>
                      <a:endParaRPr lang="en-US"/>
                    </a:p>
                  </a:txBody>
                  <a:tcPr anchor="ctr"/>
                </a:tc>
                <a:tc>
                  <a:txBody>
                    <a:bodyPr/>
                    <a:lstStyle/>
                    <a:p>
                      <a:r>
                        <a:rPr lang="en-US"/>
                        <a:t>Directory file that contains a listing of other files and directories.</a:t>
                      </a:r>
                    </a:p>
                  </a:txBody>
                  <a:tcPr anchor="ctr"/>
                </a:tc>
              </a:tr>
              <a:tr h="370840">
                <a:tc>
                  <a:txBody>
                    <a:bodyPr/>
                    <a:lstStyle/>
                    <a:p>
                      <a:r>
                        <a:rPr lang="en-US" b="1"/>
                        <a:t>l</a:t>
                      </a:r>
                      <a:endParaRPr lang="en-US"/>
                    </a:p>
                  </a:txBody>
                  <a:tcPr anchor="ctr"/>
                </a:tc>
                <a:tc>
                  <a:txBody>
                    <a:bodyPr/>
                    <a:lstStyle/>
                    <a:p>
                      <a:r>
                        <a:rPr lang="en-US"/>
                        <a:t>Symbolic link file. Links on any regular file.</a:t>
                      </a:r>
                    </a:p>
                  </a:txBody>
                  <a:tcPr anchor="ctr"/>
                </a:tc>
              </a:tr>
              <a:tr h="370840">
                <a:tc>
                  <a:txBody>
                    <a:bodyPr/>
                    <a:lstStyle/>
                    <a:p>
                      <a:r>
                        <a:rPr lang="en-US" b="1"/>
                        <a:t>p</a:t>
                      </a:r>
                      <a:endParaRPr lang="en-US"/>
                    </a:p>
                  </a:txBody>
                  <a:tcPr anchor="ctr"/>
                </a:tc>
                <a:tc>
                  <a:txBody>
                    <a:bodyPr/>
                    <a:lstStyle/>
                    <a:p>
                      <a:r>
                        <a:rPr lang="en-US"/>
                        <a:t>Named pipe. A mechanism for interprocess communications</a:t>
                      </a:r>
                    </a:p>
                  </a:txBody>
                  <a:tcPr anchor="ctr"/>
                </a:tc>
              </a:tr>
              <a:tr h="370840">
                <a:tc>
                  <a:txBody>
                    <a:bodyPr/>
                    <a:lstStyle/>
                    <a:p>
                      <a:r>
                        <a:rPr lang="en-US" b="1"/>
                        <a:t>s</a:t>
                      </a:r>
                      <a:endParaRPr lang="en-US"/>
                    </a:p>
                  </a:txBody>
                  <a:tcPr anchor="ctr"/>
                </a:tc>
                <a:tc>
                  <a:txBody>
                    <a:bodyPr/>
                    <a:lstStyle/>
                    <a:p>
                      <a:r>
                        <a:rPr lang="en-US" dirty="0"/>
                        <a:t>Socket used for </a:t>
                      </a:r>
                      <a:r>
                        <a:rPr lang="en-US" dirty="0" err="1"/>
                        <a:t>interprocess</a:t>
                      </a:r>
                      <a:r>
                        <a:rPr lang="en-US" dirty="0"/>
                        <a:t> communication.</a:t>
                      </a:r>
                    </a:p>
                  </a:txBody>
                  <a:tcPr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Unix </a:t>
            </a:r>
            <a:endParaRPr lang="en-IN" dirty="0"/>
          </a:p>
        </p:txBody>
      </p:sp>
      <p:sp>
        <p:nvSpPr>
          <p:cNvPr id="3" name="Content Placeholder 2"/>
          <p:cNvSpPr>
            <a:spLocks noGrp="1"/>
          </p:cNvSpPr>
          <p:nvPr>
            <p:ph idx="1"/>
          </p:nvPr>
        </p:nvSpPr>
        <p:spPr>
          <a:ln>
            <a:solidFill>
              <a:schemeClr val="accent1"/>
            </a:solidFill>
          </a:ln>
        </p:spPr>
        <p:txBody>
          <a:bodyPr>
            <a:normAutofit lnSpcReduction="10000"/>
          </a:bodyPr>
          <a:lstStyle/>
          <a:p>
            <a:r>
              <a:rPr lang="en-US" dirty="0" smtClean="0"/>
              <a:t>The UNIX operating system is a set of programs that act as a link between the computer and the user.</a:t>
            </a:r>
          </a:p>
          <a:p>
            <a:r>
              <a:rPr lang="en-US" dirty="0" smtClean="0"/>
              <a:t>The computer programs that allocate the system resources and coordinate all the details of the computer's internals is called the operating system or kernel.</a:t>
            </a:r>
          </a:p>
          <a:p>
            <a:r>
              <a:rPr lang="en-US" dirty="0" smtClean="0"/>
              <a:t>Unix was originally developed in 1969 by a group of AT&amp;T employees at Bell Labs, including Ken Thompson, Dennis Ritchie, Douglas </a:t>
            </a:r>
            <a:r>
              <a:rPr lang="en-US" dirty="0" err="1" smtClean="0"/>
              <a:t>McIlroy</a:t>
            </a:r>
            <a:r>
              <a:rPr lang="en-US" dirty="0" smtClean="0"/>
              <a:t>, and Joe </a:t>
            </a:r>
            <a:r>
              <a:rPr lang="en-US" dirty="0" err="1" smtClean="0"/>
              <a:t>Ossanna</a:t>
            </a:r>
            <a:r>
              <a:rPr lang="en-US" dirty="0" smtClean="0"/>
              <a:t>.</a:t>
            </a:r>
            <a:endParaRPr lang="en-IN" dirty="0"/>
          </a:p>
        </p:txBody>
      </p:sp>
      <p:sp>
        <p:nvSpPr>
          <p:cNvPr id="6" name="Footer Placeholder 5"/>
          <p:cNvSpPr>
            <a:spLocks noGrp="1"/>
          </p:cNvSpPr>
          <p:nvPr>
            <p:ph type="ftr" sz="quarter" idx="11"/>
          </p:nvPr>
        </p:nvSpPr>
        <p:spPr/>
        <p:txBody>
          <a:bodyPr/>
          <a:lstStyle/>
          <a:p>
            <a:r>
              <a:rPr lang="en-US" dirty="0" smtClean="0"/>
              <a:t>All Rights Reserved with Trendz IT Ltd</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Characters</a:t>
            </a:r>
            <a:endParaRPr lang="en-US" dirty="0"/>
          </a:p>
        </p:txBody>
      </p:sp>
      <p:sp>
        <p:nvSpPr>
          <p:cNvPr id="3" name="Content Placeholder 2"/>
          <p:cNvSpPr>
            <a:spLocks noGrp="1"/>
          </p:cNvSpPr>
          <p:nvPr>
            <p:ph idx="1"/>
          </p:nvPr>
        </p:nvSpPr>
        <p:spPr>
          <a:xfrm>
            <a:off x="539552" y="1556793"/>
            <a:ext cx="8229600" cy="3015208"/>
          </a:xfrm>
          <a:ln>
            <a:solidFill>
              <a:schemeClr val="accent1"/>
            </a:solidFill>
          </a:ln>
        </p:spPr>
        <p:txBody>
          <a:bodyPr/>
          <a:lstStyle/>
          <a:p>
            <a:endParaRPr lang="en-US" dirty="0" smtClean="0"/>
          </a:p>
          <a:p>
            <a:r>
              <a:rPr lang="en-US" dirty="0" smtClean="0"/>
              <a:t>Meta characters have special meaning in Unix. For example </a:t>
            </a:r>
            <a:r>
              <a:rPr lang="en-US" b="1" dirty="0" smtClean="0"/>
              <a:t>*</a:t>
            </a:r>
            <a:r>
              <a:rPr lang="en-US" dirty="0" smtClean="0"/>
              <a:t> and </a:t>
            </a:r>
            <a:r>
              <a:rPr lang="en-US" b="1" dirty="0" smtClean="0"/>
              <a:t>?</a:t>
            </a:r>
            <a:r>
              <a:rPr lang="en-US" dirty="0" smtClean="0"/>
              <a:t> are </a:t>
            </a:r>
            <a:r>
              <a:rPr lang="en-US" dirty="0" err="1" smtClean="0"/>
              <a:t>metacharacters</a:t>
            </a:r>
            <a:r>
              <a:rPr lang="en-US" dirty="0" smtClean="0"/>
              <a:t>. </a:t>
            </a:r>
          </a:p>
          <a:p>
            <a:pPr lvl="1"/>
            <a:r>
              <a:rPr lang="en-US" dirty="0" smtClean="0"/>
              <a:t>We use </a:t>
            </a:r>
            <a:r>
              <a:rPr lang="en-US" b="1" dirty="0" smtClean="0"/>
              <a:t>*</a:t>
            </a:r>
            <a:r>
              <a:rPr lang="en-US" dirty="0" smtClean="0"/>
              <a:t> to match 0 or more characters.</a:t>
            </a:r>
          </a:p>
          <a:p>
            <a:pPr lvl="1"/>
            <a:r>
              <a:rPr lang="en-US" dirty="0" smtClean="0"/>
              <a:t>a question mark </a:t>
            </a:r>
            <a:r>
              <a:rPr lang="en-US" b="1" dirty="0" smtClean="0"/>
              <a:t>?</a:t>
            </a:r>
            <a:r>
              <a:rPr lang="en-US" dirty="0" smtClean="0"/>
              <a:t> matches with single character.</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Files</a:t>
            </a:r>
            <a:endParaRPr lang="en-US" dirty="0"/>
          </a:p>
        </p:txBody>
      </p:sp>
      <p:sp>
        <p:nvSpPr>
          <p:cNvPr id="3" name="Content Placeholder 2"/>
          <p:cNvSpPr>
            <a:spLocks noGrp="1"/>
          </p:cNvSpPr>
          <p:nvPr>
            <p:ph idx="1"/>
          </p:nvPr>
        </p:nvSpPr>
        <p:spPr>
          <a:xfrm>
            <a:off x="381000" y="1219200"/>
            <a:ext cx="8229600" cy="4525963"/>
          </a:xfrm>
          <a:ln>
            <a:solidFill>
              <a:schemeClr val="accent1"/>
            </a:solidFill>
          </a:ln>
        </p:spPr>
        <p:txBody>
          <a:bodyPr/>
          <a:lstStyle/>
          <a:p>
            <a:endParaRPr lang="en-US" dirty="0" smtClean="0"/>
          </a:p>
          <a:p>
            <a:r>
              <a:rPr lang="en-US" dirty="0" smtClean="0"/>
              <a:t>Using cat command</a:t>
            </a:r>
          </a:p>
          <a:p>
            <a:endParaRPr lang="en-US" dirty="0" smtClean="0"/>
          </a:p>
          <a:p>
            <a:r>
              <a:rPr lang="en-US" dirty="0" smtClean="0"/>
              <a:t>Using touch command</a:t>
            </a:r>
          </a:p>
          <a:p>
            <a:endParaRPr lang="en-US" dirty="0" smtClean="0"/>
          </a:p>
          <a:p>
            <a:r>
              <a:rPr lang="en-US" dirty="0" smtClean="0"/>
              <a:t>Using vi editor</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This command is used to create, append and read content of file.</a:t>
            </a:r>
          </a:p>
          <a:p>
            <a:pPr lvl="1"/>
            <a:r>
              <a:rPr lang="en-US" dirty="0" smtClean="0"/>
              <a:t>File can be created by using command: </a:t>
            </a:r>
          </a:p>
          <a:p>
            <a:pPr lvl="1">
              <a:buNone/>
            </a:pPr>
            <a:r>
              <a:rPr lang="en-US" dirty="0" smtClean="0"/>
              <a:t>     $cat&gt;filename  then press enter key, type text and press ctrl and Z keys simultaneously</a:t>
            </a:r>
          </a:p>
          <a:p>
            <a:pPr lvl="1"/>
            <a:r>
              <a:rPr lang="en-US" dirty="0" smtClean="0"/>
              <a:t>Append content to existing file can be done:</a:t>
            </a:r>
          </a:p>
          <a:p>
            <a:pPr lvl="1">
              <a:buNone/>
            </a:pPr>
            <a:r>
              <a:rPr lang="en-US" dirty="0" smtClean="0"/>
              <a:t>      #cat&gt;&gt;</a:t>
            </a:r>
            <a:r>
              <a:rPr lang="en-US" dirty="0" err="1" smtClean="0"/>
              <a:t>yourfile</a:t>
            </a:r>
            <a:r>
              <a:rPr lang="en-US" dirty="0" smtClean="0"/>
              <a:t> , then type content to file </a:t>
            </a:r>
          </a:p>
          <a:p>
            <a:pPr lvl="1"/>
            <a:r>
              <a:rPr lang="en-US" dirty="0" smtClean="0"/>
              <a:t> Read contents of a file can be done by :</a:t>
            </a:r>
          </a:p>
          <a:p>
            <a:pPr lvl="1">
              <a:buNone/>
            </a:pPr>
            <a:r>
              <a:rPr lang="en-US" dirty="0" smtClean="0"/>
              <a:t>    $cat filename </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endParaRPr lang="en-US" dirty="0" smtClean="0"/>
          </a:p>
          <a:p>
            <a:r>
              <a:rPr lang="en-US" dirty="0" smtClean="0"/>
              <a:t>This command is used to create blank file</a:t>
            </a:r>
          </a:p>
          <a:p>
            <a:pPr lvl="1"/>
            <a:r>
              <a:rPr lang="en-US" dirty="0" smtClean="0"/>
              <a:t>Ex: touch file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Words in a File:</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You can use the </a:t>
            </a:r>
            <a:r>
              <a:rPr lang="en-US" b="1" dirty="0" err="1" smtClean="0"/>
              <a:t>wc</a:t>
            </a:r>
            <a:r>
              <a:rPr lang="en-US" dirty="0" smtClean="0"/>
              <a:t> command to get a count of the total number of lines, words, and characters contained in a file. Following is the simple example to see the information about above created file:</a:t>
            </a:r>
          </a:p>
          <a:p>
            <a:pPr lvl="1">
              <a:buNone/>
            </a:pPr>
            <a:r>
              <a:rPr lang="en-US" dirty="0" smtClean="0"/>
              <a:t>$ </a:t>
            </a:r>
            <a:r>
              <a:rPr lang="en-US" dirty="0" err="1" smtClean="0"/>
              <a:t>wc</a:t>
            </a:r>
            <a:r>
              <a:rPr lang="en-US" dirty="0" smtClean="0"/>
              <a:t> filename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Files</a:t>
            </a:r>
            <a:endParaRPr lang="en-US" dirty="0"/>
          </a:p>
        </p:txBody>
      </p:sp>
      <p:sp>
        <p:nvSpPr>
          <p:cNvPr id="3" name="Content Placeholder 2"/>
          <p:cNvSpPr>
            <a:spLocks noGrp="1"/>
          </p:cNvSpPr>
          <p:nvPr>
            <p:ph idx="1"/>
          </p:nvPr>
        </p:nvSpPr>
        <p:spPr>
          <a:xfrm>
            <a:off x="457200" y="1295400"/>
            <a:ext cx="8229600" cy="4525963"/>
          </a:xfrm>
          <a:ln>
            <a:solidFill>
              <a:schemeClr val="accent1"/>
            </a:solidFill>
          </a:ln>
        </p:spPr>
        <p:txBody>
          <a:bodyPr/>
          <a:lstStyle/>
          <a:p>
            <a:endParaRPr lang="en-US" dirty="0" smtClean="0"/>
          </a:p>
          <a:p>
            <a:r>
              <a:rPr lang="en-US" dirty="0" smtClean="0"/>
              <a:t>To make a copy of a file use the </a:t>
            </a:r>
            <a:r>
              <a:rPr lang="en-US" b="1" dirty="0" smtClean="0"/>
              <a:t>cp</a:t>
            </a:r>
            <a:r>
              <a:rPr lang="en-US" dirty="0" smtClean="0"/>
              <a:t> command. The basic syntax of the command is:</a:t>
            </a:r>
          </a:p>
          <a:p>
            <a:pPr lvl="1"/>
            <a:r>
              <a:rPr lang="en-US" dirty="0" smtClean="0"/>
              <a:t>$ cp </a:t>
            </a:r>
            <a:r>
              <a:rPr lang="en-US" dirty="0" err="1" smtClean="0"/>
              <a:t>source_file</a:t>
            </a:r>
            <a:r>
              <a:rPr lang="en-US" dirty="0" smtClean="0"/>
              <a:t> </a:t>
            </a:r>
            <a:r>
              <a:rPr lang="en-US" dirty="0" err="1" smtClean="0"/>
              <a:t>destination_fileFollowing</a:t>
            </a:r>
            <a:r>
              <a:rPr lang="en-US" dirty="0" smtClean="0"/>
              <a:t> is the example to create a copy of existing file </a:t>
            </a:r>
            <a:r>
              <a:rPr lang="en-US" b="1" dirty="0" smtClean="0"/>
              <a:t>filename</a:t>
            </a:r>
            <a:r>
              <a:rPr lang="en-US" dirty="0" smtClean="0"/>
              <a:t>.</a:t>
            </a:r>
          </a:p>
          <a:p>
            <a:pPr lvl="1"/>
            <a:r>
              <a:rPr lang="en-US" dirty="0" smtClean="0"/>
              <a:t>$ cp filename </a:t>
            </a:r>
            <a:r>
              <a:rPr lang="en-US" dirty="0" err="1" smtClean="0"/>
              <a:t>copyfile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Files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To change the name of a file use the </a:t>
            </a:r>
            <a:r>
              <a:rPr lang="en-US" b="1" dirty="0" err="1" smtClean="0"/>
              <a:t>mv</a:t>
            </a:r>
            <a:r>
              <a:rPr lang="en-US" dirty="0" smtClean="0"/>
              <a:t> command. Its basic syntax is:</a:t>
            </a:r>
          </a:p>
          <a:p>
            <a:pPr lvl="1"/>
            <a:r>
              <a:rPr lang="en-US" dirty="0" smtClean="0"/>
              <a:t>$ </a:t>
            </a:r>
            <a:r>
              <a:rPr lang="en-US" dirty="0" err="1" smtClean="0"/>
              <a:t>mv</a:t>
            </a:r>
            <a:r>
              <a:rPr lang="en-US" dirty="0" smtClean="0"/>
              <a:t> </a:t>
            </a:r>
            <a:r>
              <a:rPr lang="en-US" dirty="0" err="1" smtClean="0"/>
              <a:t>old_file</a:t>
            </a:r>
            <a:r>
              <a:rPr lang="en-US" dirty="0" smtClean="0"/>
              <a:t> </a:t>
            </a:r>
            <a:r>
              <a:rPr lang="en-US" dirty="0" err="1" smtClean="0"/>
              <a:t>new_file</a:t>
            </a:r>
            <a:endParaRPr lang="en-US" dirty="0" smtClean="0"/>
          </a:p>
          <a:p>
            <a:endParaRPr lang="en-US" dirty="0" smtClean="0"/>
          </a:p>
          <a:p>
            <a:r>
              <a:rPr lang="en-US" dirty="0" smtClean="0"/>
              <a:t>The </a:t>
            </a:r>
            <a:r>
              <a:rPr lang="en-US" dirty="0" err="1" smtClean="0"/>
              <a:t>mv</a:t>
            </a:r>
            <a:r>
              <a:rPr lang="en-US" dirty="0" smtClean="0"/>
              <a:t> (move) command can also be used to rename a directory. The syntax is as follows:</a:t>
            </a:r>
          </a:p>
          <a:p>
            <a:pPr lvl="1"/>
            <a:r>
              <a:rPr lang="en-US" dirty="0" smtClean="0"/>
              <a:t>$</a:t>
            </a:r>
            <a:r>
              <a:rPr lang="en-US" dirty="0" err="1" smtClean="0"/>
              <a:t>mv</a:t>
            </a:r>
            <a:r>
              <a:rPr lang="en-US" dirty="0" smtClean="0"/>
              <a:t> </a:t>
            </a:r>
            <a:r>
              <a:rPr lang="en-US" dirty="0" err="1" smtClean="0"/>
              <a:t>olddir</a:t>
            </a:r>
            <a:r>
              <a:rPr lang="en-US" dirty="0" smtClean="0"/>
              <a:t> </a:t>
            </a:r>
            <a:r>
              <a:rPr lang="en-US" dirty="0" err="1" smtClean="0"/>
              <a:t>newdir</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Files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To delete an existing file use the </a:t>
            </a:r>
            <a:r>
              <a:rPr lang="en-US" b="1" dirty="0" err="1" smtClean="0"/>
              <a:t>rm</a:t>
            </a:r>
            <a:r>
              <a:rPr lang="en-US" dirty="0" smtClean="0"/>
              <a:t> command. Its basic syntax is:</a:t>
            </a:r>
          </a:p>
          <a:p>
            <a:pPr lvl="1"/>
            <a:r>
              <a:rPr lang="en-US" dirty="0" smtClean="0"/>
              <a:t>$ </a:t>
            </a:r>
            <a:r>
              <a:rPr lang="en-US" dirty="0" err="1" smtClean="0"/>
              <a:t>rm</a:t>
            </a:r>
            <a:r>
              <a:rPr lang="en-US" dirty="0" smtClean="0"/>
              <a:t> filename</a:t>
            </a:r>
          </a:p>
          <a:p>
            <a:endParaRPr lang="en-US" dirty="0" smtClean="0"/>
          </a:p>
          <a:p>
            <a:r>
              <a:rPr lang="en-US" dirty="0" smtClean="0"/>
              <a:t>You can remove multiple files at a tile as follows:</a:t>
            </a:r>
          </a:p>
          <a:p>
            <a:pPr lvl="1"/>
            <a:r>
              <a:rPr lang="en-US" dirty="0" smtClean="0"/>
              <a:t>$ </a:t>
            </a:r>
            <a:r>
              <a:rPr lang="en-US" dirty="0" err="1" smtClean="0"/>
              <a:t>rm</a:t>
            </a:r>
            <a:r>
              <a:rPr lang="en-US" dirty="0" smtClean="0"/>
              <a:t> filename1 filename2 filename3</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Directories</a:t>
            </a:r>
            <a:endParaRPr lang="en-US" dirty="0"/>
          </a:p>
        </p:txBody>
      </p:sp>
      <p:sp>
        <p:nvSpPr>
          <p:cNvPr id="3" name="Content Placeholder 2"/>
          <p:cNvSpPr>
            <a:spLocks noGrp="1"/>
          </p:cNvSpPr>
          <p:nvPr>
            <p:ph idx="1"/>
          </p:nvPr>
        </p:nvSpPr>
        <p:spPr>
          <a:xfrm>
            <a:off x="457200" y="1219200"/>
            <a:ext cx="8229600" cy="4525963"/>
          </a:xfrm>
          <a:ln>
            <a:solidFill>
              <a:schemeClr val="accent1"/>
            </a:solidFill>
          </a:ln>
        </p:spPr>
        <p:txBody>
          <a:bodyPr/>
          <a:lstStyle/>
          <a:p>
            <a:endParaRPr lang="en-US" dirty="0" smtClean="0"/>
          </a:p>
          <a:p>
            <a:r>
              <a:rPr lang="en-US" dirty="0" smtClean="0"/>
              <a:t>Directories are created by the following command:</a:t>
            </a:r>
          </a:p>
          <a:p>
            <a:pPr lvl="1"/>
            <a:r>
              <a:rPr lang="en-US" dirty="0" smtClean="0"/>
              <a:t>$</a:t>
            </a:r>
            <a:r>
              <a:rPr lang="en-US" dirty="0" err="1" smtClean="0"/>
              <a:t>mkdir</a:t>
            </a:r>
            <a:r>
              <a:rPr lang="en-US" dirty="0" smtClean="0"/>
              <a:t> </a:t>
            </a:r>
            <a:r>
              <a:rPr lang="en-US" dirty="0" err="1" smtClean="0"/>
              <a:t>dirname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Directory</a:t>
            </a:r>
            <a:endParaRPr lang="en-US" dirty="0"/>
          </a:p>
        </p:txBody>
      </p:sp>
      <p:sp>
        <p:nvSpPr>
          <p:cNvPr id="3" name="Content Placeholder 2"/>
          <p:cNvSpPr>
            <a:spLocks noGrp="1"/>
          </p:cNvSpPr>
          <p:nvPr>
            <p:ph idx="1"/>
          </p:nvPr>
        </p:nvSpPr>
        <p:spPr>
          <a:xfrm>
            <a:off x="381000" y="1143000"/>
            <a:ext cx="8229600" cy="4525963"/>
          </a:xfrm>
          <a:ln>
            <a:solidFill>
              <a:schemeClr val="accent1"/>
            </a:solidFill>
          </a:ln>
        </p:spPr>
        <p:txBody>
          <a:bodyPr>
            <a:normAutofit fontScale="92500" lnSpcReduction="10000"/>
          </a:bodyPr>
          <a:lstStyle/>
          <a:p>
            <a:endParaRPr lang="en-US" dirty="0" smtClean="0"/>
          </a:p>
          <a:p>
            <a:r>
              <a:rPr lang="en-US" dirty="0" smtClean="0"/>
              <a:t>You can go in your home directory anytime using the following command:</a:t>
            </a:r>
          </a:p>
          <a:p>
            <a:pPr lvl="1"/>
            <a:r>
              <a:rPr lang="en-US" dirty="0" smtClean="0"/>
              <a:t>$</a:t>
            </a:r>
            <a:r>
              <a:rPr lang="en-US" dirty="0" err="1" smtClean="0"/>
              <a:t>cd</a:t>
            </a:r>
            <a:r>
              <a:rPr lang="en-US" dirty="0" smtClean="0"/>
              <a:t> ~</a:t>
            </a:r>
          </a:p>
          <a:p>
            <a:r>
              <a:rPr lang="en-US" dirty="0" smtClean="0"/>
              <a:t>Here </a:t>
            </a:r>
            <a:r>
              <a:rPr lang="en-US" b="1" dirty="0" smtClean="0"/>
              <a:t>~</a:t>
            </a:r>
            <a:r>
              <a:rPr lang="en-US" dirty="0" smtClean="0"/>
              <a:t> indicates home directory. If you want to go in any other user's home directory then use the following command:</a:t>
            </a:r>
          </a:p>
          <a:p>
            <a:pPr lvl="1"/>
            <a:r>
              <a:rPr lang="en-US" dirty="0" smtClean="0"/>
              <a:t>$</a:t>
            </a:r>
            <a:r>
              <a:rPr lang="en-US" dirty="0" err="1" smtClean="0"/>
              <a:t>cd</a:t>
            </a:r>
            <a:r>
              <a:rPr lang="en-US" dirty="0" smtClean="0"/>
              <a:t> ~username</a:t>
            </a:r>
          </a:p>
          <a:p>
            <a:r>
              <a:rPr lang="en-US" dirty="0" smtClean="0"/>
              <a:t>To go in your last directory you can use following command:</a:t>
            </a:r>
          </a:p>
          <a:p>
            <a:pPr lvl="1"/>
            <a:r>
              <a:rPr lang="en-US" dirty="0" smtClean="0"/>
              <a:t>$</a:t>
            </a:r>
            <a:r>
              <a:rPr lang="en-US" dirty="0" err="1" smtClean="0"/>
              <a:t>cd</a:t>
            </a:r>
            <a:r>
              <a:rPr lang="en-US" dirty="0" smtClean="0"/>
              <a:t>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ln>
            <a:solidFill>
              <a:schemeClr val="accent1"/>
            </a:solidFill>
          </a:ln>
        </p:spPr>
        <p:txBody>
          <a:bodyPr/>
          <a:lstStyle/>
          <a:p>
            <a:r>
              <a:rPr lang="en-US" dirty="0" smtClean="0"/>
              <a:t>There are various Unix variants available in the market. Solaris Unix, AIX, HP Unix and BSD are few examples. Linux is also a flavor of Unix which is freely available.</a:t>
            </a:r>
          </a:p>
          <a:p>
            <a:r>
              <a:rPr lang="en-US" dirty="0" smtClean="0"/>
              <a:t>Several people can use a UNIX computer at the same time; hence UNIX is called a multiuser system.</a:t>
            </a:r>
          </a:p>
          <a:p>
            <a:r>
              <a:rPr lang="en-US" dirty="0" smtClean="0"/>
              <a:t>A user can also run multiple programs at the same time; hence UNIX is called multitasking.</a:t>
            </a:r>
            <a:endParaRPr lang="en-US" dirty="0"/>
          </a:p>
        </p:txBody>
      </p:sp>
      <p:sp>
        <p:nvSpPr>
          <p:cNvPr id="6" name="Footer Placeholder 5"/>
          <p:cNvSpPr>
            <a:spLocks noGrp="1"/>
          </p:cNvSpPr>
          <p:nvPr>
            <p:ph type="ftr" sz="quarter" idx="11"/>
          </p:nvPr>
        </p:nvSpPr>
        <p:spPr/>
        <p:txBody>
          <a:bodyPr/>
          <a:lstStyle/>
          <a:p>
            <a:r>
              <a:rPr lang="en-US" dirty="0" smtClean="0"/>
              <a:t>All Rights Reserved with Trendz IT Ltd</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Absolute/Relative Pathnames</a:t>
            </a:r>
            <a:endParaRPr lang="en-US" dirty="0"/>
          </a:p>
        </p:txBody>
      </p:sp>
      <p:sp>
        <p:nvSpPr>
          <p:cNvPr id="3" name="Content Placeholder 2"/>
          <p:cNvSpPr>
            <a:spLocks noGrp="1"/>
          </p:cNvSpPr>
          <p:nvPr>
            <p:ph idx="1"/>
          </p:nvPr>
        </p:nvSpPr>
        <p:spPr>
          <a:xfrm>
            <a:off x="381000" y="1143000"/>
            <a:ext cx="8229600" cy="4953000"/>
          </a:xfrm>
          <a:ln>
            <a:solidFill>
              <a:schemeClr val="accent1"/>
            </a:solidFill>
          </a:ln>
        </p:spPr>
        <p:txBody>
          <a:bodyPr>
            <a:normAutofit lnSpcReduction="10000"/>
          </a:bodyPr>
          <a:lstStyle/>
          <a:p>
            <a:endParaRPr lang="en-US" dirty="0" smtClean="0"/>
          </a:p>
          <a:p>
            <a:r>
              <a:rPr lang="en-US" dirty="0" smtClean="0"/>
              <a:t>Elements of a pathname are separated by </a:t>
            </a:r>
            <a:r>
              <a:rPr lang="en-US" b="1" dirty="0" smtClean="0"/>
              <a:t>/.</a:t>
            </a:r>
            <a:r>
              <a:rPr lang="en-US" dirty="0" smtClean="0"/>
              <a:t> A pathname is absolute if it is described in relation to root, so absolute pathnames always begin with </a:t>
            </a:r>
            <a:r>
              <a:rPr lang="en-US" b="1" dirty="0" smtClean="0"/>
              <a:t>/</a:t>
            </a:r>
            <a:endParaRPr lang="en-US" dirty="0" smtClean="0"/>
          </a:p>
          <a:p>
            <a:pPr lvl="1"/>
            <a:r>
              <a:rPr lang="en-US" dirty="0" smtClean="0"/>
              <a:t>Ex: /users/</a:t>
            </a:r>
            <a:r>
              <a:rPr lang="en-US" dirty="0" err="1" smtClean="0"/>
              <a:t>sjones</a:t>
            </a:r>
            <a:r>
              <a:rPr lang="en-US" dirty="0" smtClean="0"/>
              <a:t>/</a:t>
            </a:r>
            <a:r>
              <a:rPr lang="en-US" dirty="0" err="1" smtClean="0"/>
              <a:t>chem</a:t>
            </a:r>
            <a:r>
              <a:rPr lang="en-US" dirty="0" smtClean="0"/>
              <a:t>/notes </a:t>
            </a:r>
          </a:p>
          <a:p>
            <a:r>
              <a:rPr lang="en-US" dirty="0" smtClean="0"/>
              <a:t>To determine where you are within the </a:t>
            </a:r>
            <a:r>
              <a:rPr lang="en-US" dirty="0" err="1" smtClean="0"/>
              <a:t>filesystem</a:t>
            </a:r>
            <a:r>
              <a:rPr lang="en-US" dirty="0" smtClean="0"/>
              <a:t> hierarchy at any time, enter the command </a:t>
            </a:r>
            <a:r>
              <a:rPr lang="en-US" b="1" dirty="0" err="1" smtClean="0"/>
              <a:t>pwd</a:t>
            </a:r>
            <a:r>
              <a:rPr lang="en-US" dirty="0" smtClean="0"/>
              <a:t> to print the current working directory:</a:t>
            </a:r>
          </a:p>
          <a:p>
            <a:pPr lvl="1"/>
            <a:r>
              <a:rPr lang="en-US" dirty="0" smtClean="0"/>
              <a:t>$</a:t>
            </a:r>
            <a:r>
              <a:rPr lang="en-US" dirty="0" err="1" smtClean="0"/>
              <a:t>pwd</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Parent Directories</a:t>
            </a:r>
            <a:endParaRPr lang="en-US" dirty="0"/>
          </a:p>
        </p:txBody>
      </p:sp>
      <p:sp>
        <p:nvSpPr>
          <p:cNvPr id="3" name="Content Placeholder 2"/>
          <p:cNvSpPr>
            <a:spLocks noGrp="1"/>
          </p:cNvSpPr>
          <p:nvPr>
            <p:ph idx="1"/>
          </p:nvPr>
        </p:nvSpPr>
        <p:spPr>
          <a:xfrm>
            <a:off x="533400" y="1219200"/>
            <a:ext cx="8229600" cy="4525963"/>
          </a:xfrm>
          <a:ln>
            <a:solidFill>
              <a:schemeClr val="accent1"/>
            </a:solidFill>
          </a:ln>
        </p:spPr>
        <p:txBody>
          <a:bodyPr>
            <a:normAutofit fontScale="92500" lnSpcReduction="20000"/>
          </a:bodyPr>
          <a:lstStyle/>
          <a:p>
            <a:endParaRPr lang="en-US" dirty="0" smtClean="0"/>
          </a:p>
          <a:p>
            <a:r>
              <a:rPr lang="en-US" dirty="0" smtClean="0"/>
              <a:t>Sometimes when you want to create a directory, its parent directory or directories might not exist. In this case, </a:t>
            </a:r>
            <a:r>
              <a:rPr lang="en-US" dirty="0" err="1" smtClean="0"/>
              <a:t>mkdir</a:t>
            </a:r>
            <a:r>
              <a:rPr lang="en-US" dirty="0" smtClean="0"/>
              <a:t> issues an error message as follows:</a:t>
            </a:r>
          </a:p>
          <a:p>
            <a:pPr lvl="1"/>
            <a:r>
              <a:rPr lang="en-US" dirty="0" smtClean="0"/>
              <a:t>$</a:t>
            </a:r>
            <a:r>
              <a:rPr lang="en-US" dirty="0" err="1" smtClean="0"/>
              <a:t>mkdir</a:t>
            </a:r>
            <a:r>
              <a:rPr lang="en-US" dirty="0" smtClean="0"/>
              <a:t> /</a:t>
            </a:r>
            <a:r>
              <a:rPr lang="en-US" dirty="0" err="1" smtClean="0"/>
              <a:t>tmp</a:t>
            </a:r>
            <a:r>
              <a:rPr lang="en-US" dirty="0" smtClean="0"/>
              <a:t>/</a:t>
            </a:r>
            <a:r>
              <a:rPr lang="en-US" dirty="0" err="1" smtClean="0"/>
              <a:t>amrood</a:t>
            </a:r>
            <a:r>
              <a:rPr lang="en-US" dirty="0" smtClean="0"/>
              <a:t>/test </a:t>
            </a:r>
            <a:r>
              <a:rPr lang="en-US" dirty="0" err="1" smtClean="0"/>
              <a:t>mkdir</a:t>
            </a:r>
            <a:r>
              <a:rPr lang="en-US" dirty="0" smtClean="0"/>
              <a:t>: </a:t>
            </a:r>
          </a:p>
          <a:p>
            <a:pPr lvl="1">
              <a:buNone/>
            </a:pPr>
            <a:r>
              <a:rPr lang="en-US" dirty="0" smtClean="0"/>
              <a:t>Failed to make directory "/</a:t>
            </a:r>
            <a:r>
              <a:rPr lang="en-US" dirty="0" err="1" smtClean="0"/>
              <a:t>tmp</a:t>
            </a:r>
            <a:r>
              <a:rPr lang="en-US" dirty="0" smtClean="0"/>
              <a:t>/</a:t>
            </a:r>
            <a:r>
              <a:rPr lang="en-US" dirty="0" err="1" smtClean="0"/>
              <a:t>amrood</a:t>
            </a:r>
            <a:r>
              <a:rPr lang="en-US" dirty="0" smtClean="0"/>
              <a:t>/test"; No such file or directory </a:t>
            </a:r>
          </a:p>
          <a:p>
            <a:endParaRPr lang="en-US" dirty="0" smtClean="0"/>
          </a:p>
          <a:p>
            <a:r>
              <a:rPr lang="en-US" dirty="0" smtClean="0"/>
              <a:t>In such cases, you can specify the </a:t>
            </a:r>
            <a:r>
              <a:rPr lang="en-US" b="1" dirty="0" smtClean="0"/>
              <a:t>-p</a:t>
            </a:r>
            <a:r>
              <a:rPr lang="en-US" dirty="0" smtClean="0"/>
              <a:t> option to the </a:t>
            </a:r>
            <a:r>
              <a:rPr lang="en-US" b="1" dirty="0" err="1" smtClean="0"/>
              <a:t>mkdir</a:t>
            </a:r>
            <a:r>
              <a:rPr lang="en-US" dirty="0" smtClean="0"/>
              <a:t> command. It creates all the necessary directories for you. For example:</a:t>
            </a:r>
          </a:p>
          <a:p>
            <a:pPr lvl="1"/>
            <a:r>
              <a:rPr lang="en-US" dirty="0" smtClean="0"/>
              <a:t>$</a:t>
            </a:r>
            <a:r>
              <a:rPr lang="en-US" dirty="0" err="1" smtClean="0"/>
              <a:t>mkdir</a:t>
            </a:r>
            <a:r>
              <a:rPr lang="en-US" dirty="0" smtClean="0"/>
              <a:t> -p /</a:t>
            </a:r>
            <a:r>
              <a:rPr lang="en-US" dirty="0" err="1" smtClean="0"/>
              <a:t>tmp</a:t>
            </a:r>
            <a:r>
              <a:rPr lang="en-US" dirty="0" smtClean="0"/>
              <a:t>/</a:t>
            </a:r>
            <a:r>
              <a:rPr lang="en-US" dirty="0" err="1" smtClean="0"/>
              <a:t>amrood</a:t>
            </a:r>
            <a:r>
              <a:rPr lang="en-US" dirty="0" smtClean="0"/>
              <a:t>/test</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Directories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You can use the </a:t>
            </a:r>
            <a:r>
              <a:rPr lang="en-US" b="1" dirty="0" err="1" smtClean="0"/>
              <a:t>cd</a:t>
            </a:r>
            <a:r>
              <a:rPr lang="en-US" dirty="0" smtClean="0"/>
              <a:t> command to do more than change to a home directory: You can use it to change to any directory by specifying a valid absolute or relative path. The syntax is as follows:</a:t>
            </a:r>
          </a:p>
          <a:p>
            <a:pPr lvl="1"/>
            <a:r>
              <a:rPr lang="en-US" dirty="0" smtClean="0"/>
              <a:t>$</a:t>
            </a:r>
            <a:r>
              <a:rPr lang="en-US" dirty="0" err="1" smtClean="0"/>
              <a:t>cd</a:t>
            </a:r>
            <a:r>
              <a:rPr lang="en-US" dirty="0" smtClean="0"/>
              <a:t> </a:t>
            </a:r>
            <a:r>
              <a:rPr lang="en-US" dirty="0" err="1" smtClean="0"/>
              <a:t>dirname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Directories</a:t>
            </a:r>
            <a:endParaRPr lang="en-US" dirty="0"/>
          </a:p>
        </p:txBody>
      </p:sp>
      <p:sp>
        <p:nvSpPr>
          <p:cNvPr id="3" name="Content Placeholder 2"/>
          <p:cNvSpPr>
            <a:spLocks noGrp="1"/>
          </p:cNvSpPr>
          <p:nvPr>
            <p:ph idx="1"/>
          </p:nvPr>
        </p:nvSpPr>
        <p:spPr>
          <a:xfrm>
            <a:off x="381000" y="1295400"/>
            <a:ext cx="8229600" cy="4525963"/>
          </a:xfrm>
          <a:ln>
            <a:solidFill>
              <a:schemeClr val="accent1"/>
            </a:solidFill>
          </a:ln>
        </p:spPr>
        <p:txBody>
          <a:bodyPr/>
          <a:lstStyle/>
          <a:p>
            <a:endParaRPr lang="en-US" dirty="0" smtClean="0"/>
          </a:p>
          <a:p>
            <a:r>
              <a:rPr lang="en-US" dirty="0" smtClean="0"/>
              <a:t>Directories can be deleted using the </a:t>
            </a:r>
            <a:r>
              <a:rPr lang="en-US" b="1" dirty="0" err="1" smtClean="0"/>
              <a:t>rmdir</a:t>
            </a:r>
            <a:r>
              <a:rPr lang="en-US" dirty="0" smtClean="0"/>
              <a:t> command as follows:</a:t>
            </a:r>
          </a:p>
          <a:p>
            <a:pPr lvl="1"/>
            <a:r>
              <a:rPr lang="en-US" dirty="0" smtClean="0"/>
              <a:t>$</a:t>
            </a:r>
            <a:r>
              <a:rPr lang="en-US" dirty="0" err="1" smtClean="0"/>
              <a:t>rmdir</a:t>
            </a:r>
            <a:r>
              <a:rPr lang="en-US" dirty="0" smtClean="0"/>
              <a:t> </a:t>
            </a:r>
            <a:r>
              <a:rPr lang="en-US" dirty="0" err="1" smtClean="0"/>
              <a:t>dirname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Use the </a:t>
            </a:r>
            <a:r>
              <a:rPr lang="en-US" b="1" dirty="0" err="1" smtClean="0"/>
              <a:t>chgrp</a:t>
            </a:r>
            <a:r>
              <a:rPr lang="en-US" dirty="0" smtClean="0"/>
              <a:t> command to change group ownership of a directory or file. You need to use this command to share files with users who are in the same UNIX group as you are when that group is not your primary group.</a:t>
            </a:r>
          </a:p>
          <a:p>
            <a:pPr lvl="1"/>
            <a:r>
              <a:rPr lang="en-US" b="1" dirty="0" err="1" smtClean="0"/>
              <a:t>chgrp</a:t>
            </a:r>
            <a:r>
              <a:rPr lang="en-US" b="1" dirty="0" smtClean="0"/>
              <a:t> </a:t>
            </a:r>
            <a:r>
              <a:rPr lang="en-US" b="1" i="1" dirty="0" err="1" smtClean="0"/>
              <a:t>groupname</a:t>
            </a:r>
            <a:r>
              <a:rPr lang="en-US" b="1" dirty="0" smtClean="0"/>
              <a:t> </a:t>
            </a:r>
            <a:r>
              <a:rPr lang="en-US" b="1" i="1" dirty="0" smtClean="0"/>
              <a:t>filename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Filename expansion</a:t>
            </a:r>
            <a:endParaRPr lang="en-US" dirty="0"/>
          </a:p>
        </p:txBody>
      </p:sp>
      <p:sp>
        <p:nvSpPr>
          <p:cNvPr id="3" name="Content Placeholder 2"/>
          <p:cNvSpPr>
            <a:spLocks noGrp="1"/>
          </p:cNvSpPr>
          <p:nvPr>
            <p:ph idx="1"/>
          </p:nvPr>
        </p:nvSpPr>
        <p:spPr>
          <a:ln>
            <a:solidFill>
              <a:schemeClr val="accent1"/>
            </a:solidFill>
          </a:ln>
        </p:spPr>
        <p:txBody>
          <a:bodyPr/>
          <a:lstStyle/>
          <a:p>
            <a:r>
              <a:rPr lang="en-US" dirty="0" smtClean="0"/>
              <a:t>Bash performs filename expansion </a:t>
            </a:r>
          </a:p>
          <a:p>
            <a:pPr lvl="1"/>
            <a:r>
              <a:rPr lang="en-US" dirty="0" smtClean="0"/>
              <a:t>Echo *</a:t>
            </a:r>
          </a:p>
          <a:p>
            <a:pPr lvl="1"/>
            <a:r>
              <a:rPr lang="en-US" dirty="0" smtClean="0"/>
              <a:t>Echo t*</a:t>
            </a:r>
          </a:p>
          <a:p>
            <a:pPr lvl="1"/>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execution</a:t>
            </a:r>
            <a:endParaRPr lang="en-US" dirty="0"/>
          </a:p>
        </p:txBody>
      </p:sp>
      <p:sp>
        <p:nvSpPr>
          <p:cNvPr id="3" name="Content Placeholder 2"/>
          <p:cNvSpPr>
            <a:spLocks noGrp="1"/>
          </p:cNvSpPr>
          <p:nvPr>
            <p:ph idx="1"/>
          </p:nvPr>
        </p:nvSpPr>
        <p:spPr>
          <a:ln>
            <a:solidFill>
              <a:schemeClr val="accent1"/>
            </a:solidFill>
          </a:ln>
        </p:spPr>
        <p:txBody>
          <a:bodyPr/>
          <a:lstStyle/>
          <a:p>
            <a:r>
              <a:rPr lang="en-US" b="1" dirty="0" smtClean="0"/>
              <a:t>Execute a command in the background using &amp;</a:t>
            </a:r>
          </a:p>
          <a:p>
            <a:pPr lvl="1"/>
            <a:r>
              <a:rPr lang="en-US" dirty="0" smtClean="0"/>
              <a:t>./my-shell-script.sh &amp; </a:t>
            </a:r>
            <a:endParaRPr lang="en-US" b="1" dirty="0" smtClean="0"/>
          </a:p>
          <a:p>
            <a:endParaRPr lang="en-US" b="1" dirty="0" smtClean="0"/>
          </a:p>
          <a:p>
            <a:r>
              <a:rPr lang="en-US" b="1" dirty="0" smtClean="0"/>
              <a:t>Execute a command in the background using </a:t>
            </a:r>
            <a:r>
              <a:rPr lang="en-US" b="1" dirty="0" err="1" smtClean="0"/>
              <a:t>nohup</a:t>
            </a:r>
            <a:r>
              <a:rPr lang="en-US" b="1" dirty="0" smtClean="0"/>
              <a:t>.</a:t>
            </a:r>
          </a:p>
          <a:p>
            <a:pPr lvl="1"/>
            <a:r>
              <a:rPr lang="en-US" dirty="0" err="1" smtClean="0"/>
              <a:t>nohup</a:t>
            </a:r>
            <a:r>
              <a:rPr lang="en-US" dirty="0" smtClean="0"/>
              <a:t> ./my-shell-script.sh &amp; </a:t>
            </a:r>
            <a:endParaRPr lang="en-US" b="1" dirty="0" smtClean="0"/>
          </a:p>
          <a:p>
            <a:endParaRPr lang="en-US" b="1" dirty="0" smtClean="0"/>
          </a:p>
          <a:p>
            <a:r>
              <a:rPr lang="en-US" b="1" dirty="0" smtClean="0"/>
              <a:t>Executing a command as a batch job using at</a:t>
            </a:r>
          </a:p>
          <a:p>
            <a:pPr lvl="1"/>
            <a:r>
              <a:rPr lang="en-US" dirty="0" smtClean="0"/>
              <a:t>at -f backup.sh 10 am tomorrow </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editor</a:t>
            </a:r>
            <a:endParaRPr lang="en-US" dirty="0"/>
          </a:p>
        </p:txBody>
      </p:sp>
      <p:sp>
        <p:nvSpPr>
          <p:cNvPr id="3" name="Content Placeholder 2"/>
          <p:cNvSpPr>
            <a:spLocks noGrp="1"/>
          </p:cNvSpPr>
          <p:nvPr>
            <p:ph idx="1"/>
          </p:nvPr>
        </p:nvSpPr>
        <p:spPr>
          <a:xfrm>
            <a:off x="228600" y="1143001"/>
            <a:ext cx="8229600" cy="1752600"/>
          </a:xfrm>
        </p:spPr>
        <p:txBody>
          <a:bodyPr/>
          <a:lstStyle/>
          <a:p>
            <a:r>
              <a:rPr lang="en-US" dirty="0" smtClean="0"/>
              <a:t>You can use </a:t>
            </a:r>
            <a:r>
              <a:rPr lang="en-US" b="1" dirty="0" smtClean="0"/>
              <a:t>vi</a:t>
            </a:r>
            <a:r>
              <a:rPr lang="en-US" dirty="0" smtClean="0"/>
              <a:t> editor to edit an existing file or to create a new file from scratch. You can also use this editor to just read a text file.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graphicFrame>
        <p:nvGraphicFramePr>
          <p:cNvPr id="5" name="Table 4"/>
          <p:cNvGraphicFramePr>
            <a:graphicFrameLocks noGrp="1"/>
          </p:cNvGraphicFramePr>
          <p:nvPr/>
        </p:nvGraphicFramePr>
        <p:xfrm>
          <a:off x="457200" y="2560320"/>
          <a:ext cx="8305800" cy="3154680"/>
        </p:xfrm>
        <a:graphic>
          <a:graphicData uri="http://schemas.openxmlformats.org/drawingml/2006/table">
            <a:tbl>
              <a:tblPr/>
              <a:tblGrid>
                <a:gridCol w="2076450"/>
                <a:gridCol w="6229350"/>
              </a:tblGrid>
              <a:tr h="664143">
                <a:tc>
                  <a:txBody>
                    <a:bodyPr/>
                    <a:lstStyle/>
                    <a:p>
                      <a:r>
                        <a:rPr lang="en-US" sz="2000" dirty="0">
                          <a:latin typeface="Book Antiqua" pitchFamily="18" charset="0"/>
                        </a:rPr>
                        <a:t>Command</a:t>
                      </a:r>
                    </a:p>
                  </a:txBody>
                  <a:tcPr anchor="ctr">
                    <a:lnL>
                      <a:noFill/>
                    </a:lnL>
                    <a:lnR>
                      <a:noFill/>
                    </a:lnR>
                    <a:lnT>
                      <a:noFill/>
                    </a:lnT>
                    <a:lnB>
                      <a:noFill/>
                    </a:lnB>
                    <a:solidFill>
                      <a:schemeClr val="tx2">
                        <a:lumMod val="20000"/>
                        <a:lumOff val="80000"/>
                      </a:schemeClr>
                    </a:solidFill>
                  </a:tcPr>
                </a:tc>
                <a:tc>
                  <a:txBody>
                    <a:bodyPr/>
                    <a:lstStyle/>
                    <a:p>
                      <a:r>
                        <a:rPr lang="en-US" sz="2000" dirty="0">
                          <a:latin typeface="Book Antiqua" pitchFamily="18" charset="0"/>
                        </a:rPr>
                        <a:t>Description</a:t>
                      </a:r>
                    </a:p>
                  </a:txBody>
                  <a:tcPr anchor="ctr">
                    <a:lnL>
                      <a:noFill/>
                    </a:lnL>
                    <a:lnR>
                      <a:noFill/>
                    </a:lnR>
                    <a:lnT>
                      <a:noFill/>
                    </a:lnT>
                    <a:lnB>
                      <a:noFill/>
                    </a:lnB>
                    <a:solidFill>
                      <a:schemeClr val="tx2">
                        <a:lumMod val="20000"/>
                        <a:lumOff val="80000"/>
                      </a:schemeClr>
                    </a:solidFill>
                  </a:tcPr>
                </a:tc>
              </a:tr>
              <a:tr h="1162251">
                <a:tc>
                  <a:txBody>
                    <a:bodyPr/>
                    <a:lstStyle/>
                    <a:p>
                      <a:r>
                        <a:rPr lang="en-US" sz="2000" b="1" dirty="0">
                          <a:latin typeface="Book Antiqua" pitchFamily="18" charset="0"/>
                        </a:rPr>
                        <a:t>vi filename</a:t>
                      </a:r>
                      <a:endParaRPr lang="en-US" sz="2000" dirty="0">
                        <a:latin typeface="Book Antiqua" pitchFamily="18" charset="0"/>
                      </a:endParaRPr>
                    </a:p>
                  </a:txBody>
                  <a:tcPr anchor="ctr">
                    <a:lnL>
                      <a:noFill/>
                    </a:lnL>
                    <a:lnR>
                      <a:noFill/>
                    </a:lnR>
                    <a:lnT>
                      <a:noFill/>
                    </a:lnT>
                    <a:lnB>
                      <a:noFill/>
                    </a:lnB>
                    <a:solidFill>
                      <a:schemeClr val="accent1">
                        <a:lumMod val="20000"/>
                        <a:lumOff val="80000"/>
                      </a:schemeClr>
                    </a:solidFill>
                  </a:tcPr>
                </a:tc>
                <a:tc>
                  <a:txBody>
                    <a:bodyPr/>
                    <a:lstStyle/>
                    <a:p>
                      <a:r>
                        <a:rPr lang="en-US" sz="2000" dirty="0">
                          <a:latin typeface="Book Antiqua" pitchFamily="18" charset="0"/>
                        </a:rPr>
                        <a:t>Creates a new file if it already does not exist, otherwise opens existing file.</a:t>
                      </a:r>
                    </a:p>
                  </a:txBody>
                  <a:tcPr anchor="ctr">
                    <a:lnL>
                      <a:noFill/>
                    </a:lnL>
                    <a:lnR>
                      <a:noFill/>
                    </a:lnR>
                    <a:lnT>
                      <a:noFill/>
                    </a:lnT>
                    <a:lnB>
                      <a:noFill/>
                    </a:lnB>
                    <a:solidFill>
                      <a:schemeClr val="accent1">
                        <a:lumMod val="20000"/>
                        <a:lumOff val="80000"/>
                      </a:schemeClr>
                    </a:solidFill>
                  </a:tcPr>
                </a:tc>
              </a:tr>
              <a:tr h="664143">
                <a:tc>
                  <a:txBody>
                    <a:bodyPr/>
                    <a:lstStyle/>
                    <a:p>
                      <a:r>
                        <a:rPr lang="en-US" sz="2000" b="1" dirty="0">
                          <a:latin typeface="Book Antiqua" pitchFamily="18" charset="0"/>
                        </a:rPr>
                        <a:t>vi -R filename</a:t>
                      </a:r>
                      <a:endParaRPr lang="en-US" sz="2000" dirty="0">
                        <a:latin typeface="Book Antiqua" pitchFamily="18" charset="0"/>
                      </a:endParaRPr>
                    </a:p>
                  </a:txBody>
                  <a:tcPr anchor="ctr">
                    <a:lnL>
                      <a:noFill/>
                    </a:lnL>
                    <a:lnR>
                      <a:noFill/>
                    </a:lnR>
                    <a:lnT>
                      <a:noFill/>
                    </a:lnT>
                    <a:lnB>
                      <a:noFill/>
                    </a:lnB>
                    <a:solidFill>
                      <a:schemeClr val="accent1">
                        <a:lumMod val="20000"/>
                        <a:lumOff val="80000"/>
                      </a:schemeClr>
                    </a:solidFill>
                  </a:tcPr>
                </a:tc>
                <a:tc>
                  <a:txBody>
                    <a:bodyPr/>
                    <a:lstStyle/>
                    <a:p>
                      <a:r>
                        <a:rPr lang="en-US" sz="2000" dirty="0">
                          <a:latin typeface="Book Antiqua" pitchFamily="18" charset="0"/>
                        </a:rPr>
                        <a:t>Opens an existing file in read only mode.</a:t>
                      </a:r>
                    </a:p>
                  </a:txBody>
                  <a:tcPr anchor="ctr">
                    <a:lnL>
                      <a:noFill/>
                    </a:lnL>
                    <a:lnR>
                      <a:noFill/>
                    </a:lnR>
                    <a:lnT>
                      <a:noFill/>
                    </a:lnT>
                    <a:lnB>
                      <a:noFill/>
                    </a:lnB>
                    <a:solidFill>
                      <a:schemeClr val="accent1">
                        <a:lumMod val="20000"/>
                        <a:lumOff val="80000"/>
                      </a:schemeClr>
                    </a:solidFill>
                  </a:tcPr>
                </a:tc>
              </a:tr>
              <a:tr h="664143">
                <a:tc>
                  <a:txBody>
                    <a:bodyPr/>
                    <a:lstStyle/>
                    <a:p>
                      <a:r>
                        <a:rPr lang="en-US" sz="2000" b="1">
                          <a:latin typeface="Book Antiqua" pitchFamily="18" charset="0"/>
                        </a:rPr>
                        <a:t>view filename</a:t>
                      </a:r>
                      <a:endParaRPr lang="en-US" sz="2000">
                        <a:latin typeface="Book Antiqua" pitchFamily="18" charset="0"/>
                      </a:endParaRPr>
                    </a:p>
                  </a:txBody>
                  <a:tcPr anchor="ctr">
                    <a:lnL>
                      <a:noFill/>
                    </a:lnL>
                    <a:lnR>
                      <a:noFill/>
                    </a:lnR>
                    <a:lnT>
                      <a:noFill/>
                    </a:lnT>
                    <a:lnB>
                      <a:noFill/>
                    </a:lnB>
                    <a:solidFill>
                      <a:schemeClr val="accent1">
                        <a:lumMod val="20000"/>
                        <a:lumOff val="80000"/>
                      </a:schemeClr>
                    </a:solidFill>
                  </a:tcPr>
                </a:tc>
                <a:tc>
                  <a:txBody>
                    <a:bodyPr/>
                    <a:lstStyle/>
                    <a:p>
                      <a:r>
                        <a:rPr lang="en-US" sz="2000" dirty="0">
                          <a:latin typeface="Book Antiqua" pitchFamily="18" charset="0"/>
                        </a:rPr>
                        <a:t>Opens an existing file in read only mode.</a:t>
                      </a:r>
                    </a:p>
                  </a:txBody>
                  <a:tcPr anchor="ctr">
                    <a:lnL>
                      <a:noFill/>
                    </a:lnL>
                    <a:lnR>
                      <a:noFill/>
                    </a:lnR>
                    <a:lnT>
                      <a:noFill/>
                    </a:lnT>
                    <a:lnB>
                      <a:noFill/>
                    </a:lnB>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within a File</a:t>
            </a:r>
            <a:endParaRPr lang="en-US" dirty="0"/>
          </a:p>
        </p:txBody>
      </p:sp>
      <p:graphicFrame>
        <p:nvGraphicFramePr>
          <p:cNvPr id="5" name="Content Placeholder 4"/>
          <p:cNvGraphicFramePr>
            <a:graphicFrameLocks noGrp="1"/>
          </p:cNvGraphicFramePr>
          <p:nvPr>
            <p:ph idx="1"/>
          </p:nvPr>
        </p:nvGraphicFramePr>
        <p:xfrm>
          <a:off x="539750" y="1557338"/>
          <a:ext cx="8229600" cy="23926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a:t>k</a:t>
                      </a:r>
                      <a:endParaRPr lang="en-US"/>
                    </a:p>
                  </a:txBody>
                  <a:tcPr anchor="ctr"/>
                </a:tc>
                <a:tc>
                  <a:txBody>
                    <a:bodyPr/>
                    <a:lstStyle/>
                    <a:p>
                      <a:r>
                        <a:rPr lang="en-US"/>
                        <a:t>Moves the cursor up one line.</a:t>
                      </a:r>
                    </a:p>
                  </a:txBody>
                  <a:tcPr anchor="ctr"/>
                </a:tc>
              </a:tr>
              <a:tr h="370840">
                <a:tc>
                  <a:txBody>
                    <a:bodyPr/>
                    <a:lstStyle/>
                    <a:p>
                      <a:r>
                        <a:rPr lang="en-US" b="1"/>
                        <a:t>j</a:t>
                      </a:r>
                      <a:endParaRPr lang="en-US"/>
                    </a:p>
                  </a:txBody>
                  <a:tcPr anchor="ctr"/>
                </a:tc>
                <a:tc>
                  <a:txBody>
                    <a:bodyPr/>
                    <a:lstStyle/>
                    <a:p>
                      <a:r>
                        <a:rPr lang="en-US"/>
                        <a:t>Moves the cursor down one line.</a:t>
                      </a:r>
                    </a:p>
                  </a:txBody>
                  <a:tcPr anchor="ctr"/>
                </a:tc>
              </a:tr>
              <a:tr h="370840">
                <a:tc>
                  <a:txBody>
                    <a:bodyPr/>
                    <a:lstStyle/>
                    <a:p>
                      <a:r>
                        <a:rPr lang="en-US" b="1"/>
                        <a:t>h</a:t>
                      </a:r>
                      <a:endParaRPr lang="en-US"/>
                    </a:p>
                  </a:txBody>
                  <a:tcPr anchor="ctr"/>
                </a:tc>
                <a:tc>
                  <a:txBody>
                    <a:bodyPr/>
                    <a:lstStyle/>
                    <a:p>
                      <a:r>
                        <a:rPr lang="en-US"/>
                        <a:t>Moves the cursor to the left one character position.</a:t>
                      </a:r>
                    </a:p>
                  </a:txBody>
                  <a:tcPr anchor="ctr"/>
                </a:tc>
              </a:tr>
              <a:tr h="370840">
                <a:tc>
                  <a:txBody>
                    <a:bodyPr/>
                    <a:lstStyle/>
                    <a:p>
                      <a:r>
                        <a:rPr lang="en-US" b="1"/>
                        <a:t>l</a:t>
                      </a:r>
                      <a:endParaRPr lang="en-US"/>
                    </a:p>
                  </a:txBody>
                  <a:tcPr anchor="ctr"/>
                </a:tc>
                <a:tc>
                  <a:txBody>
                    <a:bodyPr/>
                    <a:lstStyle/>
                    <a:p>
                      <a:r>
                        <a:rPr lang="en-US" dirty="0"/>
                        <a:t>Moves the cursor to the right one character position</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within file</a:t>
            </a:r>
            <a:endParaRPr lang="en-US" dirty="0"/>
          </a:p>
        </p:txBody>
      </p:sp>
      <p:sp>
        <p:nvSpPr>
          <p:cNvPr id="3" name="Content Placeholder 2"/>
          <p:cNvSpPr>
            <a:spLocks noGrp="1"/>
          </p:cNvSpPr>
          <p:nvPr>
            <p:ph idx="1"/>
          </p:nvPr>
        </p:nvSpPr>
        <p:spPr>
          <a:xfrm>
            <a:off x="381000" y="1905000"/>
            <a:ext cx="8229600" cy="2362200"/>
          </a:xfrm>
          <a:ln>
            <a:solidFill>
              <a:schemeClr val="accent1"/>
            </a:solidFill>
          </a:ln>
        </p:spPr>
        <p:txBody>
          <a:bodyPr>
            <a:normAutofit fontScale="92500" lnSpcReduction="20000"/>
          </a:bodyPr>
          <a:lstStyle/>
          <a:p>
            <a:endParaRPr lang="en-US" dirty="0" smtClean="0"/>
          </a:p>
          <a:p>
            <a:r>
              <a:rPr lang="en-US" dirty="0" smtClean="0"/>
              <a:t>There are many other ways to move within a file in vi. </a:t>
            </a:r>
          </a:p>
          <a:p>
            <a:endParaRPr lang="en-US" dirty="0" smtClean="0"/>
          </a:p>
          <a:p>
            <a:r>
              <a:rPr lang="en-US" dirty="0" smtClean="0"/>
              <a:t>Remember that you must be in command mode (press Esc twice). </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components</a:t>
            </a:r>
            <a:endParaRPr lang="en-US" dirty="0"/>
          </a:p>
        </p:txBody>
      </p:sp>
      <p:sp>
        <p:nvSpPr>
          <p:cNvPr id="3" name="Content Placeholder 2"/>
          <p:cNvSpPr>
            <a:spLocks noGrp="1"/>
          </p:cNvSpPr>
          <p:nvPr>
            <p:ph idx="1"/>
          </p:nvPr>
        </p:nvSpPr>
        <p:spPr>
          <a:xfrm>
            <a:off x="457200" y="1384845"/>
            <a:ext cx="8540552" cy="4863555"/>
          </a:xfrm>
          <a:ln>
            <a:solidFill>
              <a:schemeClr val="accent1"/>
            </a:solidFill>
          </a:ln>
        </p:spPr>
        <p:txBody>
          <a:bodyPr>
            <a:normAutofit/>
          </a:bodyPr>
          <a:lstStyle/>
          <a:p>
            <a:r>
              <a:rPr lang="en-US" b="1" dirty="0" smtClean="0"/>
              <a:t>Shell</a:t>
            </a:r>
            <a:endParaRPr lang="en-US" dirty="0" smtClean="0"/>
          </a:p>
          <a:p>
            <a:endParaRPr lang="en-US" b="1" dirty="0" smtClean="0"/>
          </a:p>
          <a:p>
            <a:r>
              <a:rPr lang="en-US" b="1" dirty="0" smtClean="0"/>
              <a:t>Kernel</a:t>
            </a:r>
            <a:endParaRPr lang="en-US" dirty="0" smtClean="0"/>
          </a:p>
          <a:p>
            <a:endParaRPr lang="en-US" b="1" dirty="0" smtClean="0"/>
          </a:p>
          <a:p>
            <a:r>
              <a:rPr lang="en-US" b="1" dirty="0" smtClean="0"/>
              <a:t>Commands and Utilities</a:t>
            </a:r>
            <a:endParaRPr lang="en-US" dirty="0" smtClean="0"/>
          </a:p>
          <a:p>
            <a:endParaRPr lang="en-US" b="1" dirty="0" smtClean="0"/>
          </a:p>
          <a:p>
            <a:r>
              <a:rPr lang="en-US" b="1" dirty="0" smtClean="0"/>
              <a:t>Files and Directories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graphicFrame>
        <p:nvGraphicFramePr>
          <p:cNvPr id="5" name="Content Placeholder 4"/>
          <p:cNvGraphicFramePr>
            <a:graphicFrameLocks noGrp="1"/>
          </p:cNvGraphicFramePr>
          <p:nvPr>
            <p:ph idx="1"/>
          </p:nvPr>
        </p:nvGraphicFramePr>
        <p:xfrm>
          <a:off x="539750" y="1071880"/>
          <a:ext cx="8229600" cy="49885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a:t>0 or |</a:t>
                      </a:r>
                      <a:endParaRPr lang="en-US"/>
                    </a:p>
                  </a:txBody>
                  <a:tcPr anchor="ctr"/>
                </a:tc>
                <a:tc>
                  <a:txBody>
                    <a:bodyPr/>
                    <a:lstStyle/>
                    <a:p>
                      <a:r>
                        <a:rPr lang="en-US"/>
                        <a:t>Positions cursor at beginning of line.</a:t>
                      </a:r>
                    </a:p>
                  </a:txBody>
                  <a:tcPr anchor="ctr"/>
                </a:tc>
              </a:tr>
              <a:tr h="370840">
                <a:tc>
                  <a:txBody>
                    <a:bodyPr/>
                    <a:lstStyle/>
                    <a:p>
                      <a:r>
                        <a:rPr lang="en-US" b="1"/>
                        <a:t>$</a:t>
                      </a:r>
                      <a:endParaRPr lang="en-US"/>
                    </a:p>
                  </a:txBody>
                  <a:tcPr anchor="ctr"/>
                </a:tc>
                <a:tc>
                  <a:txBody>
                    <a:bodyPr/>
                    <a:lstStyle/>
                    <a:p>
                      <a:r>
                        <a:rPr lang="en-US"/>
                        <a:t>Positions cursor at end of line.</a:t>
                      </a:r>
                    </a:p>
                  </a:txBody>
                  <a:tcPr anchor="ctr"/>
                </a:tc>
              </a:tr>
              <a:tr h="370840">
                <a:tc>
                  <a:txBody>
                    <a:bodyPr/>
                    <a:lstStyle/>
                    <a:p>
                      <a:r>
                        <a:rPr lang="en-US" b="1"/>
                        <a:t>w</a:t>
                      </a:r>
                      <a:endParaRPr lang="en-US"/>
                    </a:p>
                  </a:txBody>
                  <a:tcPr anchor="ctr"/>
                </a:tc>
                <a:tc>
                  <a:txBody>
                    <a:bodyPr/>
                    <a:lstStyle/>
                    <a:p>
                      <a:r>
                        <a:rPr lang="en-US"/>
                        <a:t>Positions cursor to the next word.</a:t>
                      </a:r>
                    </a:p>
                  </a:txBody>
                  <a:tcPr anchor="ctr"/>
                </a:tc>
              </a:tr>
              <a:tr h="370840">
                <a:tc>
                  <a:txBody>
                    <a:bodyPr/>
                    <a:lstStyle/>
                    <a:p>
                      <a:r>
                        <a:rPr lang="en-US" b="1"/>
                        <a:t>b</a:t>
                      </a:r>
                      <a:endParaRPr lang="en-US"/>
                    </a:p>
                  </a:txBody>
                  <a:tcPr anchor="ctr"/>
                </a:tc>
                <a:tc>
                  <a:txBody>
                    <a:bodyPr/>
                    <a:lstStyle/>
                    <a:p>
                      <a:r>
                        <a:rPr lang="en-US"/>
                        <a:t>Positions cursor to previous word.</a:t>
                      </a:r>
                    </a:p>
                  </a:txBody>
                  <a:tcPr anchor="ctr"/>
                </a:tc>
              </a:tr>
              <a:tr h="370840">
                <a:tc>
                  <a:txBody>
                    <a:bodyPr/>
                    <a:lstStyle/>
                    <a:p>
                      <a:r>
                        <a:rPr lang="en-US" b="1"/>
                        <a:t>(</a:t>
                      </a:r>
                      <a:endParaRPr lang="en-US"/>
                    </a:p>
                  </a:txBody>
                  <a:tcPr anchor="ctr"/>
                </a:tc>
                <a:tc>
                  <a:txBody>
                    <a:bodyPr/>
                    <a:lstStyle/>
                    <a:p>
                      <a:r>
                        <a:rPr lang="en-US"/>
                        <a:t>Positions cursor to beginning of current sentence.</a:t>
                      </a:r>
                    </a:p>
                  </a:txBody>
                  <a:tcPr anchor="ctr"/>
                </a:tc>
              </a:tr>
              <a:tr h="370840">
                <a:tc>
                  <a:txBody>
                    <a:bodyPr/>
                    <a:lstStyle/>
                    <a:p>
                      <a:r>
                        <a:rPr lang="en-US" b="1"/>
                        <a:t>)</a:t>
                      </a:r>
                      <a:endParaRPr lang="en-US"/>
                    </a:p>
                  </a:txBody>
                  <a:tcPr anchor="ctr"/>
                </a:tc>
                <a:tc>
                  <a:txBody>
                    <a:bodyPr/>
                    <a:lstStyle/>
                    <a:p>
                      <a:r>
                        <a:rPr lang="en-US"/>
                        <a:t>Positions cursor to beginning of next sentence.</a:t>
                      </a:r>
                    </a:p>
                  </a:txBody>
                  <a:tcPr anchor="ctr"/>
                </a:tc>
              </a:tr>
              <a:tr h="370840">
                <a:tc>
                  <a:txBody>
                    <a:bodyPr/>
                    <a:lstStyle/>
                    <a:p>
                      <a:r>
                        <a:rPr lang="en-US" b="1"/>
                        <a:t>E</a:t>
                      </a:r>
                      <a:endParaRPr lang="en-US"/>
                    </a:p>
                  </a:txBody>
                  <a:tcPr anchor="ctr"/>
                </a:tc>
                <a:tc>
                  <a:txBody>
                    <a:bodyPr/>
                    <a:lstStyle/>
                    <a:p>
                      <a:r>
                        <a:rPr lang="en-US"/>
                        <a:t>Move to the end of Blank delimited word</a:t>
                      </a:r>
                    </a:p>
                  </a:txBody>
                  <a:tcPr anchor="ctr"/>
                </a:tc>
              </a:tr>
              <a:tr h="370840">
                <a:tc>
                  <a:txBody>
                    <a:bodyPr/>
                    <a:lstStyle/>
                    <a:p>
                      <a:r>
                        <a:rPr lang="en-US" b="1"/>
                        <a:t>{</a:t>
                      </a:r>
                      <a:endParaRPr lang="en-US"/>
                    </a:p>
                  </a:txBody>
                  <a:tcPr anchor="ctr"/>
                </a:tc>
                <a:tc>
                  <a:txBody>
                    <a:bodyPr/>
                    <a:lstStyle/>
                    <a:p>
                      <a:r>
                        <a:rPr lang="en-US"/>
                        <a:t>Move a paragraph back</a:t>
                      </a:r>
                    </a:p>
                  </a:txBody>
                  <a:tcPr anchor="ctr"/>
                </a:tc>
              </a:tr>
              <a:tr h="370840">
                <a:tc>
                  <a:txBody>
                    <a:bodyPr/>
                    <a:lstStyle/>
                    <a:p>
                      <a:r>
                        <a:rPr lang="en-US" b="1"/>
                        <a:t>}</a:t>
                      </a:r>
                      <a:endParaRPr lang="en-US"/>
                    </a:p>
                  </a:txBody>
                  <a:tcPr anchor="ctr"/>
                </a:tc>
                <a:tc>
                  <a:txBody>
                    <a:bodyPr/>
                    <a:lstStyle/>
                    <a:p>
                      <a:r>
                        <a:rPr lang="en-US"/>
                        <a:t>Move a paragraph forward</a:t>
                      </a:r>
                    </a:p>
                  </a:txBody>
                  <a:tcPr anchor="ctr"/>
                </a:tc>
              </a:tr>
              <a:tr h="370840">
                <a:tc>
                  <a:txBody>
                    <a:bodyPr/>
                    <a:lstStyle/>
                    <a:p>
                      <a:r>
                        <a:rPr lang="en-US" b="1"/>
                        <a:t>[[</a:t>
                      </a:r>
                      <a:endParaRPr lang="en-US"/>
                    </a:p>
                  </a:txBody>
                  <a:tcPr anchor="ctr"/>
                </a:tc>
                <a:tc>
                  <a:txBody>
                    <a:bodyPr/>
                    <a:lstStyle/>
                    <a:p>
                      <a:r>
                        <a:rPr lang="en-US"/>
                        <a:t>Move a section back</a:t>
                      </a:r>
                    </a:p>
                  </a:txBody>
                  <a:tcPr anchor="ctr"/>
                </a:tc>
              </a:tr>
              <a:tr h="370840">
                <a:tc>
                  <a:txBody>
                    <a:bodyPr/>
                    <a:lstStyle/>
                    <a:p>
                      <a:r>
                        <a:rPr lang="en-US" b="1"/>
                        <a:t>]]</a:t>
                      </a:r>
                      <a:endParaRPr lang="en-US"/>
                    </a:p>
                  </a:txBody>
                  <a:tcPr anchor="ctr"/>
                </a:tc>
                <a:tc>
                  <a:txBody>
                    <a:bodyPr/>
                    <a:lstStyle/>
                    <a:p>
                      <a:r>
                        <a:rPr lang="en-US" dirty="0"/>
                        <a:t>Move a section forward</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 commands</a:t>
            </a:r>
            <a:endParaRPr lang="en-US" dirty="0"/>
          </a:p>
        </p:txBody>
      </p:sp>
      <p:graphicFrame>
        <p:nvGraphicFramePr>
          <p:cNvPr id="5" name="Content Placeholder 4"/>
          <p:cNvGraphicFramePr>
            <a:graphicFrameLocks noGrp="1"/>
          </p:cNvGraphicFramePr>
          <p:nvPr>
            <p:ph idx="1"/>
          </p:nvPr>
        </p:nvGraphicFramePr>
        <p:xfrm>
          <a:off x="228600" y="914400"/>
          <a:ext cx="8915400" cy="5730240"/>
        </p:xfrm>
        <a:graphic>
          <a:graphicData uri="http://schemas.openxmlformats.org/drawingml/2006/table">
            <a:tbl>
              <a:tblPr firstRow="1" bandRow="1">
                <a:tableStyleId>{5C22544A-7EE6-4342-B048-85BDC9FD1C3A}</a:tableStyleId>
              </a:tblPr>
              <a:tblGrid>
                <a:gridCol w="4457700"/>
                <a:gridCol w="4457700"/>
              </a:tblGrid>
              <a:tr h="370840">
                <a:tc>
                  <a:txBody>
                    <a:bodyPr/>
                    <a:lstStyle/>
                    <a:p>
                      <a:r>
                        <a:rPr lang="en-US" dirty="0" smtClean="0"/>
                        <a:t>Command</a:t>
                      </a:r>
                      <a:endParaRPr lang="en-US" dirty="0"/>
                    </a:p>
                  </a:txBody>
                  <a:tcPr/>
                </a:tc>
                <a:tc>
                  <a:txBody>
                    <a:bodyPr/>
                    <a:lstStyle/>
                    <a:p>
                      <a:r>
                        <a:rPr lang="en-US" dirty="0" smtClean="0"/>
                        <a:t>Description</a:t>
                      </a:r>
                      <a:endParaRPr lang="en-US" dirty="0"/>
                    </a:p>
                  </a:txBody>
                  <a:tcPr/>
                </a:tc>
              </a:tr>
              <a:tr h="370840">
                <a:tc>
                  <a:txBody>
                    <a:bodyPr/>
                    <a:lstStyle/>
                    <a:p>
                      <a:r>
                        <a:rPr lang="en-US" b="1" dirty="0"/>
                        <a:t>n|</a:t>
                      </a:r>
                      <a:endParaRPr lang="en-US" dirty="0"/>
                    </a:p>
                  </a:txBody>
                  <a:tcPr anchor="ctr"/>
                </a:tc>
                <a:tc>
                  <a:txBody>
                    <a:bodyPr/>
                    <a:lstStyle/>
                    <a:p>
                      <a:r>
                        <a:rPr lang="en-US" dirty="0"/>
                        <a:t>Moves to the column n in the current line</a:t>
                      </a:r>
                    </a:p>
                  </a:txBody>
                  <a:tcPr anchor="ctr"/>
                </a:tc>
              </a:tr>
              <a:tr h="370840">
                <a:tc>
                  <a:txBody>
                    <a:bodyPr/>
                    <a:lstStyle/>
                    <a:p>
                      <a:r>
                        <a:rPr lang="en-US" b="1"/>
                        <a:t>1G</a:t>
                      </a:r>
                      <a:endParaRPr lang="en-US"/>
                    </a:p>
                  </a:txBody>
                  <a:tcPr anchor="ctr"/>
                </a:tc>
                <a:tc>
                  <a:txBody>
                    <a:bodyPr/>
                    <a:lstStyle/>
                    <a:p>
                      <a:r>
                        <a:rPr lang="en-US" dirty="0"/>
                        <a:t>Move to the first line of the file</a:t>
                      </a:r>
                    </a:p>
                  </a:txBody>
                  <a:tcPr anchor="ctr"/>
                </a:tc>
              </a:tr>
              <a:tr h="370840">
                <a:tc>
                  <a:txBody>
                    <a:bodyPr/>
                    <a:lstStyle/>
                    <a:p>
                      <a:r>
                        <a:rPr lang="en-US" b="1"/>
                        <a:t>G</a:t>
                      </a:r>
                      <a:endParaRPr lang="en-US"/>
                    </a:p>
                  </a:txBody>
                  <a:tcPr anchor="ctr"/>
                </a:tc>
                <a:tc>
                  <a:txBody>
                    <a:bodyPr/>
                    <a:lstStyle/>
                    <a:p>
                      <a:r>
                        <a:rPr lang="en-US" dirty="0"/>
                        <a:t>Move to the last line of the file</a:t>
                      </a:r>
                    </a:p>
                  </a:txBody>
                  <a:tcPr anchor="ctr"/>
                </a:tc>
              </a:tr>
              <a:tr h="370840">
                <a:tc>
                  <a:txBody>
                    <a:bodyPr/>
                    <a:lstStyle/>
                    <a:p>
                      <a:r>
                        <a:rPr lang="en-US" b="1"/>
                        <a:t>nG</a:t>
                      </a:r>
                      <a:endParaRPr lang="en-US"/>
                    </a:p>
                  </a:txBody>
                  <a:tcPr anchor="ctr"/>
                </a:tc>
                <a:tc>
                  <a:txBody>
                    <a:bodyPr/>
                    <a:lstStyle/>
                    <a:p>
                      <a:r>
                        <a:rPr lang="en-US" dirty="0"/>
                        <a:t>Move to nth line of the file</a:t>
                      </a:r>
                    </a:p>
                  </a:txBody>
                  <a:tcPr anchor="ctr"/>
                </a:tc>
              </a:tr>
              <a:tr h="370840">
                <a:tc>
                  <a:txBody>
                    <a:bodyPr/>
                    <a:lstStyle/>
                    <a:p>
                      <a:r>
                        <a:rPr lang="en-US" b="1"/>
                        <a:t>:n</a:t>
                      </a:r>
                      <a:endParaRPr lang="en-US"/>
                    </a:p>
                  </a:txBody>
                  <a:tcPr anchor="ctr"/>
                </a:tc>
                <a:tc>
                  <a:txBody>
                    <a:bodyPr/>
                    <a:lstStyle/>
                    <a:p>
                      <a:r>
                        <a:rPr lang="en-US" dirty="0"/>
                        <a:t>Move to nth line of the file</a:t>
                      </a:r>
                    </a:p>
                  </a:txBody>
                  <a:tcPr anchor="ctr"/>
                </a:tc>
              </a:tr>
              <a:tr h="370840">
                <a:tc>
                  <a:txBody>
                    <a:bodyPr/>
                    <a:lstStyle/>
                    <a:p>
                      <a:r>
                        <a:rPr lang="en-US" b="1"/>
                        <a:t>fc</a:t>
                      </a:r>
                      <a:endParaRPr lang="en-US"/>
                    </a:p>
                  </a:txBody>
                  <a:tcPr anchor="ctr"/>
                </a:tc>
                <a:tc>
                  <a:txBody>
                    <a:bodyPr/>
                    <a:lstStyle/>
                    <a:p>
                      <a:r>
                        <a:rPr lang="en-US" dirty="0"/>
                        <a:t>Move forward to c</a:t>
                      </a:r>
                    </a:p>
                  </a:txBody>
                  <a:tcPr anchor="ctr"/>
                </a:tc>
              </a:tr>
              <a:tr h="370840">
                <a:tc>
                  <a:txBody>
                    <a:bodyPr/>
                    <a:lstStyle/>
                    <a:p>
                      <a:r>
                        <a:rPr lang="en-US" b="1"/>
                        <a:t>Fc</a:t>
                      </a:r>
                      <a:endParaRPr lang="en-US"/>
                    </a:p>
                  </a:txBody>
                  <a:tcPr anchor="ctr"/>
                </a:tc>
                <a:tc>
                  <a:txBody>
                    <a:bodyPr/>
                    <a:lstStyle/>
                    <a:p>
                      <a:r>
                        <a:rPr lang="en-US" dirty="0"/>
                        <a:t>Move back to c</a:t>
                      </a:r>
                    </a:p>
                  </a:txBody>
                  <a:tcPr anchor="ctr"/>
                </a:tc>
              </a:tr>
              <a:tr h="370840">
                <a:tc>
                  <a:txBody>
                    <a:bodyPr/>
                    <a:lstStyle/>
                    <a:p>
                      <a:r>
                        <a:rPr lang="en-US" b="1"/>
                        <a:t>H</a:t>
                      </a:r>
                      <a:endParaRPr lang="en-US"/>
                    </a:p>
                  </a:txBody>
                  <a:tcPr anchor="ctr"/>
                </a:tc>
                <a:tc>
                  <a:txBody>
                    <a:bodyPr/>
                    <a:lstStyle/>
                    <a:p>
                      <a:r>
                        <a:rPr lang="en-US" dirty="0"/>
                        <a:t>Move to top of screen</a:t>
                      </a:r>
                    </a:p>
                  </a:txBody>
                  <a:tcPr anchor="ctr"/>
                </a:tc>
              </a:tr>
              <a:tr h="370840">
                <a:tc>
                  <a:txBody>
                    <a:bodyPr/>
                    <a:lstStyle/>
                    <a:p>
                      <a:r>
                        <a:rPr lang="en-US" b="1"/>
                        <a:t>nH</a:t>
                      </a:r>
                      <a:endParaRPr lang="en-US"/>
                    </a:p>
                  </a:txBody>
                  <a:tcPr anchor="ctr"/>
                </a:tc>
                <a:tc>
                  <a:txBody>
                    <a:bodyPr/>
                    <a:lstStyle/>
                    <a:p>
                      <a:r>
                        <a:rPr lang="en-US" dirty="0"/>
                        <a:t>Moves to nth line from the top of the screen</a:t>
                      </a:r>
                    </a:p>
                  </a:txBody>
                  <a:tcPr anchor="ctr"/>
                </a:tc>
              </a:tr>
              <a:tr h="370840">
                <a:tc>
                  <a:txBody>
                    <a:bodyPr/>
                    <a:lstStyle/>
                    <a:p>
                      <a:r>
                        <a:rPr lang="en-US" b="1"/>
                        <a:t>M</a:t>
                      </a:r>
                      <a:endParaRPr lang="en-US"/>
                    </a:p>
                  </a:txBody>
                  <a:tcPr anchor="ctr"/>
                </a:tc>
                <a:tc>
                  <a:txBody>
                    <a:bodyPr/>
                    <a:lstStyle/>
                    <a:p>
                      <a:r>
                        <a:rPr lang="en-US" dirty="0"/>
                        <a:t>Move to middle of screen</a:t>
                      </a:r>
                    </a:p>
                  </a:txBody>
                  <a:tcPr anchor="ctr"/>
                </a:tc>
              </a:tr>
              <a:tr h="370840">
                <a:tc>
                  <a:txBody>
                    <a:bodyPr/>
                    <a:lstStyle/>
                    <a:p>
                      <a:r>
                        <a:rPr lang="en-US" b="1"/>
                        <a:t>L</a:t>
                      </a:r>
                      <a:endParaRPr lang="en-US"/>
                    </a:p>
                  </a:txBody>
                  <a:tcPr anchor="ctr"/>
                </a:tc>
                <a:tc>
                  <a:txBody>
                    <a:bodyPr/>
                    <a:lstStyle/>
                    <a:p>
                      <a:r>
                        <a:rPr lang="en-US" dirty="0"/>
                        <a:t>Move to </a:t>
                      </a:r>
                      <a:r>
                        <a:rPr lang="en-US" dirty="0" err="1"/>
                        <a:t>botton</a:t>
                      </a:r>
                      <a:r>
                        <a:rPr lang="en-US" dirty="0"/>
                        <a:t> of screen</a:t>
                      </a:r>
                    </a:p>
                  </a:txBody>
                  <a:tcPr anchor="ctr"/>
                </a:tc>
              </a:tr>
              <a:tr h="370840">
                <a:tc>
                  <a:txBody>
                    <a:bodyPr/>
                    <a:lstStyle/>
                    <a:p>
                      <a:r>
                        <a:rPr lang="en-US" b="1"/>
                        <a:t>nL</a:t>
                      </a:r>
                      <a:endParaRPr lang="en-US"/>
                    </a:p>
                  </a:txBody>
                  <a:tcPr anchor="ctr"/>
                </a:tc>
                <a:tc>
                  <a:txBody>
                    <a:bodyPr/>
                    <a:lstStyle/>
                    <a:p>
                      <a:r>
                        <a:rPr lang="en-US" dirty="0"/>
                        <a:t>Moves to nth line from the bottom of the screen</a:t>
                      </a:r>
                    </a:p>
                  </a:txBody>
                  <a:tcPr anchor="ctr"/>
                </a:tc>
              </a:tr>
              <a:tr h="370840">
                <a:tc>
                  <a:txBody>
                    <a:bodyPr/>
                    <a:lstStyle/>
                    <a:p>
                      <a:r>
                        <a:rPr lang="en-US" b="1"/>
                        <a:t>:x</a:t>
                      </a:r>
                      <a:endParaRPr lang="en-US"/>
                    </a:p>
                  </a:txBody>
                  <a:tcPr anchor="ctr"/>
                </a:tc>
                <a:tc>
                  <a:txBody>
                    <a:bodyPr/>
                    <a:lstStyle/>
                    <a:p>
                      <a:r>
                        <a:rPr lang="en-US" dirty="0"/>
                        <a:t>Colon followed by a number would position the cursor on line number represented by </a:t>
                      </a:r>
                      <a:r>
                        <a:rPr lang="en-US" b="1" dirty="0"/>
                        <a:t>x</a:t>
                      </a:r>
                      <a:endParaRPr lang="en-US" dirty="0"/>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Commands</a:t>
            </a:r>
            <a:endParaRPr lang="en-US" dirty="0"/>
          </a:p>
        </p:txBody>
      </p:sp>
      <p:graphicFrame>
        <p:nvGraphicFramePr>
          <p:cNvPr id="5" name="Content Placeholder 4"/>
          <p:cNvGraphicFramePr>
            <a:graphicFrameLocks noGrp="1"/>
          </p:cNvGraphicFramePr>
          <p:nvPr>
            <p:ph idx="1"/>
          </p:nvPr>
        </p:nvGraphicFramePr>
        <p:xfrm>
          <a:off x="381000" y="1066800"/>
          <a:ext cx="8229600" cy="48209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a:t>CTRL+d</a:t>
                      </a:r>
                    </a:p>
                  </a:txBody>
                  <a:tcPr anchor="ctr"/>
                </a:tc>
                <a:tc>
                  <a:txBody>
                    <a:bodyPr/>
                    <a:lstStyle/>
                    <a:p>
                      <a:r>
                        <a:rPr lang="en-US"/>
                        <a:t>Move forward 1/2 screen</a:t>
                      </a:r>
                    </a:p>
                  </a:txBody>
                  <a:tcPr anchor="ctr"/>
                </a:tc>
              </a:tr>
              <a:tr h="370840">
                <a:tc>
                  <a:txBody>
                    <a:bodyPr/>
                    <a:lstStyle/>
                    <a:p>
                      <a:r>
                        <a:rPr lang="en-US"/>
                        <a:t>CTRL+d</a:t>
                      </a:r>
                    </a:p>
                  </a:txBody>
                  <a:tcPr anchor="ctr"/>
                </a:tc>
                <a:tc>
                  <a:txBody>
                    <a:bodyPr/>
                    <a:lstStyle/>
                    <a:p>
                      <a:r>
                        <a:rPr lang="en-US"/>
                        <a:t>Move forward 1/2 screen</a:t>
                      </a:r>
                    </a:p>
                  </a:txBody>
                  <a:tcPr anchor="ctr"/>
                </a:tc>
              </a:tr>
              <a:tr h="370840">
                <a:tc>
                  <a:txBody>
                    <a:bodyPr/>
                    <a:lstStyle/>
                    <a:p>
                      <a:r>
                        <a:rPr lang="en-US"/>
                        <a:t>CTRL+f</a:t>
                      </a:r>
                    </a:p>
                  </a:txBody>
                  <a:tcPr anchor="ctr"/>
                </a:tc>
                <a:tc>
                  <a:txBody>
                    <a:bodyPr/>
                    <a:lstStyle/>
                    <a:p>
                      <a:r>
                        <a:rPr lang="en-US"/>
                        <a:t>Move forward one full screen</a:t>
                      </a:r>
                    </a:p>
                  </a:txBody>
                  <a:tcPr anchor="ctr"/>
                </a:tc>
              </a:tr>
              <a:tr h="370840">
                <a:tc>
                  <a:txBody>
                    <a:bodyPr/>
                    <a:lstStyle/>
                    <a:p>
                      <a:r>
                        <a:rPr lang="en-US"/>
                        <a:t>CTRL+u</a:t>
                      </a:r>
                    </a:p>
                  </a:txBody>
                  <a:tcPr anchor="ctr"/>
                </a:tc>
                <a:tc>
                  <a:txBody>
                    <a:bodyPr/>
                    <a:lstStyle/>
                    <a:p>
                      <a:r>
                        <a:rPr lang="en-US"/>
                        <a:t>Move backward 1/2 screen</a:t>
                      </a:r>
                    </a:p>
                  </a:txBody>
                  <a:tcPr anchor="ctr"/>
                </a:tc>
              </a:tr>
              <a:tr h="370840">
                <a:tc>
                  <a:txBody>
                    <a:bodyPr/>
                    <a:lstStyle/>
                    <a:p>
                      <a:r>
                        <a:rPr lang="en-US"/>
                        <a:t>CTRL+b</a:t>
                      </a:r>
                    </a:p>
                  </a:txBody>
                  <a:tcPr anchor="ctr"/>
                </a:tc>
                <a:tc>
                  <a:txBody>
                    <a:bodyPr/>
                    <a:lstStyle/>
                    <a:p>
                      <a:r>
                        <a:rPr lang="en-US"/>
                        <a:t>Move backward one full screen</a:t>
                      </a:r>
                    </a:p>
                  </a:txBody>
                  <a:tcPr anchor="ctr"/>
                </a:tc>
              </a:tr>
              <a:tr h="370840">
                <a:tc>
                  <a:txBody>
                    <a:bodyPr/>
                    <a:lstStyle/>
                    <a:p>
                      <a:r>
                        <a:rPr lang="en-US"/>
                        <a:t>CTRL+e</a:t>
                      </a:r>
                    </a:p>
                  </a:txBody>
                  <a:tcPr anchor="ctr"/>
                </a:tc>
                <a:tc>
                  <a:txBody>
                    <a:bodyPr/>
                    <a:lstStyle/>
                    <a:p>
                      <a:r>
                        <a:rPr lang="en-US"/>
                        <a:t>Moves screen up one line</a:t>
                      </a:r>
                    </a:p>
                  </a:txBody>
                  <a:tcPr anchor="ctr"/>
                </a:tc>
              </a:tr>
              <a:tr h="370840">
                <a:tc>
                  <a:txBody>
                    <a:bodyPr/>
                    <a:lstStyle/>
                    <a:p>
                      <a:r>
                        <a:rPr lang="en-US"/>
                        <a:t>CTRL+y</a:t>
                      </a:r>
                    </a:p>
                  </a:txBody>
                  <a:tcPr anchor="ctr"/>
                </a:tc>
                <a:tc>
                  <a:txBody>
                    <a:bodyPr/>
                    <a:lstStyle/>
                    <a:p>
                      <a:r>
                        <a:rPr lang="en-US"/>
                        <a:t>Moves screen down one line</a:t>
                      </a:r>
                    </a:p>
                  </a:txBody>
                  <a:tcPr anchor="ctr"/>
                </a:tc>
              </a:tr>
              <a:tr h="370840">
                <a:tc>
                  <a:txBody>
                    <a:bodyPr/>
                    <a:lstStyle/>
                    <a:p>
                      <a:r>
                        <a:rPr lang="en-US"/>
                        <a:t>CTRL+u</a:t>
                      </a:r>
                    </a:p>
                  </a:txBody>
                  <a:tcPr anchor="ctr"/>
                </a:tc>
                <a:tc>
                  <a:txBody>
                    <a:bodyPr/>
                    <a:lstStyle/>
                    <a:p>
                      <a:r>
                        <a:rPr lang="en-US"/>
                        <a:t>Moves screen up 1/2 page</a:t>
                      </a:r>
                    </a:p>
                  </a:txBody>
                  <a:tcPr anchor="ctr"/>
                </a:tc>
              </a:tr>
              <a:tr h="370840">
                <a:tc>
                  <a:txBody>
                    <a:bodyPr/>
                    <a:lstStyle/>
                    <a:p>
                      <a:r>
                        <a:rPr lang="en-US"/>
                        <a:t>CTRL+d</a:t>
                      </a:r>
                    </a:p>
                  </a:txBody>
                  <a:tcPr anchor="ctr"/>
                </a:tc>
                <a:tc>
                  <a:txBody>
                    <a:bodyPr/>
                    <a:lstStyle/>
                    <a:p>
                      <a:r>
                        <a:rPr lang="en-US"/>
                        <a:t>Moves screen down 1/2 page</a:t>
                      </a:r>
                    </a:p>
                  </a:txBody>
                  <a:tcPr anchor="ctr"/>
                </a:tc>
              </a:tr>
              <a:tr h="370840">
                <a:tc>
                  <a:txBody>
                    <a:bodyPr/>
                    <a:lstStyle/>
                    <a:p>
                      <a:r>
                        <a:rPr lang="en-US"/>
                        <a:t>CTRL+b</a:t>
                      </a:r>
                    </a:p>
                  </a:txBody>
                  <a:tcPr anchor="ctr"/>
                </a:tc>
                <a:tc>
                  <a:txBody>
                    <a:bodyPr/>
                    <a:lstStyle/>
                    <a:p>
                      <a:r>
                        <a:rPr lang="en-US"/>
                        <a:t>Moves screen up one page</a:t>
                      </a:r>
                    </a:p>
                  </a:txBody>
                  <a:tcPr anchor="ctr"/>
                </a:tc>
              </a:tr>
              <a:tr h="370840">
                <a:tc>
                  <a:txBody>
                    <a:bodyPr/>
                    <a:lstStyle/>
                    <a:p>
                      <a:r>
                        <a:rPr lang="en-US"/>
                        <a:t>CTRL+f</a:t>
                      </a:r>
                    </a:p>
                  </a:txBody>
                  <a:tcPr anchor="ctr"/>
                </a:tc>
                <a:tc>
                  <a:txBody>
                    <a:bodyPr/>
                    <a:lstStyle/>
                    <a:p>
                      <a:r>
                        <a:rPr lang="en-US"/>
                        <a:t>Moves screen down one page</a:t>
                      </a:r>
                    </a:p>
                  </a:txBody>
                  <a:tcPr anchor="ctr"/>
                </a:tc>
              </a:tr>
              <a:tr h="370840">
                <a:tc>
                  <a:txBody>
                    <a:bodyPr/>
                    <a:lstStyle/>
                    <a:p>
                      <a:r>
                        <a:rPr lang="en-US"/>
                        <a:t>CTRL+I</a:t>
                      </a:r>
                    </a:p>
                  </a:txBody>
                  <a:tcPr anchor="ctr"/>
                </a:tc>
                <a:tc>
                  <a:txBody>
                    <a:bodyPr/>
                    <a:lstStyle/>
                    <a:p>
                      <a:r>
                        <a:rPr lang="en-US" dirty="0"/>
                        <a:t>Redraws screen</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Files</a:t>
            </a:r>
            <a:endParaRPr lang="en-US" dirty="0"/>
          </a:p>
        </p:txBody>
      </p:sp>
      <p:graphicFrame>
        <p:nvGraphicFramePr>
          <p:cNvPr id="5" name="Content Placeholder 4"/>
          <p:cNvGraphicFramePr>
            <a:graphicFrameLocks noGrp="1"/>
          </p:cNvGraphicFramePr>
          <p:nvPr>
            <p:ph idx="1"/>
          </p:nvPr>
        </p:nvGraphicFramePr>
        <p:xfrm>
          <a:off x="539750" y="1557338"/>
          <a:ext cx="8229600" cy="31343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a:t>i</a:t>
                      </a:r>
                      <a:endParaRPr lang="en-US"/>
                    </a:p>
                  </a:txBody>
                  <a:tcPr anchor="ctr"/>
                </a:tc>
                <a:tc>
                  <a:txBody>
                    <a:bodyPr/>
                    <a:lstStyle/>
                    <a:p>
                      <a:r>
                        <a:rPr lang="en-US"/>
                        <a:t>Inserts text before current cursor location.</a:t>
                      </a:r>
                    </a:p>
                  </a:txBody>
                  <a:tcPr anchor="ctr"/>
                </a:tc>
              </a:tr>
              <a:tr h="370840">
                <a:tc>
                  <a:txBody>
                    <a:bodyPr/>
                    <a:lstStyle/>
                    <a:p>
                      <a:r>
                        <a:rPr lang="en-US" b="1"/>
                        <a:t>I</a:t>
                      </a:r>
                      <a:endParaRPr lang="en-US"/>
                    </a:p>
                  </a:txBody>
                  <a:tcPr anchor="ctr"/>
                </a:tc>
                <a:tc>
                  <a:txBody>
                    <a:bodyPr/>
                    <a:lstStyle/>
                    <a:p>
                      <a:r>
                        <a:rPr lang="en-US"/>
                        <a:t>Inserts text at beginning of current line.</a:t>
                      </a:r>
                    </a:p>
                  </a:txBody>
                  <a:tcPr anchor="ctr"/>
                </a:tc>
              </a:tr>
              <a:tr h="370840">
                <a:tc>
                  <a:txBody>
                    <a:bodyPr/>
                    <a:lstStyle/>
                    <a:p>
                      <a:r>
                        <a:rPr lang="en-US" b="1"/>
                        <a:t>a</a:t>
                      </a:r>
                      <a:endParaRPr lang="en-US"/>
                    </a:p>
                  </a:txBody>
                  <a:tcPr anchor="ctr"/>
                </a:tc>
                <a:tc>
                  <a:txBody>
                    <a:bodyPr/>
                    <a:lstStyle/>
                    <a:p>
                      <a:r>
                        <a:rPr lang="en-US"/>
                        <a:t>Inserts text after current cursor location.</a:t>
                      </a:r>
                    </a:p>
                  </a:txBody>
                  <a:tcPr anchor="ctr"/>
                </a:tc>
              </a:tr>
              <a:tr h="370840">
                <a:tc>
                  <a:txBody>
                    <a:bodyPr/>
                    <a:lstStyle/>
                    <a:p>
                      <a:r>
                        <a:rPr lang="en-US" b="1"/>
                        <a:t>A</a:t>
                      </a:r>
                      <a:endParaRPr lang="en-US"/>
                    </a:p>
                  </a:txBody>
                  <a:tcPr anchor="ctr"/>
                </a:tc>
                <a:tc>
                  <a:txBody>
                    <a:bodyPr/>
                    <a:lstStyle/>
                    <a:p>
                      <a:r>
                        <a:rPr lang="en-US"/>
                        <a:t>Inserts text at end of current line.</a:t>
                      </a:r>
                    </a:p>
                  </a:txBody>
                  <a:tcPr anchor="ctr"/>
                </a:tc>
              </a:tr>
              <a:tr h="370840">
                <a:tc>
                  <a:txBody>
                    <a:bodyPr/>
                    <a:lstStyle/>
                    <a:p>
                      <a:r>
                        <a:rPr lang="en-US" b="1"/>
                        <a:t>o</a:t>
                      </a:r>
                      <a:endParaRPr lang="en-US"/>
                    </a:p>
                  </a:txBody>
                  <a:tcPr anchor="ctr"/>
                </a:tc>
                <a:tc>
                  <a:txBody>
                    <a:bodyPr/>
                    <a:lstStyle/>
                    <a:p>
                      <a:r>
                        <a:rPr lang="en-US"/>
                        <a:t>Creates a new line for text entry below cursor location.</a:t>
                      </a:r>
                    </a:p>
                  </a:txBody>
                  <a:tcPr anchor="ctr"/>
                </a:tc>
              </a:tr>
              <a:tr h="370840">
                <a:tc>
                  <a:txBody>
                    <a:bodyPr/>
                    <a:lstStyle/>
                    <a:p>
                      <a:r>
                        <a:rPr lang="en-US" b="1"/>
                        <a:t>O</a:t>
                      </a:r>
                      <a:endParaRPr lang="en-US"/>
                    </a:p>
                  </a:txBody>
                  <a:tcPr anchor="ctr"/>
                </a:tc>
                <a:tc>
                  <a:txBody>
                    <a:bodyPr/>
                    <a:lstStyle/>
                    <a:p>
                      <a:r>
                        <a:rPr lang="en-US" dirty="0"/>
                        <a:t>Creates a new line for text entry above cursor location.</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Characters</a:t>
            </a:r>
            <a:endParaRPr lang="en-US" dirty="0"/>
          </a:p>
        </p:txBody>
      </p:sp>
      <p:graphicFrame>
        <p:nvGraphicFramePr>
          <p:cNvPr id="5" name="Content Placeholder 4"/>
          <p:cNvGraphicFramePr>
            <a:graphicFrameLocks noGrp="1"/>
          </p:cNvGraphicFramePr>
          <p:nvPr>
            <p:ph idx="1"/>
          </p:nvPr>
        </p:nvGraphicFramePr>
        <p:xfrm>
          <a:off x="228600" y="1143000"/>
          <a:ext cx="8229600" cy="4582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a:t>x</a:t>
                      </a:r>
                      <a:endParaRPr lang="en-US"/>
                    </a:p>
                  </a:txBody>
                  <a:tcPr anchor="ctr"/>
                </a:tc>
                <a:tc>
                  <a:txBody>
                    <a:bodyPr/>
                    <a:lstStyle/>
                    <a:p>
                      <a:r>
                        <a:rPr lang="en-US"/>
                        <a:t>Deletes the character under the cursor location.</a:t>
                      </a:r>
                    </a:p>
                  </a:txBody>
                  <a:tcPr anchor="ctr"/>
                </a:tc>
              </a:tr>
              <a:tr h="370840">
                <a:tc>
                  <a:txBody>
                    <a:bodyPr/>
                    <a:lstStyle/>
                    <a:p>
                      <a:r>
                        <a:rPr lang="en-US" b="1"/>
                        <a:t>X</a:t>
                      </a:r>
                      <a:endParaRPr lang="en-US"/>
                    </a:p>
                  </a:txBody>
                  <a:tcPr anchor="ctr"/>
                </a:tc>
                <a:tc>
                  <a:txBody>
                    <a:bodyPr/>
                    <a:lstStyle/>
                    <a:p>
                      <a:r>
                        <a:rPr lang="en-US"/>
                        <a:t>Deletes the character before the cursor location.</a:t>
                      </a:r>
                    </a:p>
                  </a:txBody>
                  <a:tcPr anchor="ctr"/>
                </a:tc>
              </a:tr>
              <a:tr h="370840">
                <a:tc>
                  <a:txBody>
                    <a:bodyPr/>
                    <a:lstStyle/>
                    <a:p>
                      <a:r>
                        <a:rPr lang="en-US" b="1"/>
                        <a:t>dw</a:t>
                      </a:r>
                      <a:endParaRPr lang="en-US"/>
                    </a:p>
                  </a:txBody>
                  <a:tcPr anchor="ctr"/>
                </a:tc>
                <a:tc>
                  <a:txBody>
                    <a:bodyPr/>
                    <a:lstStyle/>
                    <a:p>
                      <a:r>
                        <a:rPr lang="en-US"/>
                        <a:t>Deletes from the current cursor location to the next word.</a:t>
                      </a:r>
                    </a:p>
                  </a:txBody>
                  <a:tcPr anchor="ctr"/>
                </a:tc>
              </a:tr>
              <a:tr h="370840">
                <a:tc>
                  <a:txBody>
                    <a:bodyPr/>
                    <a:lstStyle/>
                    <a:p>
                      <a:r>
                        <a:rPr lang="en-US" b="1"/>
                        <a:t>d^</a:t>
                      </a:r>
                      <a:endParaRPr lang="en-US"/>
                    </a:p>
                  </a:txBody>
                  <a:tcPr anchor="ctr"/>
                </a:tc>
                <a:tc>
                  <a:txBody>
                    <a:bodyPr/>
                    <a:lstStyle/>
                    <a:p>
                      <a:r>
                        <a:rPr lang="en-US"/>
                        <a:t>Deletes from current cursor position to the beginning of the line.</a:t>
                      </a:r>
                    </a:p>
                  </a:txBody>
                  <a:tcPr anchor="ctr"/>
                </a:tc>
              </a:tr>
              <a:tr h="370840">
                <a:tc>
                  <a:txBody>
                    <a:bodyPr/>
                    <a:lstStyle/>
                    <a:p>
                      <a:r>
                        <a:rPr lang="en-US" b="1"/>
                        <a:t>d$</a:t>
                      </a:r>
                      <a:endParaRPr lang="en-US"/>
                    </a:p>
                  </a:txBody>
                  <a:tcPr anchor="ctr"/>
                </a:tc>
                <a:tc>
                  <a:txBody>
                    <a:bodyPr/>
                    <a:lstStyle/>
                    <a:p>
                      <a:r>
                        <a:rPr lang="en-US"/>
                        <a:t>Deletes from current cursor position to the end of the line.</a:t>
                      </a:r>
                    </a:p>
                  </a:txBody>
                  <a:tcPr anchor="ctr"/>
                </a:tc>
              </a:tr>
              <a:tr h="370840">
                <a:tc>
                  <a:txBody>
                    <a:bodyPr/>
                    <a:lstStyle/>
                    <a:p>
                      <a:r>
                        <a:rPr lang="en-US" b="1"/>
                        <a:t>D</a:t>
                      </a:r>
                      <a:endParaRPr lang="en-US"/>
                    </a:p>
                  </a:txBody>
                  <a:tcPr anchor="ctr"/>
                </a:tc>
                <a:tc>
                  <a:txBody>
                    <a:bodyPr/>
                    <a:lstStyle/>
                    <a:p>
                      <a:r>
                        <a:rPr lang="en-US"/>
                        <a:t>Deletes from the cursor position to the end of the current line.</a:t>
                      </a:r>
                    </a:p>
                  </a:txBody>
                  <a:tcPr anchor="ctr"/>
                </a:tc>
              </a:tr>
              <a:tr h="370840">
                <a:tc>
                  <a:txBody>
                    <a:bodyPr/>
                    <a:lstStyle/>
                    <a:p>
                      <a:r>
                        <a:rPr lang="en-US" b="1"/>
                        <a:t>dd</a:t>
                      </a:r>
                      <a:endParaRPr lang="en-US"/>
                    </a:p>
                  </a:txBody>
                  <a:tcPr anchor="ctr"/>
                </a:tc>
                <a:tc>
                  <a:txBody>
                    <a:bodyPr/>
                    <a:lstStyle/>
                    <a:p>
                      <a:r>
                        <a:rPr lang="en-US" dirty="0"/>
                        <a:t>Deletes the line the cursor is on.</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Commands</a:t>
            </a:r>
            <a:endParaRPr lang="en-US" dirty="0"/>
          </a:p>
        </p:txBody>
      </p:sp>
      <p:graphicFrame>
        <p:nvGraphicFramePr>
          <p:cNvPr id="5" name="Content Placeholder 4"/>
          <p:cNvGraphicFramePr>
            <a:graphicFrameLocks noGrp="1"/>
          </p:cNvGraphicFramePr>
          <p:nvPr>
            <p:ph idx="1"/>
          </p:nvPr>
        </p:nvGraphicFramePr>
        <p:xfrm>
          <a:off x="304800" y="1000760"/>
          <a:ext cx="8534400" cy="4216400"/>
        </p:xfrm>
        <a:graphic>
          <a:graphicData uri="http://schemas.openxmlformats.org/drawingml/2006/table">
            <a:tbl>
              <a:tblPr firstRow="1" bandRow="1">
                <a:tableStyleId>{5C22544A-7EE6-4342-B048-85BDC9FD1C3A}</a:tableStyleId>
              </a:tblPr>
              <a:tblGrid>
                <a:gridCol w="1981200"/>
                <a:gridCol w="6553200"/>
              </a:tblGrid>
              <a:tr h="370840">
                <a:tc>
                  <a:txBody>
                    <a:bodyPr/>
                    <a:lstStyle/>
                    <a:p>
                      <a:r>
                        <a:rPr lang="en-US" dirty="0"/>
                        <a:t>Command</a:t>
                      </a:r>
                    </a:p>
                  </a:txBody>
                  <a:tcPr anchor="ctr"/>
                </a:tc>
                <a:tc>
                  <a:txBody>
                    <a:bodyPr/>
                    <a:lstStyle/>
                    <a:p>
                      <a:r>
                        <a:rPr lang="en-US"/>
                        <a:t>Description</a:t>
                      </a:r>
                    </a:p>
                  </a:txBody>
                  <a:tcPr anchor="ctr"/>
                </a:tc>
              </a:tr>
              <a:tr h="370840">
                <a:tc>
                  <a:txBody>
                    <a:bodyPr/>
                    <a:lstStyle/>
                    <a:p>
                      <a:r>
                        <a:rPr lang="en-US" b="1" dirty="0">
                          <a:latin typeface="Book Antiqua" pitchFamily="18" charset="0"/>
                        </a:rPr>
                        <a:t>cc</a:t>
                      </a:r>
                      <a:endParaRPr lang="en-US" dirty="0">
                        <a:latin typeface="Book Antiqua" pitchFamily="18" charset="0"/>
                      </a:endParaRPr>
                    </a:p>
                  </a:txBody>
                  <a:tcPr anchor="ctr"/>
                </a:tc>
                <a:tc>
                  <a:txBody>
                    <a:bodyPr/>
                    <a:lstStyle/>
                    <a:p>
                      <a:r>
                        <a:rPr lang="en-US">
                          <a:latin typeface="Book Antiqua" pitchFamily="18" charset="0"/>
                        </a:rPr>
                        <a:t>Removes contents of the line, leaving you in insert mode.</a:t>
                      </a:r>
                    </a:p>
                  </a:txBody>
                  <a:tcPr anchor="ctr"/>
                </a:tc>
              </a:tr>
              <a:tr h="370840">
                <a:tc>
                  <a:txBody>
                    <a:bodyPr/>
                    <a:lstStyle/>
                    <a:p>
                      <a:r>
                        <a:rPr lang="en-US" b="1" dirty="0" err="1">
                          <a:latin typeface="Book Antiqua" pitchFamily="18" charset="0"/>
                        </a:rPr>
                        <a:t>cw</a:t>
                      </a:r>
                      <a:endParaRPr lang="en-US" dirty="0">
                        <a:latin typeface="Book Antiqua" pitchFamily="18" charset="0"/>
                      </a:endParaRPr>
                    </a:p>
                  </a:txBody>
                  <a:tcPr anchor="ctr"/>
                </a:tc>
                <a:tc>
                  <a:txBody>
                    <a:bodyPr/>
                    <a:lstStyle/>
                    <a:p>
                      <a:r>
                        <a:rPr lang="en-US">
                          <a:latin typeface="Book Antiqua" pitchFamily="18" charset="0"/>
                        </a:rPr>
                        <a:t>Changes the word the cursor is on from the cursor to the lowercase w end of the word.</a:t>
                      </a:r>
                    </a:p>
                  </a:txBody>
                  <a:tcPr anchor="ctr"/>
                </a:tc>
              </a:tr>
              <a:tr h="370840">
                <a:tc>
                  <a:txBody>
                    <a:bodyPr/>
                    <a:lstStyle/>
                    <a:p>
                      <a:r>
                        <a:rPr lang="en-US" b="1" dirty="0">
                          <a:latin typeface="Book Antiqua" pitchFamily="18" charset="0"/>
                        </a:rPr>
                        <a:t>r</a:t>
                      </a:r>
                      <a:endParaRPr lang="en-US" dirty="0">
                        <a:latin typeface="Book Antiqua" pitchFamily="18" charset="0"/>
                      </a:endParaRPr>
                    </a:p>
                  </a:txBody>
                  <a:tcPr anchor="ctr"/>
                </a:tc>
                <a:tc>
                  <a:txBody>
                    <a:bodyPr/>
                    <a:lstStyle/>
                    <a:p>
                      <a:r>
                        <a:rPr lang="en-US" dirty="0">
                          <a:latin typeface="Book Antiqua" pitchFamily="18" charset="0"/>
                        </a:rPr>
                        <a:t>Replaces the character under the cursor. vi returns to command mode after the replacement is entered.</a:t>
                      </a:r>
                    </a:p>
                  </a:txBody>
                  <a:tcPr anchor="ctr"/>
                </a:tc>
              </a:tr>
              <a:tr h="370840">
                <a:tc>
                  <a:txBody>
                    <a:bodyPr/>
                    <a:lstStyle/>
                    <a:p>
                      <a:r>
                        <a:rPr lang="en-US" b="1">
                          <a:latin typeface="Book Antiqua" pitchFamily="18" charset="0"/>
                        </a:rPr>
                        <a:t>R</a:t>
                      </a:r>
                      <a:endParaRPr lang="en-US">
                        <a:latin typeface="Book Antiqua" pitchFamily="18" charset="0"/>
                      </a:endParaRPr>
                    </a:p>
                  </a:txBody>
                  <a:tcPr anchor="ctr"/>
                </a:tc>
                <a:tc>
                  <a:txBody>
                    <a:bodyPr/>
                    <a:lstStyle/>
                    <a:p>
                      <a:r>
                        <a:rPr lang="en-US" dirty="0">
                          <a:latin typeface="Book Antiqua" pitchFamily="18" charset="0"/>
                        </a:rPr>
                        <a:t>Overwrites multiple characters beginning with the character currently under the cursor. You must use </a:t>
                      </a:r>
                      <a:r>
                        <a:rPr lang="en-US" b="1" dirty="0">
                          <a:latin typeface="Book Antiqua" pitchFamily="18" charset="0"/>
                        </a:rPr>
                        <a:t>Esc</a:t>
                      </a:r>
                      <a:r>
                        <a:rPr lang="en-US" dirty="0">
                          <a:latin typeface="Book Antiqua" pitchFamily="18" charset="0"/>
                        </a:rPr>
                        <a:t> to stop the overwriting.</a:t>
                      </a:r>
                    </a:p>
                  </a:txBody>
                  <a:tcPr anchor="ctr"/>
                </a:tc>
              </a:tr>
              <a:tr h="370840">
                <a:tc>
                  <a:txBody>
                    <a:bodyPr/>
                    <a:lstStyle/>
                    <a:p>
                      <a:r>
                        <a:rPr lang="en-US" b="1">
                          <a:latin typeface="Book Antiqua" pitchFamily="18" charset="0"/>
                        </a:rPr>
                        <a:t>s</a:t>
                      </a:r>
                      <a:endParaRPr lang="en-US">
                        <a:latin typeface="Book Antiqua" pitchFamily="18" charset="0"/>
                      </a:endParaRPr>
                    </a:p>
                  </a:txBody>
                  <a:tcPr anchor="ctr"/>
                </a:tc>
                <a:tc>
                  <a:txBody>
                    <a:bodyPr/>
                    <a:lstStyle/>
                    <a:p>
                      <a:r>
                        <a:rPr lang="en-US" dirty="0">
                          <a:latin typeface="Book Antiqua" pitchFamily="18" charset="0"/>
                        </a:rPr>
                        <a:t>Replaces the current character with the character you type. Afterward, you are left in insert mode.</a:t>
                      </a:r>
                    </a:p>
                  </a:txBody>
                  <a:tcPr anchor="ctr"/>
                </a:tc>
              </a:tr>
              <a:tr h="370840">
                <a:tc>
                  <a:txBody>
                    <a:bodyPr/>
                    <a:lstStyle/>
                    <a:p>
                      <a:r>
                        <a:rPr lang="en-US" b="1">
                          <a:latin typeface="Book Antiqua" pitchFamily="18" charset="0"/>
                        </a:rPr>
                        <a:t>S</a:t>
                      </a:r>
                      <a:endParaRPr lang="en-US">
                        <a:latin typeface="Book Antiqua" pitchFamily="18" charset="0"/>
                      </a:endParaRPr>
                    </a:p>
                  </a:txBody>
                  <a:tcPr anchor="ctr"/>
                </a:tc>
                <a:tc>
                  <a:txBody>
                    <a:bodyPr/>
                    <a:lstStyle/>
                    <a:p>
                      <a:r>
                        <a:rPr lang="en-US" dirty="0">
                          <a:latin typeface="Book Antiqua" pitchFamily="18" charset="0"/>
                        </a:rPr>
                        <a:t>Deletes the line the cursor is on and replaces with new text. After the new text is entered, vi remains in insert mode.</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Permissions</a:t>
            </a:r>
            <a:endParaRPr lang="en-US" dirty="0"/>
          </a:p>
        </p:txBody>
      </p:sp>
      <p:sp>
        <p:nvSpPr>
          <p:cNvPr id="3" name="Content Placeholder 2"/>
          <p:cNvSpPr>
            <a:spLocks noGrp="1"/>
          </p:cNvSpPr>
          <p:nvPr>
            <p:ph idx="1"/>
          </p:nvPr>
        </p:nvSpPr>
        <p:spPr>
          <a:xfrm>
            <a:off x="457200" y="1219200"/>
            <a:ext cx="8229600" cy="4525963"/>
          </a:xfrm>
          <a:ln>
            <a:solidFill>
              <a:schemeClr val="accent1"/>
            </a:solidFill>
          </a:ln>
        </p:spPr>
        <p:txBody>
          <a:bodyPr>
            <a:normAutofit fontScale="92500" lnSpcReduction="10000"/>
          </a:bodyPr>
          <a:lstStyle/>
          <a:p>
            <a:endParaRPr lang="en-US" b="1" dirty="0" smtClean="0"/>
          </a:p>
          <a:p>
            <a:r>
              <a:rPr lang="en-US" b="1" dirty="0" smtClean="0"/>
              <a:t>Owner permissions:</a:t>
            </a:r>
            <a:r>
              <a:rPr lang="en-US" dirty="0" smtClean="0"/>
              <a:t> The owner's permissions determine what actions the owner of the file can perform on the file.</a:t>
            </a:r>
          </a:p>
          <a:p>
            <a:r>
              <a:rPr lang="en-US" b="1" dirty="0" smtClean="0"/>
              <a:t>Group permissions:</a:t>
            </a:r>
            <a:r>
              <a:rPr lang="en-US" dirty="0" smtClean="0"/>
              <a:t> The group's permissions determine what actions a user, who is a member of the group that a file belongs to, can perform on the file.</a:t>
            </a:r>
          </a:p>
          <a:p>
            <a:r>
              <a:rPr lang="en-US" b="1" dirty="0" smtClean="0"/>
              <a:t>Other (world) permissions:</a:t>
            </a:r>
            <a:r>
              <a:rPr lang="en-US" dirty="0" smtClean="0"/>
              <a:t> The permissions for others indicate what action all other users can perform on the file</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Redirection</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who &gt; users</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Redirection</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err="1" smtClean="0"/>
              <a:t>wc</a:t>
            </a:r>
            <a:r>
              <a:rPr lang="en-US" dirty="0" smtClean="0"/>
              <a:t> -l users</a:t>
            </a:r>
          </a:p>
          <a:p>
            <a:endParaRPr lang="en-US" dirty="0" smtClean="0"/>
          </a:p>
          <a:p>
            <a:r>
              <a:rPr lang="en-US" dirty="0" err="1" smtClean="0"/>
              <a:t>wc</a:t>
            </a:r>
            <a:r>
              <a:rPr lang="en-US" dirty="0" smtClean="0"/>
              <a:t> -l &lt; users</a:t>
            </a:r>
          </a:p>
          <a:p>
            <a:endParaRPr lang="en-US" dirty="0" smtClean="0"/>
          </a:p>
          <a:p>
            <a:r>
              <a:rPr lang="en-US" dirty="0" err="1" smtClean="0"/>
              <a:t>ls</a:t>
            </a:r>
            <a:r>
              <a:rPr lang="en-US" dirty="0" smtClean="0"/>
              <a:t> -l basic/</a:t>
            </a:r>
            <a:r>
              <a:rPr lang="en-US" dirty="0" err="1" smtClean="0"/>
              <a:t>prog</a:t>
            </a:r>
            <a:r>
              <a:rPr lang="en-US" dirty="0" smtClean="0"/>
              <a:t>??.pl | </a:t>
            </a:r>
            <a:r>
              <a:rPr lang="en-US" dirty="0" err="1" smtClean="0"/>
              <a:t>ls</a:t>
            </a:r>
            <a:r>
              <a:rPr lang="en-US" dirty="0" smtClean="0"/>
              <a:t> -l basic/pro??.pl</a:t>
            </a:r>
          </a:p>
          <a:p>
            <a:endParaRPr lang="en-US" dirty="0" smtClean="0"/>
          </a:p>
          <a:p>
            <a:r>
              <a:rPr lang="en-US" dirty="0" err="1" smtClean="0"/>
              <a:t>ls</a:t>
            </a:r>
            <a:r>
              <a:rPr lang="en-US" dirty="0" smtClean="0"/>
              <a:t> -l basic/</a:t>
            </a:r>
            <a:r>
              <a:rPr lang="en-US" dirty="0" err="1" smtClean="0"/>
              <a:t>prog</a:t>
            </a:r>
            <a:r>
              <a:rPr lang="en-US" dirty="0" smtClean="0"/>
              <a:t>??.pl | </a:t>
            </a:r>
            <a:r>
              <a:rPr lang="en-US" dirty="0" err="1" smtClean="0"/>
              <a:t>ls</a:t>
            </a:r>
            <a:r>
              <a:rPr lang="en-US" dirty="0" smtClean="0"/>
              <a:t> -l basic/pro???.pl</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 Pipes and Filters</a:t>
            </a:r>
            <a:endParaRPr lang="en-US" dirty="0"/>
          </a:p>
        </p:txBody>
      </p:sp>
      <p:sp>
        <p:nvSpPr>
          <p:cNvPr id="3" name="Content Placeholder 2"/>
          <p:cNvSpPr>
            <a:spLocks noGrp="1"/>
          </p:cNvSpPr>
          <p:nvPr>
            <p:ph idx="1"/>
          </p:nvPr>
        </p:nvSpPr>
        <p:spPr>
          <a:xfrm>
            <a:off x="539552" y="1371600"/>
            <a:ext cx="8229600" cy="4711155"/>
          </a:xfrm>
          <a:ln>
            <a:solidFill>
              <a:schemeClr val="accent1"/>
            </a:solidFill>
          </a:ln>
        </p:spPr>
        <p:txBody>
          <a:bodyPr>
            <a:normAutofit lnSpcReduction="10000"/>
          </a:bodyPr>
          <a:lstStyle/>
          <a:p>
            <a:endParaRPr lang="en-US" dirty="0" smtClean="0"/>
          </a:p>
          <a:p>
            <a:r>
              <a:rPr lang="en-US" dirty="0" smtClean="0"/>
              <a:t>You can connect two commands together so that the output from one program becomes the input of the next program. Two or more commands connected in this way form a pipe.</a:t>
            </a:r>
          </a:p>
          <a:p>
            <a:r>
              <a:rPr lang="en-US" dirty="0" smtClean="0"/>
              <a:t>To make a pipe, put a vertical bar (|) on the command line between two commands.</a:t>
            </a:r>
          </a:p>
          <a:p>
            <a:r>
              <a:rPr lang="en-US" dirty="0" smtClean="0"/>
              <a:t>When a program takes its input from another program, performs some operation on that input, and writes the result to the standard output, it is referred to as a </a:t>
            </a:r>
            <a:r>
              <a:rPr lang="en-US" i="1" dirty="0" smtClean="0"/>
              <a:t>filter</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 shell is the utility that processes your requests. </a:t>
            </a:r>
          </a:p>
          <a:p>
            <a:endParaRPr lang="en-US" dirty="0" smtClean="0"/>
          </a:p>
          <a:p>
            <a:r>
              <a:rPr lang="en-US" dirty="0" smtClean="0"/>
              <a:t>When you type in a command at your terminal, the shell interprets the command and calls the program that you want. The shell uses standard syntax for all commands.</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GREP </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 </a:t>
            </a:r>
            <a:r>
              <a:rPr lang="en-US" dirty="0" err="1" smtClean="0"/>
              <a:t>grep</a:t>
            </a:r>
            <a:r>
              <a:rPr lang="en-US" dirty="0" smtClean="0"/>
              <a:t> program searches a file or files for lines that have a certain pattern. The syntax is:</a:t>
            </a:r>
          </a:p>
          <a:p>
            <a:pPr lvl="1"/>
            <a:r>
              <a:rPr lang="en-US" dirty="0" smtClean="0"/>
              <a:t>$</a:t>
            </a:r>
            <a:r>
              <a:rPr lang="en-US" dirty="0" err="1" smtClean="0"/>
              <a:t>grep</a:t>
            </a:r>
            <a:r>
              <a:rPr lang="en-US" dirty="0" smtClean="0"/>
              <a:t> pattern file</a:t>
            </a:r>
          </a:p>
          <a:p>
            <a:endParaRPr lang="en-US" dirty="0" smtClean="0"/>
          </a:p>
          <a:p>
            <a:r>
              <a:rPr lang="en-US" dirty="0" smtClean="0"/>
              <a:t>The simplest use of </a:t>
            </a:r>
            <a:r>
              <a:rPr lang="en-US" dirty="0" err="1" smtClean="0"/>
              <a:t>grep</a:t>
            </a:r>
            <a:r>
              <a:rPr lang="en-US" dirty="0" smtClean="0"/>
              <a:t> is to look for a pattern consisting of a single word</a:t>
            </a:r>
          </a:p>
          <a:p>
            <a:pPr lvl="1"/>
            <a:r>
              <a:rPr lang="en-US" dirty="0" err="1" smtClean="0"/>
              <a:t>ls</a:t>
            </a:r>
            <a:r>
              <a:rPr lang="en-US" dirty="0" smtClean="0"/>
              <a:t> -l | </a:t>
            </a:r>
            <a:r>
              <a:rPr lang="en-US" dirty="0" err="1" smtClean="0"/>
              <a:t>grep</a:t>
            </a:r>
            <a:r>
              <a:rPr lang="en-US" dirty="0" smtClean="0"/>
              <a:t> "Aug”</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GREP Options</a:t>
            </a:r>
            <a:endParaRPr lang="en-US" dirty="0"/>
          </a:p>
        </p:txBody>
      </p:sp>
      <p:graphicFrame>
        <p:nvGraphicFramePr>
          <p:cNvPr id="5" name="Content Placeholder 4"/>
          <p:cNvGraphicFramePr>
            <a:graphicFrameLocks noGrp="1"/>
          </p:cNvGraphicFramePr>
          <p:nvPr>
            <p:ph idx="1"/>
          </p:nvPr>
        </p:nvGraphicFramePr>
        <p:xfrm>
          <a:off x="539750" y="1557338"/>
          <a:ext cx="8229600" cy="27635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Option</a:t>
                      </a:r>
                    </a:p>
                  </a:txBody>
                  <a:tcPr anchor="ctr"/>
                </a:tc>
                <a:tc>
                  <a:txBody>
                    <a:bodyPr/>
                    <a:lstStyle/>
                    <a:p>
                      <a:r>
                        <a:rPr lang="en-US"/>
                        <a:t>Description</a:t>
                      </a:r>
                    </a:p>
                  </a:txBody>
                  <a:tcPr anchor="ctr"/>
                </a:tc>
              </a:tr>
              <a:tr h="370840">
                <a:tc>
                  <a:txBody>
                    <a:bodyPr/>
                    <a:lstStyle/>
                    <a:p>
                      <a:r>
                        <a:rPr lang="en-US" b="1"/>
                        <a:t>-v</a:t>
                      </a:r>
                      <a:endParaRPr lang="en-US"/>
                    </a:p>
                  </a:txBody>
                  <a:tcPr anchor="ctr"/>
                </a:tc>
                <a:tc>
                  <a:txBody>
                    <a:bodyPr/>
                    <a:lstStyle/>
                    <a:p>
                      <a:r>
                        <a:rPr lang="en-US"/>
                        <a:t>Print all lines that do not match pattern.</a:t>
                      </a:r>
                    </a:p>
                  </a:txBody>
                  <a:tcPr anchor="ctr"/>
                </a:tc>
              </a:tr>
              <a:tr h="370840">
                <a:tc>
                  <a:txBody>
                    <a:bodyPr/>
                    <a:lstStyle/>
                    <a:p>
                      <a:r>
                        <a:rPr lang="en-US" b="1"/>
                        <a:t>-n</a:t>
                      </a:r>
                      <a:endParaRPr lang="en-US"/>
                    </a:p>
                  </a:txBody>
                  <a:tcPr anchor="ctr"/>
                </a:tc>
                <a:tc>
                  <a:txBody>
                    <a:bodyPr/>
                    <a:lstStyle/>
                    <a:p>
                      <a:r>
                        <a:rPr lang="en-US"/>
                        <a:t>Print the matched line and its line number.</a:t>
                      </a:r>
                    </a:p>
                  </a:txBody>
                  <a:tcPr anchor="ctr"/>
                </a:tc>
              </a:tr>
              <a:tr h="370840">
                <a:tc>
                  <a:txBody>
                    <a:bodyPr/>
                    <a:lstStyle/>
                    <a:p>
                      <a:r>
                        <a:rPr lang="en-US" b="1"/>
                        <a:t>-l</a:t>
                      </a:r>
                      <a:endParaRPr lang="en-US"/>
                    </a:p>
                  </a:txBody>
                  <a:tcPr anchor="ctr"/>
                </a:tc>
                <a:tc>
                  <a:txBody>
                    <a:bodyPr/>
                    <a:lstStyle/>
                    <a:p>
                      <a:r>
                        <a:rPr lang="en-US"/>
                        <a:t>Print only the names of files with matching lines (letter "l")</a:t>
                      </a:r>
                    </a:p>
                  </a:txBody>
                  <a:tcPr anchor="ctr"/>
                </a:tc>
              </a:tr>
              <a:tr h="370840">
                <a:tc>
                  <a:txBody>
                    <a:bodyPr/>
                    <a:lstStyle/>
                    <a:p>
                      <a:r>
                        <a:rPr lang="en-US" b="1"/>
                        <a:t>-c</a:t>
                      </a:r>
                      <a:endParaRPr lang="en-US"/>
                    </a:p>
                  </a:txBody>
                  <a:tcPr anchor="ctr"/>
                </a:tc>
                <a:tc>
                  <a:txBody>
                    <a:bodyPr/>
                    <a:lstStyle/>
                    <a:p>
                      <a:r>
                        <a:rPr lang="en-US"/>
                        <a:t>Print only the count of matching lines.</a:t>
                      </a:r>
                    </a:p>
                  </a:txBody>
                  <a:tcPr anchor="ctr"/>
                </a:tc>
              </a:tr>
              <a:tr h="370840">
                <a:tc>
                  <a:txBody>
                    <a:bodyPr/>
                    <a:lstStyle/>
                    <a:p>
                      <a:r>
                        <a:rPr lang="en-US" b="1"/>
                        <a:t>-i</a:t>
                      </a:r>
                      <a:endParaRPr lang="en-US"/>
                    </a:p>
                  </a:txBody>
                  <a:tcPr anchor="ctr"/>
                </a:tc>
                <a:tc>
                  <a:txBody>
                    <a:bodyPr/>
                    <a:lstStyle/>
                    <a:p>
                      <a:r>
                        <a:rPr lang="en-US" dirty="0"/>
                        <a:t>Match either upper- or lowercase.</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t>
            </a:r>
            <a:endParaRPr lang="en-US" dirty="0"/>
          </a:p>
        </p:txBody>
      </p:sp>
      <p:sp>
        <p:nvSpPr>
          <p:cNvPr id="3" name="Content Placeholder 2"/>
          <p:cNvSpPr>
            <a:spLocks noGrp="1"/>
          </p:cNvSpPr>
          <p:nvPr>
            <p:ph idx="1"/>
          </p:nvPr>
        </p:nvSpPr>
        <p:spPr>
          <a:xfrm>
            <a:off x="539552" y="1556793"/>
            <a:ext cx="8229600" cy="1415008"/>
          </a:xfrm>
        </p:spPr>
        <p:txBody>
          <a:bodyPr/>
          <a:lstStyle/>
          <a:p>
            <a:r>
              <a:rPr lang="en-US" dirty="0" smtClean="0"/>
              <a:t>The </a:t>
            </a:r>
            <a:r>
              <a:rPr lang="en-US" b="1" dirty="0" smtClean="0"/>
              <a:t>sort</a:t>
            </a:r>
            <a:r>
              <a:rPr lang="en-US" dirty="0" smtClean="0"/>
              <a:t> command arranges lines of text alphabetically or numerically.</a:t>
            </a:r>
          </a:p>
          <a:p>
            <a:pPr lvl="1"/>
            <a:r>
              <a:rPr lang="en-US" dirty="0" smtClean="0"/>
              <a:t>$sort food</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graphicFrame>
        <p:nvGraphicFramePr>
          <p:cNvPr id="5" name="Table 4"/>
          <p:cNvGraphicFramePr>
            <a:graphicFrameLocks noGrp="1"/>
          </p:cNvGraphicFramePr>
          <p:nvPr/>
        </p:nvGraphicFramePr>
        <p:xfrm>
          <a:off x="914400" y="2971800"/>
          <a:ext cx="7162800" cy="2667000"/>
        </p:xfrm>
        <a:graphic>
          <a:graphicData uri="http://schemas.openxmlformats.org/drawingml/2006/table">
            <a:tbl>
              <a:tblPr firstRow="1" bandRow="1">
                <a:tableStyleId>{5C22544A-7EE6-4342-B048-85BDC9FD1C3A}</a:tableStyleId>
              </a:tblPr>
              <a:tblGrid>
                <a:gridCol w="3581400"/>
                <a:gridCol w="3581400"/>
              </a:tblGrid>
              <a:tr h="370840">
                <a:tc>
                  <a:txBody>
                    <a:bodyPr/>
                    <a:lstStyle/>
                    <a:p>
                      <a:r>
                        <a:rPr lang="en-US" dirty="0">
                          <a:latin typeface="Book Antiqua" pitchFamily="18" charset="0"/>
                        </a:rPr>
                        <a:t>Option</a:t>
                      </a:r>
                    </a:p>
                  </a:txBody>
                  <a:tcPr anchor="ctr"/>
                </a:tc>
                <a:tc>
                  <a:txBody>
                    <a:bodyPr/>
                    <a:lstStyle/>
                    <a:p>
                      <a:r>
                        <a:rPr lang="en-US">
                          <a:latin typeface="Book Antiqua" pitchFamily="18" charset="0"/>
                        </a:rPr>
                        <a:t>Description</a:t>
                      </a:r>
                    </a:p>
                  </a:txBody>
                  <a:tcPr anchor="ctr"/>
                </a:tc>
              </a:tr>
              <a:tr h="370840">
                <a:tc>
                  <a:txBody>
                    <a:bodyPr/>
                    <a:lstStyle/>
                    <a:p>
                      <a:r>
                        <a:rPr lang="en-US" b="1" dirty="0">
                          <a:latin typeface="Book Antiqua" pitchFamily="18" charset="0"/>
                        </a:rPr>
                        <a:t>-n</a:t>
                      </a:r>
                      <a:endParaRPr lang="en-US" dirty="0">
                        <a:latin typeface="Book Antiqua" pitchFamily="18" charset="0"/>
                      </a:endParaRPr>
                    </a:p>
                  </a:txBody>
                  <a:tcPr anchor="ctr"/>
                </a:tc>
                <a:tc>
                  <a:txBody>
                    <a:bodyPr/>
                    <a:lstStyle/>
                    <a:p>
                      <a:r>
                        <a:rPr lang="en-US">
                          <a:latin typeface="Book Antiqua" pitchFamily="18" charset="0"/>
                        </a:rPr>
                        <a:t>Sort numerically (example: 10 will sort after 2), ignore blanks and tabs.</a:t>
                      </a:r>
                    </a:p>
                  </a:txBody>
                  <a:tcPr anchor="ctr"/>
                </a:tc>
              </a:tr>
              <a:tr h="370840">
                <a:tc>
                  <a:txBody>
                    <a:bodyPr/>
                    <a:lstStyle/>
                    <a:p>
                      <a:r>
                        <a:rPr lang="en-US" b="1">
                          <a:latin typeface="Book Antiqua" pitchFamily="18" charset="0"/>
                        </a:rPr>
                        <a:t>-r</a:t>
                      </a:r>
                      <a:endParaRPr lang="en-US">
                        <a:latin typeface="Book Antiqua" pitchFamily="18" charset="0"/>
                      </a:endParaRPr>
                    </a:p>
                  </a:txBody>
                  <a:tcPr anchor="ctr"/>
                </a:tc>
                <a:tc>
                  <a:txBody>
                    <a:bodyPr/>
                    <a:lstStyle/>
                    <a:p>
                      <a:r>
                        <a:rPr lang="en-US">
                          <a:latin typeface="Book Antiqua" pitchFamily="18" charset="0"/>
                        </a:rPr>
                        <a:t>Reverse the order of sort.</a:t>
                      </a:r>
                    </a:p>
                  </a:txBody>
                  <a:tcPr anchor="ctr"/>
                </a:tc>
              </a:tr>
              <a:tr h="370840">
                <a:tc>
                  <a:txBody>
                    <a:bodyPr/>
                    <a:lstStyle/>
                    <a:p>
                      <a:r>
                        <a:rPr lang="en-US" b="1">
                          <a:latin typeface="Book Antiqua" pitchFamily="18" charset="0"/>
                        </a:rPr>
                        <a:t>-f</a:t>
                      </a:r>
                      <a:endParaRPr lang="en-US">
                        <a:latin typeface="Book Antiqua" pitchFamily="18" charset="0"/>
                      </a:endParaRPr>
                    </a:p>
                  </a:txBody>
                  <a:tcPr anchor="ctr"/>
                </a:tc>
                <a:tc>
                  <a:txBody>
                    <a:bodyPr/>
                    <a:lstStyle/>
                    <a:p>
                      <a:r>
                        <a:rPr lang="en-US">
                          <a:latin typeface="Book Antiqua" pitchFamily="18" charset="0"/>
                        </a:rPr>
                        <a:t>Sort upper- and lowercase together.</a:t>
                      </a:r>
                    </a:p>
                  </a:txBody>
                  <a:tcPr anchor="ctr"/>
                </a:tc>
              </a:tr>
              <a:tr h="370840">
                <a:tc>
                  <a:txBody>
                    <a:bodyPr/>
                    <a:lstStyle/>
                    <a:p>
                      <a:r>
                        <a:rPr lang="en-US" b="1">
                          <a:latin typeface="Book Antiqua" pitchFamily="18" charset="0"/>
                        </a:rPr>
                        <a:t>+x</a:t>
                      </a:r>
                      <a:endParaRPr lang="en-US">
                        <a:latin typeface="Book Antiqua" pitchFamily="18" charset="0"/>
                      </a:endParaRPr>
                    </a:p>
                  </a:txBody>
                  <a:tcPr anchor="ctr"/>
                </a:tc>
                <a:tc>
                  <a:txBody>
                    <a:bodyPr/>
                    <a:lstStyle/>
                    <a:p>
                      <a:r>
                        <a:rPr lang="en-US" dirty="0">
                          <a:latin typeface="Book Antiqua" pitchFamily="18" charset="0"/>
                        </a:rPr>
                        <a:t>Ignore first x fields when sorting</a:t>
                      </a:r>
                    </a:p>
                  </a:txBody>
                  <a:tcPr anchor="ct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This is used to translate text</a:t>
            </a:r>
          </a:p>
          <a:p>
            <a:pPr lvl="1"/>
            <a:r>
              <a:rPr lang="en-US" dirty="0" smtClean="0"/>
              <a:t> </a:t>
            </a:r>
            <a:r>
              <a:rPr lang="en-US" dirty="0" err="1" smtClean="0"/>
              <a:t>tr</a:t>
            </a:r>
            <a:r>
              <a:rPr lang="en-US" dirty="0" smtClean="0"/>
              <a:t> </a:t>
            </a:r>
            <a:r>
              <a:rPr lang="en-US" dirty="0" err="1" smtClean="0"/>
              <a:t>old_text</a:t>
            </a:r>
            <a:r>
              <a:rPr lang="en-US" dirty="0" smtClean="0"/>
              <a:t> </a:t>
            </a:r>
            <a:r>
              <a:rPr lang="en-US" dirty="0" err="1" smtClean="0"/>
              <a:t>new_text</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b="1" dirty="0" smtClean="0"/>
          </a:p>
          <a:p>
            <a:r>
              <a:rPr lang="en-US" b="1" dirty="0" smtClean="0"/>
              <a:t>cut</a:t>
            </a:r>
            <a:r>
              <a:rPr lang="en-US" dirty="0" smtClean="0"/>
              <a:t> is a Unix command line utility which is used to extract sections from each line of input.</a:t>
            </a:r>
          </a:p>
          <a:p>
            <a:r>
              <a:rPr lang="en-US" dirty="0" smtClean="0"/>
              <a:t>Extraction of line segments can typically be done by </a:t>
            </a:r>
            <a:r>
              <a:rPr lang="en-US" dirty="0" smtClean="0">
                <a:hlinkClick r:id="rId2" action="ppaction://hlinkfile" tooltip="Byte"/>
              </a:rPr>
              <a:t>bytes</a:t>
            </a:r>
            <a:r>
              <a:rPr lang="en-US" dirty="0" smtClean="0"/>
              <a:t> (-b), </a:t>
            </a:r>
            <a:r>
              <a:rPr lang="en-US" dirty="0" smtClean="0">
                <a:hlinkClick r:id="rId3" action="ppaction://hlinkfile" tooltip="Character (computing)"/>
              </a:rPr>
              <a:t>characters</a:t>
            </a:r>
            <a:r>
              <a:rPr lang="en-US" dirty="0" smtClean="0"/>
              <a:t> (-c), or fields (-f) separated by a delimiter (-d — the </a:t>
            </a:r>
            <a:r>
              <a:rPr lang="en-US" dirty="0" smtClean="0">
                <a:hlinkClick r:id="rId4" action="ppaction://hlinkfile" tooltip="Tab character"/>
              </a:rPr>
              <a:t>tab character</a:t>
            </a:r>
            <a:r>
              <a:rPr lang="en-US" dirty="0" smtClean="0"/>
              <a:t> by default).</a:t>
            </a:r>
          </a:p>
          <a:p>
            <a:pPr lvl="1"/>
            <a:r>
              <a:rPr lang="en-US" dirty="0" smtClean="0"/>
              <a:t>cut -c 4-10 file</a:t>
            </a:r>
          </a:p>
          <a:p>
            <a:pPr lvl="1"/>
            <a:r>
              <a:rPr lang="en-US" dirty="0" smtClean="0"/>
              <a:t>From an existing file extracts from 4</a:t>
            </a:r>
            <a:r>
              <a:rPr lang="en-US" baseline="30000" dirty="0" smtClean="0"/>
              <a:t>th</a:t>
            </a:r>
            <a:r>
              <a:rPr lang="en-US" dirty="0" smtClean="0"/>
              <a:t> till 10</a:t>
            </a:r>
            <a:r>
              <a:rPr lang="en-US" baseline="30000" dirty="0" smtClean="0"/>
              <a:t>th</a:t>
            </a:r>
            <a:r>
              <a:rPr lang="en-US" dirty="0" smtClean="0"/>
              <a:t> column</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Finds one or more files assuming that you know their approximate filenames.</a:t>
            </a:r>
          </a:p>
          <a:p>
            <a:r>
              <a:rPr lang="en-US" dirty="0" smtClean="0"/>
              <a:t>find -name 'mypage.htm'</a:t>
            </a:r>
          </a:p>
          <a:p>
            <a:pPr lvl="1"/>
            <a:r>
              <a:rPr lang="en-US" dirty="0" smtClean="0"/>
              <a:t>In the above command the system would search for any file named mypage.htm in the current directory and any subdirectory</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 Processes Management</a:t>
            </a:r>
            <a:endParaRPr lang="en-US" dirty="0"/>
          </a:p>
        </p:txBody>
      </p:sp>
      <p:sp>
        <p:nvSpPr>
          <p:cNvPr id="3" name="Content Placeholder 2"/>
          <p:cNvSpPr>
            <a:spLocks noGrp="1"/>
          </p:cNvSpPr>
          <p:nvPr>
            <p:ph idx="1"/>
          </p:nvPr>
        </p:nvSpPr>
        <p:spPr>
          <a:ln>
            <a:solidFill>
              <a:schemeClr val="accent1"/>
            </a:solidFill>
          </a:ln>
        </p:spPr>
        <p:txBody>
          <a:bodyPr>
            <a:normAutofit fontScale="92500" lnSpcReduction="20000"/>
          </a:bodyPr>
          <a:lstStyle/>
          <a:p>
            <a:endParaRPr lang="en-US" dirty="0" smtClean="0"/>
          </a:p>
          <a:p>
            <a:r>
              <a:rPr lang="en-US" dirty="0" smtClean="0"/>
              <a:t>When you start a process (run a command), there are two ways you can run it:</a:t>
            </a:r>
          </a:p>
          <a:p>
            <a:pPr lvl="1"/>
            <a:r>
              <a:rPr lang="en-US" dirty="0" smtClean="0"/>
              <a:t>Foreground Processes</a:t>
            </a:r>
          </a:p>
          <a:p>
            <a:pPr lvl="1"/>
            <a:r>
              <a:rPr lang="en-US" dirty="0" smtClean="0"/>
              <a:t>Background Processes</a:t>
            </a:r>
          </a:p>
          <a:p>
            <a:r>
              <a:rPr lang="en-US" b="1" dirty="0" smtClean="0"/>
              <a:t>Foreground </a:t>
            </a:r>
            <a:r>
              <a:rPr lang="en-US" b="1" dirty="0" err="1" smtClean="0"/>
              <a:t>Processes:</a:t>
            </a:r>
            <a:r>
              <a:rPr lang="en-US" dirty="0" err="1" smtClean="0"/>
              <a:t>By</a:t>
            </a:r>
            <a:r>
              <a:rPr lang="en-US" dirty="0" smtClean="0"/>
              <a:t> default, every process that you start runs in the foreground. It gets its input from the keyboard and sends its output to the screen</a:t>
            </a:r>
          </a:p>
          <a:p>
            <a:r>
              <a:rPr lang="en-US" b="1" dirty="0" smtClean="0"/>
              <a:t>Background </a:t>
            </a:r>
            <a:r>
              <a:rPr lang="en-US" b="1" dirty="0" err="1" smtClean="0"/>
              <a:t>Processes:</a:t>
            </a:r>
            <a:r>
              <a:rPr lang="en-US" dirty="0" err="1" smtClean="0"/>
              <a:t>A</a:t>
            </a:r>
            <a:r>
              <a:rPr lang="en-US" dirty="0" smtClean="0"/>
              <a:t> background process runs without being connected to your keyboard. If the background process requires any keyboard input, it waits.</a:t>
            </a:r>
          </a:p>
          <a:p>
            <a:pPr lvl="1"/>
            <a:r>
              <a:rPr lang="en-US" dirty="0" err="1" smtClean="0"/>
              <a:t>ls</a:t>
            </a:r>
            <a:r>
              <a:rPr lang="en-US" dirty="0" smtClean="0"/>
              <a:t> ch*.doc &amp;</a:t>
            </a:r>
          </a:p>
          <a:p>
            <a:pPr lvl="1">
              <a:buNone/>
            </a:pP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Listing Running Processes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381000" y="1219200"/>
            <a:ext cx="8229600" cy="4525963"/>
          </a:xfrm>
          <a:ln>
            <a:solidFill>
              <a:schemeClr val="accent1"/>
            </a:solidFill>
          </a:ln>
        </p:spPr>
        <p:txBody>
          <a:bodyPr/>
          <a:lstStyle/>
          <a:p>
            <a:endParaRPr lang="en-US" dirty="0" smtClean="0"/>
          </a:p>
          <a:p>
            <a:r>
              <a:rPr lang="en-US" dirty="0" smtClean="0"/>
              <a:t>It is easy to see your own processes by running the </a:t>
            </a:r>
            <a:r>
              <a:rPr lang="en-US" b="1" dirty="0" err="1" smtClean="0"/>
              <a:t>ps</a:t>
            </a:r>
            <a:r>
              <a:rPr lang="en-US" dirty="0" smtClean="0"/>
              <a:t> (process status) command as follows: $</a:t>
            </a:r>
            <a:r>
              <a:rPr lang="en-US" dirty="0" err="1" smtClean="0"/>
              <a:t>ps</a:t>
            </a:r>
            <a:endParaRPr lang="en-US" dirty="0" smtClean="0"/>
          </a:p>
          <a:p>
            <a:endParaRPr lang="en-US" dirty="0" smtClean="0"/>
          </a:p>
          <a:p>
            <a:r>
              <a:rPr lang="en-US" dirty="0" smtClean="0"/>
              <a:t>One of the most commonly used flags for </a:t>
            </a:r>
            <a:r>
              <a:rPr lang="en-US" dirty="0" err="1" smtClean="0"/>
              <a:t>ps</a:t>
            </a:r>
            <a:r>
              <a:rPr lang="en-US" dirty="0" smtClean="0"/>
              <a:t> is the </a:t>
            </a:r>
            <a:r>
              <a:rPr lang="en-US" b="1" dirty="0" smtClean="0"/>
              <a:t>-f</a:t>
            </a:r>
            <a:r>
              <a:rPr lang="en-US" dirty="0" smtClean="0"/>
              <a:t> ( f for full) option, which provides more information as shown in the following example:</a:t>
            </a:r>
          </a:p>
          <a:p>
            <a:pPr lvl="1"/>
            <a:r>
              <a:rPr lang="en-US" dirty="0" smtClean="0"/>
              <a:t>$</a:t>
            </a:r>
            <a:r>
              <a:rPr lang="en-US" dirty="0" err="1" smtClean="0"/>
              <a:t>ps</a:t>
            </a:r>
            <a:r>
              <a:rPr lang="en-US" dirty="0" smtClean="0"/>
              <a:t> –f</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 options</a:t>
            </a:r>
            <a:endParaRPr lang="en-US" dirty="0"/>
          </a:p>
        </p:txBody>
      </p:sp>
      <p:graphicFrame>
        <p:nvGraphicFramePr>
          <p:cNvPr id="5" name="Content Placeholder 4"/>
          <p:cNvGraphicFramePr>
            <a:graphicFrameLocks noGrp="1"/>
          </p:cNvGraphicFramePr>
          <p:nvPr>
            <p:ph idx="1"/>
          </p:nvPr>
        </p:nvGraphicFramePr>
        <p:xfrm>
          <a:off x="539750" y="1557338"/>
          <a:ext cx="8229600" cy="41148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400" baseline="0" dirty="0" smtClean="0">
                          <a:latin typeface="Book Antiqua" pitchFamily="18" charset="0"/>
                        </a:rPr>
                        <a:t>Option</a:t>
                      </a:r>
                      <a:endParaRPr lang="en-US" sz="2400" dirty="0">
                        <a:latin typeface="Book Antiqua" pitchFamily="18" charset="0"/>
                      </a:endParaRPr>
                    </a:p>
                  </a:txBody>
                  <a:tcPr/>
                </a:tc>
                <a:tc>
                  <a:txBody>
                    <a:bodyPr/>
                    <a:lstStyle/>
                    <a:p>
                      <a:r>
                        <a:rPr lang="en-US" sz="2400" baseline="0" dirty="0" smtClean="0">
                          <a:latin typeface="Book Antiqua" pitchFamily="18" charset="0"/>
                        </a:rPr>
                        <a:t>Description </a:t>
                      </a:r>
                      <a:endParaRPr lang="en-US" sz="240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-a</a:t>
                      </a:r>
                      <a:endParaRPr lang="en-US" sz="2400" dirty="0">
                        <a:latin typeface="Book Antiqua" pitchFamily="18" charset="0"/>
                      </a:endParaRPr>
                    </a:p>
                  </a:txBody>
                  <a:tcPr/>
                </a:tc>
                <a:tc>
                  <a:txBody>
                    <a:bodyPr/>
                    <a:lstStyle/>
                    <a:p>
                      <a:r>
                        <a:rPr lang="en-US" sz="2400" b="1" baseline="0" dirty="0" smtClean="0">
                          <a:latin typeface="Book Antiqua" pitchFamily="18" charset="0"/>
                        </a:rPr>
                        <a:t>Shows information about all users</a:t>
                      </a:r>
                      <a:endParaRPr lang="en-US" sz="240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 -x</a:t>
                      </a:r>
                    </a:p>
                  </a:txBody>
                  <a:tcPr/>
                </a:tc>
                <a:tc>
                  <a:txBody>
                    <a:bodyPr/>
                    <a:lstStyle/>
                    <a:p>
                      <a:r>
                        <a:rPr lang="en-US" sz="2400" b="1" baseline="0" dirty="0" smtClean="0">
                          <a:latin typeface="Book Antiqua" pitchFamily="18" charset="0"/>
                        </a:rPr>
                        <a:t>Shows information about processes without terminals.</a:t>
                      </a:r>
                      <a:endParaRPr lang="en-US" sz="240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 -u</a:t>
                      </a:r>
                      <a:endParaRPr lang="en-US" sz="2400" dirty="0">
                        <a:latin typeface="Book Antiqua" pitchFamily="18" charset="0"/>
                      </a:endParaRPr>
                    </a:p>
                  </a:txBody>
                  <a:tcPr/>
                </a:tc>
                <a:tc>
                  <a:txBody>
                    <a:bodyPr/>
                    <a:lstStyle/>
                    <a:p>
                      <a:r>
                        <a:rPr lang="en-US" sz="2400" b="1" baseline="0" dirty="0" smtClean="0">
                          <a:latin typeface="Book Antiqua" pitchFamily="18" charset="0"/>
                        </a:rPr>
                        <a:t> Shows additional information like -f option.</a:t>
                      </a:r>
                      <a:endParaRPr lang="en-US" sz="240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-e</a:t>
                      </a:r>
                      <a:endParaRPr lang="en-US" sz="240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Book Antiqua" pitchFamily="18" charset="0"/>
                        </a:rPr>
                        <a:t>Display extended information.</a:t>
                      </a:r>
                      <a:endParaRPr lang="en-US" sz="2400" dirty="0" smtClean="0">
                        <a:latin typeface="Book Antiqua" pitchFamily="18" charset="0"/>
                      </a:endParaRPr>
                    </a:p>
                  </a:txBody>
                  <a:tcP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
        <p:nvSpPr>
          <p:cNvPr id="6" name="TextBox 5"/>
          <p:cNvSpPr txBox="1"/>
          <p:nvPr/>
        </p:nvSpPr>
        <p:spPr>
          <a:xfrm>
            <a:off x="1981200" y="5772090"/>
            <a:ext cx="4876800" cy="400110"/>
          </a:xfrm>
          <a:prstGeom prst="rect">
            <a:avLst/>
          </a:prstGeom>
          <a:noFill/>
        </p:spPr>
        <p:txBody>
          <a:bodyPr wrap="square" rtlCol="0">
            <a:spAutoFit/>
          </a:bodyPr>
          <a:lstStyle/>
          <a:p>
            <a:r>
              <a:rPr lang="en-US" sz="2000" dirty="0" smtClean="0">
                <a:latin typeface="Book Antiqua" pitchFamily="18" charset="0"/>
              </a:rPr>
              <a:t>Process Termination: kill -9 6738</a:t>
            </a:r>
            <a:endParaRPr lang="en-US" sz="2000" dirty="0">
              <a:latin typeface="Book Antiqua"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t>
            </a:r>
            <a:endParaRPr lang="en-US" dirty="0"/>
          </a:p>
        </p:txBody>
      </p:sp>
      <p:sp>
        <p:nvSpPr>
          <p:cNvPr id="3" name="Content Placeholder 2"/>
          <p:cNvSpPr>
            <a:spLocks noGrp="1"/>
          </p:cNvSpPr>
          <p:nvPr>
            <p:ph idx="1"/>
          </p:nvPr>
        </p:nvSpPr>
        <p:spPr>
          <a:ln>
            <a:solidFill>
              <a:schemeClr val="accent1"/>
            </a:solidFill>
          </a:ln>
        </p:spPr>
        <p:txBody>
          <a:bodyPr/>
          <a:lstStyle/>
          <a:p>
            <a:endParaRPr lang="fr-FR" dirty="0" smtClean="0"/>
          </a:p>
          <a:p>
            <a:r>
              <a:rPr lang="fr-FR" dirty="0" smtClean="0"/>
              <a:t>du - </a:t>
            </a:r>
            <a:r>
              <a:rPr lang="en-US" dirty="0" smtClean="0"/>
              <a:t>You can use the du command to determine which files or directories need to be deleted -- or at least trimmed. A simple du will print usage for the present working directory and its subdirectories, along with the size of each directory.</a:t>
            </a:r>
          </a:p>
          <a:p>
            <a:pPr lvl="1"/>
            <a:r>
              <a:rPr lang="en-US" dirty="0" smtClean="0"/>
              <a:t>Running du -</a:t>
            </a:r>
            <a:r>
              <a:rPr lang="en-US" dirty="0" err="1" smtClean="0"/>
              <a:t>ch</a:t>
            </a:r>
            <a:r>
              <a:rPr lang="en-US" dirty="0" smtClean="0"/>
              <a:t> | </a:t>
            </a:r>
            <a:r>
              <a:rPr lang="en-US" dirty="0" err="1" smtClean="0"/>
              <a:t>grep</a:t>
            </a:r>
            <a:r>
              <a:rPr lang="en-US" dirty="0" smtClean="0"/>
              <a:t> total prints just one line with the total size of the directory</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Content Placeholder 2"/>
          <p:cNvSpPr>
            <a:spLocks noGrp="1"/>
          </p:cNvSpPr>
          <p:nvPr>
            <p:ph idx="1"/>
          </p:nvPr>
        </p:nvSpPr>
        <p:spPr>
          <a:xfrm>
            <a:off x="539552" y="1556793"/>
            <a:ext cx="8229600" cy="3320008"/>
          </a:xfrm>
          <a:ln>
            <a:solidFill>
              <a:schemeClr val="accent1"/>
            </a:solidFill>
          </a:ln>
        </p:spPr>
        <p:txBody>
          <a:bodyPr/>
          <a:lstStyle/>
          <a:p>
            <a:endParaRPr lang="en-US" b="1" dirty="0" smtClean="0"/>
          </a:p>
          <a:p>
            <a:r>
              <a:rPr lang="en-US" dirty="0" smtClean="0"/>
              <a:t>The kernel is the heart of the operating system. </a:t>
            </a:r>
          </a:p>
          <a:p>
            <a:endParaRPr lang="en-US" dirty="0" smtClean="0"/>
          </a:p>
          <a:p>
            <a:r>
              <a:rPr lang="en-US" dirty="0" smtClean="0"/>
              <a:t>It interacts with hardware and most of the tasks like memory management, task scheduling and file management.</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err="1" smtClean="0"/>
              <a:t>df</a:t>
            </a:r>
            <a:r>
              <a:rPr lang="en-US" dirty="0" smtClean="0"/>
              <a:t> command in Linux provides disk space usage information of your file systems. </a:t>
            </a:r>
          </a:p>
          <a:p>
            <a:r>
              <a:rPr lang="en-US" b="1" dirty="0" smtClean="0"/>
              <a:t>Display Information of all the File Systems</a:t>
            </a:r>
          </a:p>
          <a:p>
            <a:pPr lvl="1"/>
            <a:r>
              <a:rPr lang="en-US" dirty="0" err="1" smtClean="0"/>
              <a:t>df</a:t>
            </a:r>
            <a:r>
              <a:rPr lang="en-US" dirty="0" smtClean="0"/>
              <a:t> -a </a:t>
            </a:r>
            <a:endParaRPr lang="en-US" b="1" dirty="0" smtClean="0"/>
          </a:p>
          <a:p>
            <a:r>
              <a:rPr lang="en-US" b="1" dirty="0" smtClean="0"/>
              <a:t>Specify the Memory Block Size</a:t>
            </a:r>
          </a:p>
          <a:p>
            <a:pPr lvl="1"/>
            <a:r>
              <a:rPr lang="en-US" dirty="0" smtClean="0"/>
              <a:t> </a:t>
            </a:r>
            <a:r>
              <a:rPr lang="en-US" dirty="0" err="1" smtClean="0"/>
              <a:t>df</a:t>
            </a:r>
            <a:r>
              <a:rPr lang="en-US" dirty="0" smtClean="0"/>
              <a:t> B 100</a:t>
            </a:r>
          </a:p>
          <a:p>
            <a:r>
              <a:rPr lang="en-US" b="1" dirty="0" smtClean="0"/>
              <a:t>Print Human Readable Sizes</a:t>
            </a:r>
          </a:p>
          <a:p>
            <a:pPr lvl="1"/>
            <a:r>
              <a:rPr lang="en-US" dirty="0" err="1" smtClean="0"/>
              <a:t>df</a:t>
            </a:r>
            <a:r>
              <a:rPr lang="en-US" dirty="0" smtClean="0"/>
              <a:t> -h </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command</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executes commands at a specified time.</a:t>
            </a:r>
          </a:p>
          <a:p>
            <a:endParaRPr lang="en-US" dirty="0" smtClean="0"/>
          </a:p>
          <a:p>
            <a:r>
              <a:rPr lang="en-US" dirty="0" smtClean="0"/>
              <a:t>at -l</a:t>
            </a:r>
          </a:p>
          <a:p>
            <a:pPr lvl="1"/>
            <a:r>
              <a:rPr lang="en-US" dirty="0" smtClean="0"/>
              <a:t>This command will list each of the scheduled jobs as </a:t>
            </a:r>
          </a:p>
          <a:p>
            <a:endParaRPr lang="en-US" dirty="0" smtClean="0"/>
          </a:p>
          <a:p>
            <a:r>
              <a:rPr lang="en-US" dirty="0" smtClean="0"/>
              <a:t>at -r  </a:t>
            </a:r>
            <a:r>
              <a:rPr lang="en-US" dirty="0" err="1" smtClean="0"/>
              <a:t>job_name</a:t>
            </a:r>
            <a:endParaRPr lang="en-US" dirty="0" smtClean="0"/>
          </a:p>
          <a:p>
            <a:pPr lvl="1"/>
            <a:r>
              <a:rPr lang="en-US" dirty="0" smtClean="0"/>
              <a:t>Deletes the job just created.</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crontab</a:t>
            </a:r>
            <a:endParaRPr lang="en-US" dirty="0"/>
          </a:p>
        </p:txBody>
      </p:sp>
      <p:sp>
        <p:nvSpPr>
          <p:cNvPr id="3" name="Content Placeholder 2"/>
          <p:cNvSpPr>
            <a:spLocks noGrp="1"/>
          </p:cNvSpPr>
          <p:nvPr>
            <p:ph idx="1"/>
          </p:nvPr>
        </p:nvSpPr>
        <p:spPr>
          <a:xfrm>
            <a:off x="539552" y="1556793"/>
            <a:ext cx="8229600" cy="2100808"/>
          </a:xfrm>
          <a:ln>
            <a:solidFill>
              <a:schemeClr val="accent1"/>
            </a:solidFill>
          </a:ln>
        </p:spPr>
        <p:txBody>
          <a:bodyPr/>
          <a:lstStyle/>
          <a:p>
            <a:endParaRPr lang="en-US" dirty="0" smtClean="0"/>
          </a:p>
          <a:p>
            <a:r>
              <a:rPr lang="en-US" dirty="0" smtClean="0"/>
              <a:t>This command is used for List of files that you want to run on a regular schedule.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Crontab</a:t>
            </a:r>
            <a:endParaRPr lang="en-US" dirty="0"/>
          </a:p>
        </p:txBody>
      </p:sp>
      <p:graphicFrame>
        <p:nvGraphicFramePr>
          <p:cNvPr id="5" name="Content Placeholder 4"/>
          <p:cNvGraphicFramePr>
            <a:graphicFrameLocks noGrp="1"/>
          </p:cNvGraphicFramePr>
          <p:nvPr>
            <p:ph idx="1"/>
          </p:nvPr>
        </p:nvGraphicFramePr>
        <p:xfrm>
          <a:off x="457200" y="1066800"/>
          <a:ext cx="8686800" cy="5313680"/>
        </p:xfrm>
        <a:graphic>
          <a:graphicData uri="http://schemas.openxmlformats.org/drawingml/2006/table">
            <a:tbl>
              <a:tblPr firstRow="1" bandRow="1">
                <a:tableStyleId>{5C22544A-7EE6-4342-B048-85BDC9FD1C3A}</a:tableStyleId>
              </a:tblPr>
              <a:tblGrid>
                <a:gridCol w="609600"/>
                <a:gridCol w="8077200"/>
              </a:tblGrid>
              <a:tr h="152400">
                <a:tc>
                  <a:txBody>
                    <a:bodyPr/>
                    <a:lstStyle/>
                    <a:p>
                      <a:endParaRPr lang="en-US" dirty="0">
                        <a:latin typeface="Book Antiqua" pitchFamily="18" charset="0"/>
                      </a:endParaRPr>
                    </a:p>
                  </a:txBody>
                  <a:tcPr/>
                </a:tc>
                <a:tc>
                  <a:txBody>
                    <a:bodyPr/>
                    <a:lstStyle/>
                    <a:p>
                      <a:endParaRPr lang="en-US">
                        <a:latin typeface="Book Antiqua" pitchFamily="18" charset="0"/>
                      </a:endParaRPr>
                    </a:p>
                  </a:txBody>
                  <a:tcPr/>
                </a:tc>
              </a:tr>
              <a:tr h="370840">
                <a:tc>
                  <a:txBody>
                    <a:bodyPr/>
                    <a:lstStyle/>
                    <a:p>
                      <a:r>
                        <a:rPr lang="en-US" dirty="0">
                          <a:latin typeface="Book Antiqua" pitchFamily="18" charset="0"/>
                        </a:rPr>
                        <a:t>-u</a:t>
                      </a:r>
                    </a:p>
                  </a:txBody>
                  <a:tcPr anchor="ctr"/>
                </a:tc>
                <a:tc>
                  <a:txBody>
                    <a:bodyPr/>
                    <a:lstStyle/>
                    <a:p>
                      <a:r>
                        <a:rPr lang="en-US" dirty="0">
                          <a:latin typeface="Book Antiqua" pitchFamily="18" charset="0"/>
                        </a:rPr>
                        <a:t>It specifies the name of the user whose </a:t>
                      </a:r>
                      <a:r>
                        <a:rPr lang="en-US" dirty="0" err="1">
                          <a:latin typeface="Book Antiqua" pitchFamily="18" charset="0"/>
                        </a:rPr>
                        <a:t>crontab</a:t>
                      </a:r>
                      <a:r>
                        <a:rPr lang="en-US" dirty="0">
                          <a:latin typeface="Book Antiqua" pitchFamily="18" charset="0"/>
                        </a:rPr>
                        <a:t> is to be tweaked. If this option is not given, </a:t>
                      </a:r>
                      <a:r>
                        <a:rPr lang="en-US" dirty="0" err="1">
                          <a:latin typeface="Book Antiqua" pitchFamily="18" charset="0"/>
                        </a:rPr>
                        <a:t>crontab</a:t>
                      </a:r>
                      <a:r>
                        <a:rPr lang="en-US" dirty="0">
                          <a:latin typeface="Book Antiqua" pitchFamily="18" charset="0"/>
                        </a:rPr>
                        <a:t> examines "your" </a:t>
                      </a:r>
                      <a:r>
                        <a:rPr lang="en-US" dirty="0" err="1">
                          <a:latin typeface="Book Antiqua" pitchFamily="18" charset="0"/>
                        </a:rPr>
                        <a:t>crontab</a:t>
                      </a:r>
                      <a:r>
                        <a:rPr lang="en-US" dirty="0">
                          <a:latin typeface="Book Antiqua" pitchFamily="18" charset="0"/>
                        </a:rPr>
                        <a:t>, i.e., the </a:t>
                      </a:r>
                      <a:r>
                        <a:rPr lang="en-US" dirty="0" err="1">
                          <a:latin typeface="Book Antiqua" pitchFamily="18" charset="0"/>
                        </a:rPr>
                        <a:t>crontab</a:t>
                      </a:r>
                      <a:r>
                        <a:rPr lang="en-US" dirty="0">
                          <a:latin typeface="Book Antiqua" pitchFamily="18" charset="0"/>
                        </a:rPr>
                        <a:t> of the person executing the command. Note that </a:t>
                      </a:r>
                      <a:r>
                        <a:rPr lang="en-US" dirty="0" err="1">
                          <a:latin typeface="Book Antiqua" pitchFamily="18" charset="0"/>
                        </a:rPr>
                        <a:t>su</a:t>
                      </a:r>
                      <a:r>
                        <a:rPr lang="en-US" dirty="0">
                          <a:latin typeface="Book Antiqua" pitchFamily="18" charset="0"/>
                        </a:rPr>
                        <a:t> can confuse </a:t>
                      </a:r>
                      <a:r>
                        <a:rPr lang="en-US" dirty="0" err="1">
                          <a:latin typeface="Book Antiqua" pitchFamily="18" charset="0"/>
                        </a:rPr>
                        <a:t>crontab</a:t>
                      </a:r>
                      <a:r>
                        <a:rPr lang="en-US" dirty="0">
                          <a:latin typeface="Book Antiqua" pitchFamily="18" charset="0"/>
                        </a:rPr>
                        <a:t> and that if you are running inside of </a:t>
                      </a:r>
                      <a:r>
                        <a:rPr lang="en-US" dirty="0" err="1">
                          <a:latin typeface="Book Antiqua" pitchFamily="18" charset="0"/>
                          <a:hlinkClick r:id="rId2" action="ppaction://hlinkfile"/>
                        </a:rPr>
                        <a:t>su</a:t>
                      </a:r>
                      <a:r>
                        <a:rPr lang="en-US" dirty="0">
                          <a:latin typeface="Book Antiqua" pitchFamily="18" charset="0"/>
                        </a:rPr>
                        <a:t> you should always use the -u option for safety's sake. The first form of this command is used to install a new </a:t>
                      </a:r>
                      <a:r>
                        <a:rPr lang="en-US" dirty="0" err="1">
                          <a:latin typeface="Book Antiqua" pitchFamily="18" charset="0"/>
                        </a:rPr>
                        <a:t>crontab</a:t>
                      </a:r>
                      <a:r>
                        <a:rPr lang="en-US" dirty="0">
                          <a:latin typeface="Book Antiqua" pitchFamily="18" charset="0"/>
                        </a:rPr>
                        <a:t> from some named file or standard input if the pseudo-filename "-" is given.</a:t>
                      </a:r>
                    </a:p>
                  </a:txBody>
                  <a:tcPr anchor="ctr"/>
                </a:tc>
              </a:tr>
              <a:tr h="370840">
                <a:tc>
                  <a:txBody>
                    <a:bodyPr/>
                    <a:lstStyle/>
                    <a:p>
                      <a:r>
                        <a:rPr lang="en-US">
                          <a:latin typeface="Book Antiqua" pitchFamily="18" charset="0"/>
                        </a:rPr>
                        <a:t>-l</a:t>
                      </a:r>
                    </a:p>
                  </a:txBody>
                  <a:tcPr anchor="ctr"/>
                </a:tc>
                <a:tc>
                  <a:txBody>
                    <a:bodyPr/>
                    <a:lstStyle/>
                    <a:p>
                      <a:r>
                        <a:rPr lang="en-US">
                          <a:latin typeface="Book Antiqua" pitchFamily="18" charset="0"/>
                        </a:rPr>
                        <a:t>The current crontab will be displayed on standard output.</a:t>
                      </a:r>
                    </a:p>
                  </a:txBody>
                  <a:tcPr anchor="ctr"/>
                </a:tc>
              </a:tr>
              <a:tr h="370840">
                <a:tc>
                  <a:txBody>
                    <a:bodyPr/>
                    <a:lstStyle/>
                    <a:p>
                      <a:r>
                        <a:rPr lang="en-US">
                          <a:latin typeface="Book Antiqua" pitchFamily="18" charset="0"/>
                        </a:rPr>
                        <a:t>-r</a:t>
                      </a:r>
                    </a:p>
                  </a:txBody>
                  <a:tcPr anchor="ctr"/>
                </a:tc>
                <a:tc>
                  <a:txBody>
                    <a:bodyPr/>
                    <a:lstStyle/>
                    <a:p>
                      <a:r>
                        <a:rPr lang="en-US">
                          <a:latin typeface="Book Antiqua" pitchFamily="18" charset="0"/>
                        </a:rPr>
                        <a:t>The current crontab will be be removed.</a:t>
                      </a:r>
                    </a:p>
                  </a:txBody>
                  <a:tcPr anchor="ctr"/>
                </a:tc>
              </a:tr>
              <a:tr h="370840">
                <a:tc>
                  <a:txBody>
                    <a:bodyPr/>
                    <a:lstStyle/>
                    <a:p>
                      <a:r>
                        <a:rPr lang="en-US">
                          <a:latin typeface="Book Antiqua" pitchFamily="18" charset="0"/>
                        </a:rPr>
                        <a:t>-e</a:t>
                      </a:r>
                    </a:p>
                  </a:txBody>
                  <a:tcPr anchor="ctr"/>
                </a:tc>
                <a:tc>
                  <a:txBody>
                    <a:bodyPr/>
                    <a:lstStyle/>
                    <a:p>
                      <a:r>
                        <a:rPr lang="en-US">
                          <a:latin typeface="Book Antiqua" pitchFamily="18" charset="0"/>
                        </a:rPr>
                        <a:t>This option is used to edit the current crontab using the editor specified by the VISUAL or EDITOR environment variables. After you exit from the editor, the modified crontab will be installed automatically.</a:t>
                      </a:r>
                    </a:p>
                  </a:txBody>
                  <a:tcPr anchor="ctr"/>
                </a:tc>
              </a:tr>
              <a:tr h="370840">
                <a:tc>
                  <a:txBody>
                    <a:bodyPr/>
                    <a:lstStyle/>
                    <a:p>
                      <a:r>
                        <a:rPr lang="en-US">
                          <a:latin typeface="Book Antiqua" pitchFamily="18" charset="0"/>
                        </a:rPr>
                        <a:t>-i</a:t>
                      </a:r>
                    </a:p>
                  </a:txBody>
                  <a:tcPr anchor="ctr"/>
                </a:tc>
                <a:tc>
                  <a:txBody>
                    <a:bodyPr/>
                    <a:lstStyle/>
                    <a:p>
                      <a:r>
                        <a:rPr lang="en-US">
                          <a:latin typeface="Book Antiqua" pitchFamily="18" charset="0"/>
                        </a:rPr>
                        <a:t>This option modifies the -r option to prompt the user for a 'y/Y' response before actually removing the crontab.</a:t>
                      </a:r>
                    </a:p>
                  </a:txBody>
                  <a:tcPr anchor="ctr"/>
                </a:tc>
              </a:tr>
              <a:tr h="370840">
                <a:tc>
                  <a:txBody>
                    <a:bodyPr/>
                    <a:lstStyle/>
                    <a:p>
                      <a:r>
                        <a:rPr lang="en-US" dirty="0">
                          <a:latin typeface="Book Antiqua" pitchFamily="18" charset="0"/>
                        </a:rPr>
                        <a:t>-s</a:t>
                      </a:r>
                    </a:p>
                  </a:txBody>
                  <a:tcPr anchor="ctr"/>
                </a:tc>
                <a:tc>
                  <a:txBody>
                    <a:bodyPr/>
                    <a:lstStyle/>
                    <a:p>
                      <a:r>
                        <a:rPr lang="en-US" dirty="0">
                          <a:latin typeface="Book Antiqua" pitchFamily="18" charset="0"/>
                        </a:rPr>
                        <a:t>It will append the current </a:t>
                      </a:r>
                      <a:r>
                        <a:rPr lang="en-US" dirty="0" err="1">
                          <a:latin typeface="Book Antiqua" pitchFamily="18" charset="0"/>
                        </a:rPr>
                        <a:t>SELinux</a:t>
                      </a:r>
                      <a:r>
                        <a:rPr lang="en-US" dirty="0">
                          <a:latin typeface="Book Antiqua" pitchFamily="18" charset="0"/>
                        </a:rPr>
                        <a:t> security context string as an MLS_LEVEL setting to the </a:t>
                      </a:r>
                      <a:r>
                        <a:rPr lang="en-US" dirty="0" err="1">
                          <a:latin typeface="Book Antiqua" pitchFamily="18" charset="0"/>
                        </a:rPr>
                        <a:t>crontab</a:t>
                      </a:r>
                      <a:r>
                        <a:rPr lang="en-US" dirty="0">
                          <a:latin typeface="Book Antiqua" pitchFamily="18" charset="0"/>
                        </a:rPr>
                        <a:t> file before editing / replacement occurs - see the documentation of MLS_LEVEL in </a:t>
                      </a:r>
                      <a:r>
                        <a:rPr lang="en-US" dirty="0" err="1">
                          <a:latin typeface="Book Antiqua" pitchFamily="18" charset="0"/>
                        </a:rPr>
                        <a:t>crontab</a:t>
                      </a:r>
                      <a:r>
                        <a:rPr lang="en-US" dirty="0">
                          <a:latin typeface="Book Antiqua" pitchFamily="18" charset="0"/>
                        </a:rPr>
                        <a:t>.</a:t>
                      </a:r>
                    </a:p>
                  </a:txBody>
                  <a:tcPr anchor="ctr"/>
                </a:tc>
              </a:tr>
            </a:tbl>
          </a:graphicData>
        </a:graphic>
      </p:graphicFrame>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Daemon Processes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Daemons are system-related background processes that often run with the permissions of root and services requests from other processes.</a:t>
            </a:r>
          </a:p>
          <a:p>
            <a:endParaRPr lang="en-US" dirty="0" smtClean="0"/>
          </a:p>
          <a:p>
            <a:r>
              <a:rPr lang="en-US" dirty="0" smtClean="0"/>
              <a:t>A daemon process has no controlling terminal. It cannot open /dev/</a:t>
            </a:r>
            <a:r>
              <a:rPr lang="en-US" dirty="0" err="1" smtClean="0"/>
              <a:t>tty</a:t>
            </a:r>
            <a:r>
              <a:rPr lang="en-US" dirty="0" smtClean="0"/>
              <a:t>. If you do a "</a:t>
            </a:r>
            <a:r>
              <a:rPr lang="en-US" dirty="0" err="1" smtClean="0"/>
              <a:t>ps</a:t>
            </a:r>
            <a:r>
              <a:rPr lang="en-US" dirty="0" smtClean="0"/>
              <a:t> -</a:t>
            </a:r>
            <a:r>
              <a:rPr lang="en-US" dirty="0" err="1" smtClean="0"/>
              <a:t>ef</a:t>
            </a:r>
            <a:r>
              <a:rPr lang="en-US" dirty="0" smtClean="0"/>
              <a:t>" and look at the </a:t>
            </a:r>
            <a:r>
              <a:rPr lang="en-US" dirty="0" err="1" smtClean="0"/>
              <a:t>tty</a:t>
            </a:r>
            <a:r>
              <a:rPr lang="en-US" dirty="0" smtClean="0"/>
              <a:t> field, all daemons will have a ? for the </a:t>
            </a:r>
            <a:r>
              <a:rPr lang="en-US" dirty="0" err="1" smtClean="0"/>
              <a:t>tty</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25884.jpg"/>
          <p:cNvPicPr>
            <a:picLocks noChangeAspect="1"/>
          </p:cNvPicPr>
          <p:nvPr/>
        </p:nvPicPr>
        <p:blipFill>
          <a:blip r:embed="rId3" cstate="print"/>
          <a:srcRect/>
          <a:stretch>
            <a:fillRect/>
          </a:stretch>
        </p:blipFill>
        <p:spPr bwMode="auto">
          <a:xfrm>
            <a:off x="304800" y="990600"/>
            <a:ext cx="8458200" cy="5105400"/>
          </a:xfrm>
          <a:prstGeom prst="rect">
            <a:avLst/>
          </a:prstGeom>
          <a:noFill/>
          <a:ln w="9525">
            <a:noFill/>
            <a:miter lim="800000"/>
            <a:headEnd/>
            <a:tailEnd/>
          </a:ln>
        </p:spPr>
      </p:pic>
      <p:sp>
        <p:nvSpPr>
          <p:cNvPr id="29699" name="Slide Number Placeholder 2"/>
          <p:cNvSpPr>
            <a:spLocks noGrp="1"/>
          </p:cNvSpPr>
          <p:nvPr>
            <p:ph type="sldNum" sz="quarter" idx="11"/>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8E64344-125F-4A38-8178-B8E5F6D1C64C}" type="slidenum">
              <a:rPr lang="en-IN" smtClean="0"/>
              <a:pPr fontAlgn="base">
                <a:spcBef>
                  <a:spcPct val="0"/>
                </a:spcBef>
                <a:spcAft>
                  <a:spcPct val="0"/>
                </a:spcAft>
                <a:defRPr/>
              </a:pPr>
              <a:t>65</a:t>
            </a:fld>
            <a:endParaRPr lang="en-IN" smtClean="0"/>
          </a:p>
        </p:txBody>
      </p:sp>
      <p:sp>
        <p:nvSpPr>
          <p:cNvPr id="33796" name="Footer Placeholder 3"/>
          <p:cNvSpPr>
            <a:spLocks noGrp="1"/>
          </p:cNvSpPr>
          <p:nvPr>
            <p:ph type="ftr" sz="quarter" idx="4294967295"/>
          </p:nvPr>
        </p:nvSpPr>
        <p:spPr bwMode="auto">
          <a:xfrm>
            <a:off x="1692275" y="6353175"/>
            <a:ext cx="7451725" cy="504825"/>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pPr>
            <a:r>
              <a:rPr lang="en-IN" smtClean="0">
                <a:cs typeface="Arial" charset="0"/>
              </a:rPr>
              <a:t>All Rights Reserved with Trendz IT Ltd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&amp; Utilities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There are various command and utilities which you would use in your day to day activities. There are over 250 standard commands plus numerous others provided through 3rd party software.</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Directories</a:t>
            </a:r>
            <a:endParaRPr lang="en-US" dirty="0"/>
          </a:p>
        </p:txBody>
      </p:sp>
      <p:sp>
        <p:nvSpPr>
          <p:cNvPr id="3" name="Content Placeholder 2"/>
          <p:cNvSpPr>
            <a:spLocks noGrp="1"/>
          </p:cNvSpPr>
          <p:nvPr>
            <p:ph idx="1"/>
          </p:nvPr>
        </p:nvSpPr>
        <p:spPr>
          <a:ln>
            <a:solidFill>
              <a:schemeClr val="accent1"/>
            </a:solidFill>
          </a:ln>
        </p:spPr>
        <p:txBody>
          <a:bodyPr/>
          <a:lstStyle/>
          <a:p>
            <a:endParaRPr lang="en-US" dirty="0" smtClean="0"/>
          </a:p>
          <a:p>
            <a:r>
              <a:rPr lang="en-US" dirty="0" smtClean="0"/>
              <a:t>All data in UNIX is organized into files. All files are organized into directories. These directories are organized into a tree-like structure called the </a:t>
            </a:r>
            <a:r>
              <a:rPr lang="en-US" dirty="0" err="1" smtClean="0"/>
              <a:t>filesystem</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All Rights Reserved with Trendz IT Ltd</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pic>
        <p:nvPicPr>
          <p:cNvPr id="6" name="Content Placeholder 5" descr="unix.gif"/>
          <p:cNvPicPr>
            <a:picLocks noGrp="1" noChangeAspect="1"/>
          </p:cNvPicPr>
          <p:nvPr>
            <p:ph idx="1"/>
          </p:nvPr>
        </p:nvPicPr>
        <p:blipFill>
          <a:blip r:embed="rId2" cstate="print"/>
          <a:stretch>
            <a:fillRect/>
          </a:stretch>
        </p:blipFill>
        <p:spPr>
          <a:xfrm>
            <a:off x="457200" y="1066800"/>
            <a:ext cx="7772400" cy="5029200"/>
          </a:xfrm>
        </p:spPr>
      </p:pic>
      <p:sp>
        <p:nvSpPr>
          <p:cNvPr id="5" name="Footer Placeholder 4"/>
          <p:cNvSpPr>
            <a:spLocks noGrp="1"/>
          </p:cNvSpPr>
          <p:nvPr>
            <p:ph type="ftr" sz="quarter" idx="11"/>
          </p:nvPr>
        </p:nvSpPr>
        <p:spPr/>
        <p:txBody>
          <a:bodyPr/>
          <a:lstStyle/>
          <a:p>
            <a:r>
              <a:rPr lang="en-US" dirty="0" smtClean="0"/>
              <a:t>All Rights Reserved with Trendz IT Ltd</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 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 IT template</Template>
  <TotalTime>6</TotalTime>
  <Words>4002</Words>
  <Application>Microsoft Office PowerPoint</Application>
  <PresentationFormat>On-screen Show (4:3)</PresentationFormat>
  <Paragraphs>586</Paragraphs>
  <Slides>65</Slides>
  <Notes>7</Notes>
  <HiddenSlides>7</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Trendz IT template</vt:lpstr>
      <vt:lpstr>UNIX</vt:lpstr>
      <vt:lpstr>What is Unix </vt:lpstr>
      <vt:lpstr>Introduction</vt:lpstr>
      <vt:lpstr>Architecture components</vt:lpstr>
      <vt:lpstr>Shell</vt:lpstr>
      <vt:lpstr>Kernel</vt:lpstr>
      <vt:lpstr>Command &amp; Utilities</vt:lpstr>
      <vt:lpstr>File and Directories</vt:lpstr>
      <vt:lpstr>Architecture</vt:lpstr>
      <vt:lpstr>What is shell…?</vt:lpstr>
      <vt:lpstr>Unix File System</vt:lpstr>
      <vt:lpstr>Unix Filesystem</vt:lpstr>
      <vt:lpstr>Filesystem</vt:lpstr>
      <vt:lpstr>Login Unix</vt:lpstr>
      <vt:lpstr>Who Are You?</vt:lpstr>
      <vt:lpstr>Who is Logged In?</vt:lpstr>
      <vt:lpstr>File types</vt:lpstr>
      <vt:lpstr>Listing Directories and Files</vt:lpstr>
      <vt:lpstr>Additional list commands</vt:lpstr>
      <vt:lpstr>Meta Characters</vt:lpstr>
      <vt:lpstr>Creating Files</vt:lpstr>
      <vt:lpstr>Cat command</vt:lpstr>
      <vt:lpstr>Touch command</vt:lpstr>
      <vt:lpstr>Counting Words in a File:</vt:lpstr>
      <vt:lpstr>Copying Files</vt:lpstr>
      <vt:lpstr>Renaming Files</vt:lpstr>
      <vt:lpstr>Deleting Files</vt:lpstr>
      <vt:lpstr>Creating Directories</vt:lpstr>
      <vt:lpstr>Home Directory</vt:lpstr>
      <vt:lpstr>Absolute/Relative Pathnames</vt:lpstr>
      <vt:lpstr>Creating Parent Directories</vt:lpstr>
      <vt:lpstr>Changing Directories</vt:lpstr>
      <vt:lpstr>Removing Directories</vt:lpstr>
      <vt:lpstr>Grouping</vt:lpstr>
      <vt:lpstr>Filename expansion</vt:lpstr>
      <vt:lpstr>Background execution</vt:lpstr>
      <vt:lpstr>Vi editor</vt:lpstr>
      <vt:lpstr>Moving within a File</vt:lpstr>
      <vt:lpstr>Moving within file</vt:lpstr>
      <vt:lpstr>Commands</vt:lpstr>
      <vt:lpstr>Editor commands</vt:lpstr>
      <vt:lpstr>Control Commands</vt:lpstr>
      <vt:lpstr>Editing Files</vt:lpstr>
      <vt:lpstr>Deleting Characters</vt:lpstr>
      <vt:lpstr>Change Commands</vt:lpstr>
      <vt:lpstr>File Permissions</vt:lpstr>
      <vt:lpstr>Output Redirection</vt:lpstr>
      <vt:lpstr>Input Redirection</vt:lpstr>
      <vt:lpstr>Unix - Pipes and Filters</vt:lpstr>
      <vt:lpstr>GREP </vt:lpstr>
      <vt:lpstr>GREP Options</vt:lpstr>
      <vt:lpstr>sort</vt:lpstr>
      <vt:lpstr>TR command</vt:lpstr>
      <vt:lpstr>Cut command</vt:lpstr>
      <vt:lpstr>Find command</vt:lpstr>
      <vt:lpstr>Unix - Processes Management</vt:lpstr>
      <vt:lpstr>       Listing Running Processes       </vt:lpstr>
      <vt:lpstr>PS options</vt:lpstr>
      <vt:lpstr>DU</vt:lpstr>
      <vt:lpstr>DF command</vt:lpstr>
      <vt:lpstr>AT command</vt:lpstr>
      <vt:lpstr>crontab</vt:lpstr>
      <vt:lpstr>Crontab</vt:lpstr>
      <vt:lpstr>Daemon Processes</vt:lpstr>
      <vt:lpstr>Slide 65</vt:lpstr>
    </vt:vector>
  </TitlesOfParts>
  <Company>Trendz Information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dc:title>
  <dc:creator>Trendz Infomation Technologies Ltd- 04040073059</dc:creator>
  <cp:lastModifiedBy>Trendz Infomation Technologies Ltd- 04040073059</cp:lastModifiedBy>
  <cp:revision>1</cp:revision>
  <dcterms:created xsi:type="dcterms:W3CDTF">2013-09-02T03:50:06Z</dcterms:created>
  <dcterms:modified xsi:type="dcterms:W3CDTF">2013-09-02T03:56:15Z</dcterms:modified>
</cp:coreProperties>
</file>