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99A3B0-09E7-48C3-A593-6A5640221BA8}" type="datetimeFigureOut">
              <a:rPr lang="en-US" smtClean="0"/>
              <a:t>12/16/2019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7BEC6B-3E96-4C4E-BF84-6D9B38DDD6B3}" type="slidenum">
              <a:rPr lang="en-US" smtClean="0"/>
              <a:t>‹#›</a:t>
            </a:fld>
            <a:endParaRPr lang="en-US"/>
          </a:p>
        </p:txBody>
      </p:sp>
    </p:spTree>
    <p:extLst>
      <p:ext uri="{BB962C8B-B14F-4D97-AF65-F5344CB8AC3E}">
        <p14:creationId xmlns:p14="http://schemas.microsoft.com/office/powerpoint/2010/main" val="303578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30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Day-2</a:t>
            </a:r>
            <a:endParaRPr lang="en-US" dirty="0"/>
          </a:p>
        </p:txBody>
      </p:sp>
      <p:sp>
        <p:nvSpPr>
          <p:cNvPr id="6" name="Subtitle 5"/>
          <p:cNvSpPr>
            <a:spLocks noGrp="1"/>
          </p:cNvSpPr>
          <p:nvPr>
            <p:ph type="subTitle" idx="1"/>
          </p:nvPr>
        </p:nvSpPr>
        <p:spPr/>
        <p:txBody>
          <a:bodyPr/>
          <a:lstStyle/>
          <a:p>
            <a:r>
              <a:rPr lang="en-US" dirty="0" smtClean="0"/>
              <a:t>Shell script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609600"/>
          </a:xfrm>
        </p:spPr>
        <p:txBody>
          <a:bodyPr>
            <a:normAutofit fontScale="90000"/>
          </a:bodyPr>
          <a:lstStyle/>
          <a:p>
            <a:pPr algn="l"/>
            <a:r>
              <a:rPr lang="en-US" dirty="0" smtClean="0"/>
              <a:t>Arithmetical Operator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8911038"/>
              </p:ext>
            </p:extLst>
          </p:nvPr>
        </p:nvGraphicFramePr>
        <p:xfrm>
          <a:off x="152400" y="990600"/>
          <a:ext cx="8686800" cy="5760720"/>
        </p:xfrm>
        <a:graphic>
          <a:graphicData uri="http://schemas.openxmlformats.org/drawingml/2006/table">
            <a:tbl>
              <a:tblPr firstRow="1" bandRow="1">
                <a:tableStyleId>{5C22544A-7EE6-4342-B048-85BDC9FD1C3A}</a:tableStyleId>
              </a:tblPr>
              <a:tblGrid>
                <a:gridCol w="1119364"/>
                <a:gridCol w="4671836"/>
                <a:gridCol w="28956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Addition - Adds values on either side of the operator</a:t>
                      </a:r>
                    </a:p>
                  </a:txBody>
                  <a:tcPr anchor="ctr"/>
                </a:tc>
                <a:tc>
                  <a:txBody>
                    <a:bodyPr/>
                    <a:lstStyle/>
                    <a:p>
                      <a:r>
                        <a:rPr lang="en-US" dirty="0">
                          <a:latin typeface="Book Antiqua" pitchFamily="18" charset="0"/>
                        </a:rPr>
                        <a:t>`</a:t>
                      </a:r>
                      <a:r>
                        <a:rPr lang="en-US" dirty="0" err="1">
                          <a:latin typeface="Book Antiqua" pitchFamily="18" charset="0"/>
                        </a:rPr>
                        <a:t>expr</a:t>
                      </a:r>
                      <a:r>
                        <a:rPr lang="en-US" dirty="0">
                          <a:latin typeface="Book Antiqua" pitchFamily="18" charset="0"/>
                        </a:rPr>
                        <a:t> $a + $b` will give 30</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Subtraction - Subtracts right hand operand from left hand operand</a:t>
                      </a:r>
                    </a:p>
                  </a:txBody>
                  <a:tcPr anchor="ctr"/>
                </a:tc>
                <a:tc>
                  <a:txBody>
                    <a:bodyPr/>
                    <a:lstStyle/>
                    <a:p>
                      <a:r>
                        <a:rPr lang="en-US">
                          <a:latin typeface="Book Antiqua" pitchFamily="18" charset="0"/>
                        </a:rPr>
                        <a:t>`expr $a - $b` will give -10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Multiplication - Multiplies values on either side of the operator</a:t>
                      </a:r>
                    </a:p>
                  </a:txBody>
                  <a:tcPr anchor="ctr"/>
                </a:tc>
                <a:tc>
                  <a:txBody>
                    <a:bodyPr/>
                    <a:lstStyle/>
                    <a:p>
                      <a:r>
                        <a:rPr lang="en-US">
                          <a:latin typeface="Book Antiqua" pitchFamily="18" charset="0"/>
                        </a:rPr>
                        <a:t>`expr $a \* $b` will give 200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Division - Divides left hand operand by right hand operand</a:t>
                      </a:r>
                    </a:p>
                  </a:txBody>
                  <a:tcPr anchor="ctr"/>
                </a:tc>
                <a:tc>
                  <a:txBody>
                    <a:bodyPr/>
                    <a:lstStyle/>
                    <a:p>
                      <a:r>
                        <a:rPr lang="en-US">
                          <a:latin typeface="Book Antiqua" pitchFamily="18" charset="0"/>
                        </a:rPr>
                        <a:t>`expr $b / $a` will give 2</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Modulus - Divides left hand operand by right hand operand and returns remainder</a:t>
                      </a:r>
                    </a:p>
                  </a:txBody>
                  <a:tcPr anchor="ctr"/>
                </a:tc>
                <a:tc>
                  <a:txBody>
                    <a:bodyPr/>
                    <a:lstStyle/>
                    <a:p>
                      <a:r>
                        <a:rPr lang="en-US">
                          <a:latin typeface="Book Antiqua" pitchFamily="18" charset="0"/>
                        </a:rPr>
                        <a:t>`expr $b % $a` will give 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Assignment - Assign right operand in left operand</a:t>
                      </a:r>
                    </a:p>
                  </a:txBody>
                  <a:tcPr anchor="ctr"/>
                </a:tc>
                <a:tc>
                  <a:txBody>
                    <a:bodyPr/>
                    <a:lstStyle/>
                    <a:p>
                      <a:r>
                        <a:rPr lang="en-US">
                          <a:latin typeface="Book Antiqua" pitchFamily="18" charset="0"/>
                        </a:rPr>
                        <a:t>a=$b would assign value of b into a</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Equality - Compares two numbers, if both are same then returns true.</a:t>
                      </a:r>
                    </a:p>
                  </a:txBody>
                  <a:tcPr anchor="ctr"/>
                </a:tc>
                <a:tc>
                  <a:txBody>
                    <a:bodyPr/>
                    <a:lstStyle/>
                    <a:p>
                      <a:r>
                        <a:rPr lang="en-US">
                          <a:latin typeface="Book Antiqua" pitchFamily="18" charset="0"/>
                        </a:rPr>
                        <a:t>[ $a == $b ] would return false.</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Not Equality - Compares two numbers, if both are different then returns true.</a:t>
                      </a:r>
                    </a:p>
                  </a:txBody>
                  <a:tcPr anchor="ctr"/>
                </a:tc>
                <a:tc>
                  <a:txBody>
                    <a:bodyPr/>
                    <a:lstStyle/>
                    <a:p>
                      <a:r>
                        <a:rPr lang="en-US" dirty="0">
                          <a:latin typeface="Book Antiqua" pitchFamily="18" charset="0"/>
                        </a:rPr>
                        <a:t>[ $a != $b ] would return true.</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0427638"/>
              </p:ext>
            </p:extLst>
          </p:nvPr>
        </p:nvGraphicFramePr>
        <p:xfrm>
          <a:off x="304800" y="1442720"/>
          <a:ext cx="8604250" cy="4577080"/>
        </p:xfrm>
        <a:graphic>
          <a:graphicData uri="http://schemas.openxmlformats.org/drawingml/2006/table">
            <a:tbl>
              <a:tblPr firstRow="1" bandRow="1">
                <a:tableStyleId>{5C22544A-7EE6-4342-B048-85BDC9FD1C3A}</a:tableStyleId>
              </a:tblPr>
              <a:tblGrid>
                <a:gridCol w="1066800"/>
                <a:gridCol w="5181600"/>
                <a:gridCol w="2355850"/>
              </a:tblGrid>
              <a:tr h="370840">
                <a:tc>
                  <a:txBody>
                    <a:bodyPr/>
                    <a:lstStyle/>
                    <a:p>
                      <a:r>
                        <a:rPr lang="en-US" sz="1600" dirty="0">
                          <a:latin typeface="Book Antiqua" pitchFamily="18" charset="0"/>
                        </a:rPr>
                        <a:t>Operator</a:t>
                      </a:r>
                    </a:p>
                  </a:txBody>
                  <a:tcPr anchor="ctr"/>
                </a:tc>
                <a:tc>
                  <a:txBody>
                    <a:bodyPr/>
                    <a:lstStyle/>
                    <a:p>
                      <a:r>
                        <a:rPr lang="en-US" sz="1600">
                          <a:latin typeface="Book Antiqua" pitchFamily="18" charset="0"/>
                        </a:rPr>
                        <a:t>Description</a:t>
                      </a:r>
                    </a:p>
                  </a:txBody>
                  <a:tcPr anchor="ctr"/>
                </a:tc>
                <a:tc>
                  <a:txBody>
                    <a:bodyPr/>
                    <a:lstStyle/>
                    <a:p>
                      <a:r>
                        <a:rPr lang="en-US" sz="1600">
                          <a:latin typeface="Book Antiqua" pitchFamily="18" charset="0"/>
                        </a:rPr>
                        <a:t>Example</a:t>
                      </a:r>
                    </a:p>
                  </a:txBody>
                  <a:tcPr anchor="ctr"/>
                </a:tc>
              </a:tr>
              <a:tr h="370840">
                <a:tc>
                  <a:txBody>
                    <a:bodyPr/>
                    <a:lstStyle/>
                    <a:p>
                      <a:r>
                        <a:rPr lang="en-US" sz="1600">
                          <a:latin typeface="Book Antiqua" pitchFamily="18" charset="0"/>
                        </a:rPr>
                        <a:t>-eq</a:t>
                      </a:r>
                    </a:p>
                  </a:txBody>
                  <a:tcPr anchor="ctr"/>
                </a:tc>
                <a:tc>
                  <a:txBody>
                    <a:bodyPr/>
                    <a:lstStyle/>
                    <a:p>
                      <a:r>
                        <a:rPr lang="en-US" sz="1600" dirty="0">
                          <a:latin typeface="Book Antiqua" pitchFamily="18" charset="0"/>
                        </a:rPr>
                        <a:t>Checks if the value of two operands are equal or not, if yes then condition becomes true.</a:t>
                      </a:r>
                    </a:p>
                  </a:txBody>
                  <a:tcPr anchor="ctr"/>
                </a:tc>
                <a:tc>
                  <a:txBody>
                    <a:bodyPr/>
                    <a:lstStyle/>
                    <a:p>
                      <a:r>
                        <a:rPr lang="en-US" sz="1600">
                          <a:latin typeface="Book Antiqua" pitchFamily="18" charset="0"/>
                        </a:rPr>
                        <a:t>[ $a -eq $b ] is not true. </a:t>
                      </a:r>
                    </a:p>
                  </a:txBody>
                  <a:tcPr anchor="ctr"/>
                </a:tc>
              </a:tr>
              <a:tr h="370840">
                <a:tc>
                  <a:txBody>
                    <a:bodyPr/>
                    <a:lstStyle/>
                    <a:p>
                      <a:r>
                        <a:rPr lang="en-US" sz="1600">
                          <a:latin typeface="Book Antiqua" pitchFamily="18" charset="0"/>
                        </a:rPr>
                        <a:t>-ne</a:t>
                      </a:r>
                    </a:p>
                  </a:txBody>
                  <a:tcPr anchor="ctr"/>
                </a:tc>
                <a:tc>
                  <a:txBody>
                    <a:bodyPr/>
                    <a:lstStyle/>
                    <a:p>
                      <a:r>
                        <a:rPr lang="en-US" sz="1600" dirty="0">
                          <a:latin typeface="Book Antiqua" pitchFamily="18" charset="0"/>
                        </a:rPr>
                        <a:t>Checks if the value of two operands are equal or not, if values are not equal then condition becomes true.</a:t>
                      </a:r>
                    </a:p>
                  </a:txBody>
                  <a:tcPr anchor="ctr"/>
                </a:tc>
                <a:tc>
                  <a:txBody>
                    <a:bodyPr/>
                    <a:lstStyle/>
                    <a:p>
                      <a:r>
                        <a:rPr lang="en-US" sz="1600">
                          <a:latin typeface="Book Antiqua" pitchFamily="18" charset="0"/>
                        </a:rPr>
                        <a:t>[ $a -ne $b ] is true. </a:t>
                      </a:r>
                    </a:p>
                  </a:txBody>
                  <a:tcPr anchor="ctr"/>
                </a:tc>
              </a:tr>
              <a:tr h="370840">
                <a:tc>
                  <a:txBody>
                    <a:bodyPr/>
                    <a:lstStyle/>
                    <a:p>
                      <a:r>
                        <a:rPr lang="en-US" sz="1600">
                          <a:latin typeface="Book Antiqua" pitchFamily="18" charset="0"/>
                        </a:rPr>
                        <a:t>-gt</a:t>
                      </a:r>
                    </a:p>
                  </a:txBody>
                  <a:tcPr anchor="ctr"/>
                </a:tc>
                <a:tc>
                  <a:txBody>
                    <a:bodyPr/>
                    <a:lstStyle/>
                    <a:p>
                      <a:r>
                        <a:rPr lang="en-US" sz="1600">
                          <a:latin typeface="Book Antiqua" pitchFamily="18" charset="0"/>
                        </a:rPr>
                        <a:t>Checks if the value of left operand is greater than the value of right operand, if yes then condition becomes true.</a:t>
                      </a:r>
                    </a:p>
                  </a:txBody>
                  <a:tcPr anchor="ctr"/>
                </a:tc>
                <a:tc>
                  <a:txBody>
                    <a:bodyPr/>
                    <a:lstStyle/>
                    <a:p>
                      <a:r>
                        <a:rPr lang="en-US" sz="1600">
                          <a:latin typeface="Book Antiqua" pitchFamily="18" charset="0"/>
                        </a:rPr>
                        <a:t>[ $a -gt $b ] is not true. </a:t>
                      </a:r>
                    </a:p>
                  </a:txBody>
                  <a:tcPr anchor="ctr"/>
                </a:tc>
              </a:tr>
              <a:tr h="370840">
                <a:tc>
                  <a:txBody>
                    <a:bodyPr/>
                    <a:lstStyle/>
                    <a:p>
                      <a:r>
                        <a:rPr lang="en-US" sz="1600">
                          <a:latin typeface="Book Antiqua" pitchFamily="18" charset="0"/>
                        </a:rPr>
                        <a:t>-lt</a:t>
                      </a:r>
                    </a:p>
                  </a:txBody>
                  <a:tcPr anchor="ctr"/>
                </a:tc>
                <a:tc>
                  <a:txBody>
                    <a:bodyPr/>
                    <a:lstStyle/>
                    <a:p>
                      <a:r>
                        <a:rPr lang="en-US" sz="1600">
                          <a:latin typeface="Book Antiqua" pitchFamily="18" charset="0"/>
                        </a:rPr>
                        <a:t>Checks if the value of left operand is less than the value of right operand, if yes then condition becomes true.</a:t>
                      </a:r>
                    </a:p>
                  </a:txBody>
                  <a:tcPr anchor="ctr"/>
                </a:tc>
                <a:tc>
                  <a:txBody>
                    <a:bodyPr/>
                    <a:lstStyle/>
                    <a:p>
                      <a:r>
                        <a:rPr lang="en-US" sz="1600">
                          <a:latin typeface="Book Antiqua" pitchFamily="18" charset="0"/>
                        </a:rPr>
                        <a:t>[ $a -lt $b ] is true. </a:t>
                      </a:r>
                    </a:p>
                  </a:txBody>
                  <a:tcPr anchor="ctr"/>
                </a:tc>
              </a:tr>
              <a:tr h="370840">
                <a:tc>
                  <a:txBody>
                    <a:bodyPr/>
                    <a:lstStyle/>
                    <a:p>
                      <a:r>
                        <a:rPr lang="en-US" sz="1600">
                          <a:latin typeface="Book Antiqua" pitchFamily="18" charset="0"/>
                        </a:rPr>
                        <a:t>-ge</a:t>
                      </a:r>
                    </a:p>
                  </a:txBody>
                  <a:tcPr anchor="ctr"/>
                </a:tc>
                <a:tc>
                  <a:txBody>
                    <a:bodyPr/>
                    <a:lstStyle/>
                    <a:p>
                      <a:r>
                        <a:rPr lang="en-US" sz="1600">
                          <a:latin typeface="Book Antiqua" pitchFamily="18" charset="0"/>
                        </a:rPr>
                        <a:t>Checks if the value of left operand is greater than or equal to the value of right operand, if yes then condition becomes true.</a:t>
                      </a:r>
                    </a:p>
                  </a:txBody>
                  <a:tcPr anchor="ctr"/>
                </a:tc>
                <a:tc>
                  <a:txBody>
                    <a:bodyPr/>
                    <a:lstStyle/>
                    <a:p>
                      <a:r>
                        <a:rPr lang="en-US" sz="1600">
                          <a:latin typeface="Book Antiqua" pitchFamily="18" charset="0"/>
                        </a:rPr>
                        <a:t>[ $a -ge $b ] is not true. </a:t>
                      </a:r>
                    </a:p>
                  </a:txBody>
                  <a:tcPr anchor="ctr"/>
                </a:tc>
              </a:tr>
              <a:tr h="370840">
                <a:tc>
                  <a:txBody>
                    <a:bodyPr/>
                    <a:lstStyle/>
                    <a:p>
                      <a:r>
                        <a:rPr lang="en-US" sz="1600">
                          <a:latin typeface="Book Antiqua" pitchFamily="18" charset="0"/>
                        </a:rPr>
                        <a:t>-le</a:t>
                      </a:r>
                    </a:p>
                  </a:txBody>
                  <a:tcPr anchor="ctr"/>
                </a:tc>
                <a:tc>
                  <a:txBody>
                    <a:bodyPr/>
                    <a:lstStyle/>
                    <a:p>
                      <a:r>
                        <a:rPr lang="en-US" sz="1600">
                          <a:latin typeface="Book Antiqua" pitchFamily="18" charset="0"/>
                        </a:rPr>
                        <a:t>Checks if the value of left operand is less than or equal to the value of right operand, if yes then condition becomes true.</a:t>
                      </a:r>
                    </a:p>
                  </a:txBody>
                  <a:tcPr anchor="ctr"/>
                </a:tc>
                <a:tc>
                  <a:txBody>
                    <a:bodyPr/>
                    <a:lstStyle/>
                    <a:p>
                      <a:r>
                        <a:rPr lang="en-US" sz="1600" dirty="0">
                          <a:latin typeface="Book Antiqua" pitchFamily="18" charset="0"/>
                        </a:rPr>
                        <a:t>[ $a -le $b ] is true. </a:t>
                      </a: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graphicFrame>
        <p:nvGraphicFramePr>
          <p:cNvPr id="5" name="Content Placeholder 4"/>
          <p:cNvGraphicFramePr>
            <a:graphicFrameLocks noGrp="1"/>
          </p:cNvGraphicFramePr>
          <p:nvPr>
            <p:ph idx="1"/>
          </p:nvPr>
        </p:nvGraphicFramePr>
        <p:xfrm>
          <a:off x="539750" y="1557338"/>
          <a:ext cx="8229600" cy="3388360"/>
        </p:xfrm>
        <a:graphic>
          <a:graphicData uri="http://schemas.openxmlformats.org/drawingml/2006/table">
            <a:tbl>
              <a:tblPr firstRow="1" bandRow="1">
                <a:tableStyleId>{5C22544A-7EE6-4342-B048-85BDC9FD1C3A}</a:tableStyleId>
              </a:tblPr>
              <a:tblGrid>
                <a:gridCol w="1365250"/>
                <a:gridCol w="4121150"/>
                <a:gridCol w="27432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This is logical negation. This inverts a true condition into false and vice versa.</a:t>
                      </a:r>
                    </a:p>
                  </a:txBody>
                  <a:tcPr anchor="ctr"/>
                </a:tc>
                <a:tc>
                  <a:txBody>
                    <a:bodyPr/>
                    <a:lstStyle/>
                    <a:p>
                      <a:r>
                        <a:rPr lang="en-US">
                          <a:latin typeface="Book Antiqua" pitchFamily="18" charset="0"/>
                        </a:rPr>
                        <a:t>[ ! false ] is true. </a:t>
                      </a:r>
                    </a:p>
                  </a:txBody>
                  <a:tcPr anchor="ctr"/>
                </a:tc>
              </a:tr>
              <a:tr h="370840">
                <a:tc>
                  <a:txBody>
                    <a:bodyPr/>
                    <a:lstStyle/>
                    <a:p>
                      <a:r>
                        <a:rPr lang="en-US">
                          <a:latin typeface="Book Antiqua" pitchFamily="18" charset="0"/>
                        </a:rPr>
                        <a:t>-o</a:t>
                      </a:r>
                    </a:p>
                  </a:txBody>
                  <a:tcPr anchor="ctr"/>
                </a:tc>
                <a:tc>
                  <a:txBody>
                    <a:bodyPr/>
                    <a:lstStyle/>
                    <a:p>
                      <a:r>
                        <a:rPr lang="en-US">
                          <a:latin typeface="Book Antiqua" pitchFamily="18" charset="0"/>
                        </a:rPr>
                        <a:t>This is logical OR. If one of the operands is true then condition would be true.</a:t>
                      </a:r>
                    </a:p>
                  </a:txBody>
                  <a:tcPr anchor="ctr"/>
                </a:tc>
                <a:tc>
                  <a:txBody>
                    <a:bodyPr/>
                    <a:lstStyle/>
                    <a:p>
                      <a:r>
                        <a:rPr lang="en-US">
                          <a:latin typeface="Book Antiqua" pitchFamily="18" charset="0"/>
                        </a:rPr>
                        <a:t>[ $a -lt 20 -o $b -gt 100 ] is true. </a:t>
                      </a:r>
                    </a:p>
                  </a:txBody>
                  <a:tcPr anchor="ctr"/>
                </a:tc>
              </a:tr>
              <a:tr h="370840">
                <a:tc>
                  <a:txBody>
                    <a:bodyPr/>
                    <a:lstStyle/>
                    <a:p>
                      <a:r>
                        <a:rPr lang="en-US">
                          <a:latin typeface="Book Antiqua" pitchFamily="18" charset="0"/>
                        </a:rPr>
                        <a:t>-a</a:t>
                      </a:r>
                    </a:p>
                  </a:txBody>
                  <a:tcPr anchor="ctr"/>
                </a:tc>
                <a:tc>
                  <a:txBody>
                    <a:bodyPr/>
                    <a:lstStyle/>
                    <a:p>
                      <a:r>
                        <a:rPr lang="en-US">
                          <a:latin typeface="Book Antiqua" pitchFamily="18" charset="0"/>
                        </a:rPr>
                        <a:t>This is logical AND. If both the operands are true then condition would be true otherwise it would be false.</a:t>
                      </a:r>
                    </a:p>
                  </a:txBody>
                  <a:tcPr anchor="ctr"/>
                </a:tc>
                <a:tc>
                  <a:txBody>
                    <a:bodyPr/>
                    <a:lstStyle/>
                    <a:p>
                      <a:r>
                        <a:rPr lang="en-US" dirty="0">
                          <a:latin typeface="Book Antiqua" pitchFamily="18" charset="0"/>
                        </a:rPr>
                        <a:t>[ $a -</a:t>
                      </a:r>
                      <a:r>
                        <a:rPr lang="en-US" dirty="0" err="1">
                          <a:latin typeface="Book Antiqua" pitchFamily="18" charset="0"/>
                        </a:rPr>
                        <a:t>lt</a:t>
                      </a:r>
                      <a:r>
                        <a:rPr lang="en-US" dirty="0">
                          <a:latin typeface="Book Antiqua" pitchFamily="18" charset="0"/>
                        </a:rPr>
                        <a:t> 20 -a $b -</a:t>
                      </a:r>
                      <a:r>
                        <a:rPr lang="en-US" dirty="0" err="1">
                          <a:latin typeface="Book Antiqua" pitchFamily="18" charset="0"/>
                        </a:rPr>
                        <a:t>gt</a:t>
                      </a:r>
                      <a:r>
                        <a:rPr lang="en-US" dirty="0">
                          <a:latin typeface="Book Antiqua" pitchFamily="18" charset="0"/>
                        </a:rPr>
                        <a:t> 100 ] is false. </a:t>
                      </a:r>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Operators</a:t>
            </a:r>
            <a:endParaRPr lang="en-US" dirty="0"/>
          </a:p>
        </p:txBody>
      </p:sp>
      <p:graphicFrame>
        <p:nvGraphicFramePr>
          <p:cNvPr id="5" name="Content Placeholder 4"/>
          <p:cNvGraphicFramePr>
            <a:graphicFrameLocks noGrp="1"/>
          </p:cNvGraphicFramePr>
          <p:nvPr>
            <p:ph idx="1"/>
          </p:nvPr>
        </p:nvGraphicFramePr>
        <p:xfrm>
          <a:off x="457200" y="1371600"/>
          <a:ext cx="8229600" cy="4668520"/>
        </p:xfrm>
        <a:graphic>
          <a:graphicData uri="http://schemas.openxmlformats.org/drawingml/2006/table">
            <a:tbl>
              <a:tblPr firstRow="1" bandRow="1">
                <a:tableStyleId>{5C22544A-7EE6-4342-B048-85BDC9FD1C3A}</a:tableStyleId>
              </a:tblPr>
              <a:tblGrid>
                <a:gridCol w="1212850"/>
                <a:gridCol w="4273550"/>
                <a:gridCol w="27432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Checks if the value of two operands are equal or not, if yes then condition becomes true.</a:t>
                      </a:r>
                    </a:p>
                  </a:txBody>
                  <a:tcPr anchor="ctr"/>
                </a:tc>
                <a:tc>
                  <a:txBody>
                    <a:bodyPr/>
                    <a:lstStyle/>
                    <a:p>
                      <a:r>
                        <a:rPr lang="en-US">
                          <a:latin typeface="Book Antiqua" pitchFamily="18" charset="0"/>
                        </a:rPr>
                        <a:t>[ $a = $b ] is not true. </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Checks if the value of two operands are equal or not, if values are not equal then condition becomes true.</a:t>
                      </a:r>
                    </a:p>
                  </a:txBody>
                  <a:tcPr anchor="ctr"/>
                </a:tc>
                <a:tc>
                  <a:txBody>
                    <a:bodyPr/>
                    <a:lstStyle/>
                    <a:p>
                      <a:r>
                        <a:rPr lang="en-US">
                          <a:latin typeface="Book Antiqua" pitchFamily="18" charset="0"/>
                        </a:rPr>
                        <a:t>[ $a != $b ] is true. </a:t>
                      </a:r>
                    </a:p>
                  </a:txBody>
                  <a:tcPr anchor="ctr"/>
                </a:tc>
              </a:tr>
              <a:tr h="370840">
                <a:tc>
                  <a:txBody>
                    <a:bodyPr/>
                    <a:lstStyle/>
                    <a:p>
                      <a:r>
                        <a:rPr lang="en-US">
                          <a:latin typeface="Book Antiqua" pitchFamily="18" charset="0"/>
                        </a:rPr>
                        <a:t>-z</a:t>
                      </a:r>
                    </a:p>
                  </a:txBody>
                  <a:tcPr anchor="ctr"/>
                </a:tc>
                <a:tc>
                  <a:txBody>
                    <a:bodyPr/>
                    <a:lstStyle/>
                    <a:p>
                      <a:r>
                        <a:rPr lang="en-US">
                          <a:latin typeface="Book Antiqua" pitchFamily="18" charset="0"/>
                        </a:rPr>
                        <a:t>Checks if the given string operand size is zero. If it is zero length then it returns true.</a:t>
                      </a:r>
                    </a:p>
                  </a:txBody>
                  <a:tcPr anchor="ctr"/>
                </a:tc>
                <a:tc>
                  <a:txBody>
                    <a:bodyPr/>
                    <a:lstStyle/>
                    <a:p>
                      <a:r>
                        <a:rPr lang="en-US">
                          <a:latin typeface="Book Antiqua" pitchFamily="18" charset="0"/>
                        </a:rPr>
                        <a:t>[ -z $a ] is not true. </a:t>
                      </a:r>
                    </a:p>
                  </a:txBody>
                  <a:tcPr anchor="ctr"/>
                </a:tc>
              </a:tr>
              <a:tr h="370840">
                <a:tc>
                  <a:txBody>
                    <a:bodyPr/>
                    <a:lstStyle/>
                    <a:p>
                      <a:r>
                        <a:rPr lang="en-US">
                          <a:latin typeface="Book Antiqua" pitchFamily="18" charset="0"/>
                        </a:rPr>
                        <a:t>-n</a:t>
                      </a:r>
                    </a:p>
                  </a:txBody>
                  <a:tcPr anchor="ctr"/>
                </a:tc>
                <a:tc>
                  <a:txBody>
                    <a:bodyPr/>
                    <a:lstStyle/>
                    <a:p>
                      <a:r>
                        <a:rPr lang="en-US">
                          <a:latin typeface="Book Antiqua" pitchFamily="18" charset="0"/>
                        </a:rPr>
                        <a:t>Checks if the given string operand size is non-zero. If it is non-zero length then it returns true.</a:t>
                      </a:r>
                    </a:p>
                  </a:txBody>
                  <a:tcPr anchor="ctr"/>
                </a:tc>
                <a:tc>
                  <a:txBody>
                    <a:bodyPr/>
                    <a:lstStyle/>
                    <a:p>
                      <a:r>
                        <a:rPr lang="en-US">
                          <a:latin typeface="Book Antiqua" pitchFamily="18" charset="0"/>
                        </a:rPr>
                        <a:t>[ -z $a ] is not false. </a:t>
                      </a:r>
                    </a:p>
                  </a:txBody>
                  <a:tcPr anchor="ctr"/>
                </a:tc>
              </a:tr>
              <a:tr h="370840">
                <a:tc>
                  <a:txBody>
                    <a:bodyPr/>
                    <a:lstStyle/>
                    <a:p>
                      <a:r>
                        <a:rPr lang="en-US">
                          <a:latin typeface="Book Antiqua" pitchFamily="18" charset="0"/>
                        </a:rPr>
                        <a:t>str</a:t>
                      </a:r>
                    </a:p>
                  </a:txBody>
                  <a:tcPr anchor="ctr"/>
                </a:tc>
                <a:tc>
                  <a:txBody>
                    <a:bodyPr/>
                    <a:lstStyle/>
                    <a:p>
                      <a:r>
                        <a:rPr lang="en-US">
                          <a:latin typeface="Book Antiqua" pitchFamily="18" charset="0"/>
                        </a:rPr>
                        <a:t>Check if str is not the empty string. If it is empty then it returns false.</a:t>
                      </a:r>
                    </a:p>
                  </a:txBody>
                  <a:tcPr anchor="ctr"/>
                </a:tc>
                <a:tc>
                  <a:txBody>
                    <a:bodyPr/>
                    <a:lstStyle/>
                    <a:p>
                      <a:r>
                        <a:rPr lang="en-US" dirty="0">
                          <a:latin typeface="Book Antiqua" pitchFamily="18" charset="0"/>
                        </a:rPr>
                        <a:t>[ $a ] is not false. </a:t>
                      </a:r>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Operator</a:t>
            </a:r>
            <a:endParaRPr lang="en-US" dirty="0"/>
          </a:p>
        </p:txBody>
      </p:sp>
      <p:graphicFrame>
        <p:nvGraphicFramePr>
          <p:cNvPr id="5" name="Content Placeholder 4"/>
          <p:cNvGraphicFramePr>
            <a:graphicFrameLocks noGrp="1"/>
          </p:cNvGraphicFramePr>
          <p:nvPr>
            <p:ph idx="1"/>
          </p:nvPr>
        </p:nvGraphicFramePr>
        <p:xfrm>
          <a:off x="304800" y="1143000"/>
          <a:ext cx="8229600" cy="5125720"/>
        </p:xfrm>
        <a:graphic>
          <a:graphicData uri="http://schemas.openxmlformats.org/drawingml/2006/table">
            <a:tbl>
              <a:tblPr firstRow="1" bandRow="1">
                <a:tableStyleId>{5C22544A-7EE6-4342-B048-85BDC9FD1C3A}</a:tableStyleId>
              </a:tblPr>
              <a:tblGrid>
                <a:gridCol w="1219200"/>
                <a:gridCol w="4495800"/>
                <a:gridCol w="25146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-b file</a:t>
                      </a:r>
                    </a:p>
                  </a:txBody>
                  <a:tcPr anchor="ctr"/>
                </a:tc>
                <a:tc>
                  <a:txBody>
                    <a:bodyPr/>
                    <a:lstStyle/>
                    <a:p>
                      <a:r>
                        <a:rPr lang="en-US">
                          <a:latin typeface="Book Antiqua" pitchFamily="18" charset="0"/>
                        </a:rPr>
                        <a:t>Checks if file is a block special file if yes then condition becomes true.</a:t>
                      </a:r>
                    </a:p>
                  </a:txBody>
                  <a:tcPr anchor="ctr"/>
                </a:tc>
                <a:tc>
                  <a:txBody>
                    <a:bodyPr/>
                    <a:lstStyle/>
                    <a:p>
                      <a:r>
                        <a:rPr lang="en-US">
                          <a:latin typeface="Book Antiqua" pitchFamily="18" charset="0"/>
                        </a:rPr>
                        <a:t>[ -b $file ] is false. </a:t>
                      </a:r>
                    </a:p>
                  </a:txBody>
                  <a:tcPr anchor="ctr"/>
                </a:tc>
              </a:tr>
              <a:tr h="370840">
                <a:tc>
                  <a:txBody>
                    <a:bodyPr/>
                    <a:lstStyle/>
                    <a:p>
                      <a:r>
                        <a:rPr lang="en-US">
                          <a:latin typeface="Book Antiqua" pitchFamily="18" charset="0"/>
                        </a:rPr>
                        <a:t>-c file</a:t>
                      </a:r>
                    </a:p>
                  </a:txBody>
                  <a:tcPr anchor="ctr"/>
                </a:tc>
                <a:tc>
                  <a:txBody>
                    <a:bodyPr/>
                    <a:lstStyle/>
                    <a:p>
                      <a:r>
                        <a:rPr lang="en-US">
                          <a:latin typeface="Book Antiqua" pitchFamily="18" charset="0"/>
                        </a:rPr>
                        <a:t>Checks if file is a character special file if yes then condition becomes true.</a:t>
                      </a:r>
                    </a:p>
                  </a:txBody>
                  <a:tcPr anchor="ctr"/>
                </a:tc>
                <a:tc>
                  <a:txBody>
                    <a:bodyPr/>
                    <a:lstStyle/>
                    <a:p>
                      <a:r>
                        <a:rPr lang="en-US">
                          <a:latin typeface="Book Antiqua" pitchFamily="18" charset="0"/>
                        </a:rPr>
                        <a:t>[ -b $file ] is false. </a:t>
                      </a:r>
                    </a:p>
                  </a:txBody>
                  <a:tcPr anchor="ctr"/>
                </a:tc>
              </a:tr>
              <a:tr h="370840">
                <a:tc>
                  <a:txBody>
                    <a:bodyPr/>
                    <a:lstStyle/>
                    <a:p>
                      <a:r>
                        <a:rPr lang="en-US">
                          <a:latin typeface="Book Antiqua" pitchFamily="18" charset="0"/>
                        </a:rPr>
                        <a:t>-d file</a:t>
                      </a:r>
                    </a:p>
                  </a:txBody>
                  <a:tcPr anchor="ctr"/>
                </a:tc>
                <a:tc>
                  <a:txBody>
                    <a:bodyPr/>
                    <a:lstStyle/>
                    <a:p>
                      <a:r>
                        <a:rPr lang="en-US">
                          <a:latin typeface="Book Antiqua" pitchFamily="18" charset="0"/>
                        </a:rPr>
                        <a:t>Check if file is a directory if yes then condition becomes true.</a:t>
                      </a:r>
                    </a:p>
                  </a:txBody>
                  <a:tcPr anchor="ctr"/>
                </a:tc>
                <a:tc>
                  <a:txBody>
                    <a:bodyPr/>
                    <a:lstStyle/>
                    <a:p>
                      <a:r>
                        <a:rPr lang="en-US">
                          <a:latin typeface="Book Antiqua" pitchFamily="18" charset="0"/>
                        </a:rPr>
                        <a:t>[ -d $file ] is not true. </a:t>
                      </a:r>
                    </a:p>
                  </a:txBody>
                  <a:tcPr anchor="ctr"/>
                </a:tc>
              </a:tr>
              <a:tr h="370840">
                <a:tc>
                  <a:txBody>
                    <a:bodyPr/>
                    <a:lstStyle/>
                    <a:p>
                      <a:r>
                        <a:rPr lang="en-US">
                          <a:latin typeface="Book Antiqua" pitchFamily="18" charset="0"/>
                        </a:rPr>
                        <a:t>-f file</a:t>
                      </a:r>
                    </a:p>
                  </a:txBody>
                  <a:tcPr anchor="ctr"/>
                </a:tc>
                <a:tc>
                  <a:txBody>
                    <a:bodyPr/>
                    <a:lstStyle/>
                    <a:p>
                      <a:r>
                        <a:rPr lang="en-US">
                          <a:latin typeface="Book Antiqua" pitchFamily="18" charset="0"/>
                        </a:rPr>
                        <a:t>Check if file is an ordinary file as opposed to a directory or special file if yes then condition becomes true.</a:t>
                      </a:r>
                    </a:p>
                  </a:txBody>
                  <a:tcPr anchor="ctr"/>
                </a:tc>
                <a:tc>
                  <a:txBody>
                    <a:bodyPr/>
                    <a:lstStyle/>
                    <a:p>
                      <a:r>
                        <a:rPr lang="en-US">
                          <a:latin typeface="Book Antiqua" pitchFamily="18" charset="0"/>
                        </a:rPr>
                        <a:t>[ -f $file ] is true. </a:t>
                      </a:r>
                    </a:p>
                  </a:txBody>
                  <a:tcPr anchor="ctr"/>
                </a:tc>
              </a:tr>
              <a:tr h="370840">
                <a:tc>
                  <a:txBody>
                    <a:bodyPr/>
                    <a:lstStyle/>
                    <a:p>
                      <a:r>
                        <a:rPr lang="en-US">
                          <a:latin typeface="Book Antiqua" pitchFamily="18" charset="0"/>
                        </a:rPr>
                        <a:t>-g file</a:t>
                      </a:r>
                    </a:p>
                  </a:txBody>
                  <a:tcPr anchor="ctr"/>
                </a:tc>
                <a:tc>
                  <a:txBody>
                    <a:bodyPr/>
                    <a:lstStyle/>
                    <a:p>
                      <a:r>
                        <a:rPr lang="en-US">
                          <a:latin typeface="Book Antiqua" pitchFamily="18" charset="0"/>
                        </a:rPr>
                        <a:t>Checks if file has its set group ID (SGID) bit set if yes then condition becomes true.</a:t>
                      </a:r>
                    </a:p>
                  </a:txBody>
                  <a:tcPr anchor="ctr"/>
                </a:tc>
                <a:tc>
                  <a:txBody>
                    <a:bodyPr/>
                    <a:lstStyle/>
                    <a:p>
                      <a:r>
                        <a:rPr lang="en-US">
                          <a:latin typeface="Book Antiqua" pitchFamily="18" charset="0"/>
                        </a:rPr>
                        <a:t>[ -g $file ] is false. </a:t>
                      </a:r>
                    </a:p>
                  </a:txBody>
                  <a:tcPr anchor="ctr"/>
                </a:tc>
              </a:tr>
              <a:tr h="370840">
                <a:tc>
                  <a:txBody>
                    <a:bodyPr/>
                    <a:lstStyle/>
                    <a:p>
                      <a:r>
                        <a:rPr lang="en-US">
                          <a:latin typeface="Book Antiqua" pitchFamily="18" charset="0"/>
                        </a:rPr>
                        <a:t>-k file</a:t>
                      </a:r>
                    </a:p>
                  </a:txBody>
                  <a:tcPr anchor="ctr"/>
                </a:tc>
                <a:tc>
                  <a:txBody>
                    <a:bodyPr/>
                    <a:lstStyle/>
                    <a:p>
                      <a:r>
                        <a:rPr lang="en-US">
                          <a:latin typeface="Book Antiqua" pitchFamily="18" charset="0"/>
                        </a:rPr>
                        <a:t>Checks if file has its sticky bit set if yes then condition becomes true.</a:t>
                      </a:r>
                    </a:p>
                  </a:txBody>
                  <a:tcPr anchor="ctr"/>
                </a:tc>
                <a:tc>
                  <a:txBody>
                    <a:bodyPr/>
                    <a:lstStyle/>
                    <a:p>
                      <a:r>
                        <a:rPr lang="en-US">
                          <a:latin typeface="Book Antiqua" pitchFamily="18" charset="0"/>
                        </a:rPr>
                        <a:t>[ -k $file ] is false. </a:t>
                      </a:r>
                    </a:p>
                  </a:txBody>
                  <a:tcPr anchor="ctr"/>
                </a:tc>
              </a:tr>
              <a:tr h="370840">
                <a:tc>
                  <a:txBody>
                    <a:bodyPr/>
                    <a:lstStyle/>
                    <a:p>
                      <a:r>
                        <a:rPr lang="en-US">
                          <a:latin typeface="Book Antiqua" pitchFamily="18" charset="0"/>
                        </a:rPr>
                        <a:t>-p file</a:t>
                      </a:r>
                    </a:p>
                  </a:txBody>
                  <a:tcPr anchor="ctr"/>
                </a:tc>
                <a:tc>
                  <a:txBody>
                    <a:bodyPr/>
                    <a:lstStyle/>
                    <a:p>
                      <a:r>
                        <a:rPr lang="en-US">
                          <a:latin typeface="Book Antiqua" pitchFamily="18" charset="0"/>
                        </a:rPr>
                        <a:t>Checks if file is a named pipe if yes then condition becomes true.</a:t>
                      </a:r>
                    </a:p>
                  </a:txBody>
                  <a:tcPr anchor="ctr"/>
                </a:tc>
                <a:tc>
                  <a:txBody>
                    <a:bodyPr/>
                    <a:lstStyle/>
                    <a:p>
                      <a:r>
                        <a:rPr lang="en-US" dirty="0">
                          <a:latin typeface="Book Antiqua" pitchFamily="18" charset="0"/>
                        </a:rPr>
                        <a:t>[ -p $file ] is false</a:t>
                      </a:r>
                    </a:p>
                  </a:txBody>
                  <a:tcPr anchor="ct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Decision Making</a:t>
            </a:r>
            <a:endParaRPr lang="en-US" dirty="0"/>
          </a:p>
        </p:txBody>
      </p:sp>
      <p:sp>
        <p:nvSpPr>
          <p:cNvPr id="3" name="Content Placeholder 2"/>
          <p:cNvSpPr>
            <a:spLocks noGrp="1"/>
          </p:cNvSpPr>
          <p:nvPr>
            <p:ph idx="1"/>
          </p:nvPr>
        </p:nvSpPr>
        <p:spPr>
          <a:xfrm>
            <a:off x="533400" y="1341437"/>
            <a:ext cx="8229600" cy="4525963"/>
          </a:xfrm>
          <a:ln>
            <a:solidFill>
              <a:schemeClr val="accent1"/>
            </a:solidFill>
          </a:ln>
        </p:spPr>
        <p:txBody>
          <a:bodyPr/>
          <a:lstStyle/>
          <a:p>
            <a:endParaRPr lang="en-US" dirty="0" smtClean="0"/>
          </a:p>
          <a:p>
            <a:r>
              <a:rPr lang="en-US" dirty="0" smtClean="0"/>
              <a:t>The </a:t>
            </a:r>
            <a:r>
              <a:rPr lang="en-US" b="1" dirty="0" smtClean="0"/>
              <a:t>if...else</a:t>
            </a:r>
            <a:r>
              <a:rPr lang="en-US" dirty="0" smtClean="0"/>
              <a:t> statements</a:t>
            </a:r>
          </a:p>
          <a:p>
            <a:endParaRPr lang="en-US" dirty="0" smtClean="0"/>
          </a:p>
          <a:p>
            <a:r>
              <a:rPr lang="en-US" dirty="0" smtClean="0"/>
              <a:t>The </a:t>
            </a:r>
            <a:r>
              <a:rPr lang="en-US" b="1" dirty="0" smtClean="0"/>
              <a:t>case...</a:t>
            </a:r>
            <a:r>
              <a:rPr lang="en-US" b="1" dirty="0" err="1" smtClean="0"/>
              <a:t>esac</a:t>
            </a:r>
            <a:r>
              <a:rPr lang="en-US" dirty="0" smtClean="0"/>
              <a:t> statement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if...</a:t>
            </a:r>
            <a:r>
              <a:rPr lang="en-US" dirty="0" err="1" smtClean="0"/>
              <a:t>fi</a:t>
            </a:r>
            <a:r>
              <a:rPr lang="en-US" dirty="0" smtClean="0"/>
              <a:t> statement</a:t>
            </a:r>
          </a:p>
          <a:p>
            <a:endParaRPr lang="en-US" dirty="0" smtClean="0"/>
          </a:p>
          <a:p>
            <a:r>
              <a:rPr lang="en-US" dirty="0" smtClean="0"/>
              <a:t>if...else...</a:t>
            </a:r>
            <a:r>
              <a:rPr lang="en-US" dirty="0" err="1" smtClean="0"/>
              <a:t>fi</a:t>
            </a:r>
            <a:r>
              <a:rPr lang="en-US" dirty="0" smtClean="0"/>
              <a:t> statement</a:t>
            </a:r>
          </a:p>
          <a:p>
            <a:endParaRPr lang="en-US" dirty="0" smtClean="0"/>
          </a:p>
          <a:p>
            <a:r>
              <a:rPr lang="en-US" dirty="0" smtClean="0"/>
              <a:t>if...</a:t>
            </a:r>
            <a:r>
              <a:rPr lang="en-US" dirty="0" err="1" smtClean="0"/>
              <a:t>elif</a:t>
            </a:r>
            <a:r>
              <a:rPr lang="en-US" dirty="0" smtClean="0"/>
              <a:t>...else...</a:t>
            </a:r>
            <a:r>
              <a:rPr lang="en-US" dirty="0" err="1" smtClean="0"/>
              <a:t>fi</a:t>
            </a:r>
            <a:r>
              <a:rPr lang="en-US" dirty="0" smtClean="0"/>
              <a:t> statement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a:t>
            </a:r>
            <a:r>
              <a:rPr lang="en-US" dirty="0" err="1" smtClean="0"/>
              <a:t>esac</a:t>
            </a:r>
            <a:r>
              <a:rPr lang="en-US" dirty="0" smtClean="0"/>
              <a:t> Statement</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70000" lnSpcReduction="20000"/>
          </a:bodyPr>
          <a:lstStyle/>
          <a:p>
            <a:endParaRPr lang="en-US" dirty="0" smtClean="0"/>
          </a:p>
          <a:p>
            <a:r>
              <a:rPr lang="en-US" dirty="0" smtClean="0"/>
              <a:t>Unix Shell supports </a:t>
            </a:r>
            <a:r>
              <a:rPr lang="en-US" b="1" dirty="0" smtClean="0"/>
              <a:t>case...</a:t>
            </a:r>
            <a:r>
              <a:rPr lang="en-US" b="1" dirty="0" err="1" smtClean="0"/>
              <a:t>esac</a:t>
            </a:r>
            <a:r>
              <a:rPr lang="en-US" b="1" dirty="0" smtClean="0"/>
              <a:t> statement which handles exactly this situation, and it does so more efficiently than repeated if...</a:t>
            </a:r>
            <a:r>
              <a:rPr lang="en-US" b="1" dirty="0" err="1" smtClean="0"/>
              <a:t>elif</a:t>
            </a:r>
            <a:r>
              <a:rPr lang="en-US" b="1" dirty="0" smtClean="0"/>
              <a:t> statements</a:t>
            </a:r>
          </a:p>
          <a:p>
            <a:pPr>
              <a:buNone/>
            </a:pPr>
            <a:r>
              <a:rPr lang="en-US" b="1" dirty="0" smtClean="0"/>
              <a:t> </a:t>
            </a:r>
          </a:p>
          <a:p>
            <a:pPr>
              <a:buNone/>
            </a:pPr>
            <a:r>
              <a:rPr lang="en-US" b="1" dirty="0" smtClean="0"/>
              <a:t>   </a:t>
            </a:r>
            <a:r>
              <a:rPr lang="en-US" dirty="0" smtClean="0"/>
              <a:t>case word in </a:t>
            </a:r>
          </a:p>
          <a:p>
            <a:pPr>
              <a:buNone/>
            </a:pPr>
            <a:r>
              <a:rPr lang="en-US" dirty="0" smtClean="0"/>
              <a:t>           pattern1)</a:t>
            </a:r>
          </a:p>
          <a:p>
            <a:pPr>
              <a:buNone/>
            </a:pPr>
            <a:r>
              <a:rPr lang="en-US" dirty="0" smtClean="0"/>
              <a:t>            Statement(s) to be executed if pattern1 matches ;; </a:t>
            </a:r>
          </a:p>
          <a:p>
            <a:pPr>
              <a:buNone/>
            </a:pPr>
            <a:r>
              <a:rPr lang="en-US" dirty="0" smtClean="0"/>
              <a:t>           pattern2) </a:t>
            </a:r>
          </a:p>
          <a:p>
            <a:pPr>
              <a:buNone/>
            </a:pPr>
            <a:r>
              <a:rPr lang="en-US" dirty="0" smtClean="0"/>
              <a:t>             Statement(s) to be executed if pattern2 matches ;; </a:t>
            </a:r>
          </a:p>
          <a:p>
            <a:pPr>
              <a:buNone/>
            </a:pPr>
            <a:r>
              <a:rPr lang="en-US" dirty="0" smtClean="0"/>
              <a:t>            pattern3) </a:t>
            </a:r>
          </a:p>
          <a:p>
            <a:pPr>
              <a:buNone/>
            </a:pPr>
            <a:r>
              <a:rPr lang="en-US" dirty="0" smtClean="0"/>
              <a:t>               Statement(s) to be executed if pattern3 matches ;;</a:t>
            </a:r>
          </a:p>
          <a:p>
            <a:pPr>
              <a:buNone/>
            </a:pPr>
            <a:r>
              <a:rPr lang="en-US" dirty="0" smtClean="0"/>
              <a:t>   </a:t>
            </a:r>
            <a:r>
              <a:rPr lang="en-US" dirty="0" err="1" smtClean="0"/>
              <a:t>esac</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normAutofit fontScale="92500" lnSpcReduction="10000"/>
          </a:bodyPr>
          <a:lstStyle/>
          <a:p>
            <a:endParaRPr lang="en-US" dirty="0" smtClean="0"/>
          </a:p>
          <a:p>
            <a:r>
              <a:rPr lang="en-US" dirty="0" smtClean="0"/>
              <a:t>Loops are a powerful programming tool that enable you to execute a set of commands repeatedly. In this tutorial, you would examine the following types of loops available to shell programmers:</a:t>
            </a:r>
          </a:p>
          <a:p>
            <a:pPr lvl="1"/>
            <a:r>
              <a:rPr lang="en-US" dirty="0" smtClean="0"/>
              <a:t>The while loop</a:t>
            </a:r>
          </a:p>
          <a:p>
            <a:pPr lvl="1"/>
            <a:r>
              <a:rPr lang="en-US" dirty="0" smtClean="0"/>
              <a:t>The for loop</a:t>
            </a:r>
          </a:p>
          <a:p>
            <a:pPr lvl="1"/>
            <a:r>
              <a:rPr lang="en-US" dirty="0" smtClean="0"/>
              <a:t>The until loop</a:t>
            </a:r>
          </a:p>
          <a:p>
            <a:pPr lvl="1"/>
            <a:r>
              <a:rPr lang="en-US" dirty="0" smtClean="0"/>
              <a:t>The select loop</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ln>
            <a:solidFill>
              <a:schemeClr val="accent1"/>
            </a:solidFill>
          </a:ln>
        </p:spPr>
        <p:txBody>
          <a:bodyPr/>
          <a:lstStyle/>
          <a:p>
            <a:pPr>
              <a:buNone/>
            </a:pPr>
            <a:endParaRPr lang="en-US" dirty="0" smtClean="0"/>
          </a:p>
          <a:p>
            <a:pPr>
              <a:buNone/>
            </a:pPr>
            <a:r>
              <a:rPr lang="en-US" dirty="0" smtClean="0"/>
              <a:t>while command </a:t>
            </a:r>
          </a:p>
          <a:p>
            <a:pPr>
              <a:buNone/>
            </a:pPr>
            <a:r>
              <a:rPr lang="en-US" dirty="0" smtClean="0"/>
              <a:t>do </a:t>
            </a:r>
          </a:p>
          <a:p>
            <a:pPr>
              <a:buNone/>
            </a:pPr>
            <a:r>
              <a:rPr lang="en-US" dirty="0" smtClean="0"/>
              <a:t>Statement(s) to be executed if command is true</a:t>
            </a:r>
          </a:p>
          <a:p>
            <a:pPr>
              <a:buNone/>
            </a:pPr>
            <a:r>
              <a:rPr lang="en-US" dirty="0" smtClean="0"/>
              <a:t> done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variables</a:t>
            </a:r>
            <a:endParaRPr lang="en-US" dirty="0"/>
          </a:p>
        </p:txBody>
      </p:sp>
      <p:graphicFrame>
        <p:nvGraphicFramePr>
          <p:cNvPr id="5" name="Content Placeholder 4"/>
          <p:cNvGraphicFramePr>
            <a:graphicFrameLocks noGrp="1"/>
          </p:cNvGraphicFramePr>
          <p:nvPr>
            <p:ph idx="1"/>
          </p:nvPr>
        </p:nvGraphicFramePr>
        <p:xfrm>
          <a:off x="304800" y="1219200"/>
          <a:ext cx="8229600" cy="4963160"/>
        </p:xfrm>
        <a:graphic>
          <a:graphicData uri="http://schemas.openxmlformats.org/drawingml/2006/table">
            <a:tbl>
              <a:tblPr firstRow="1" bandRow="1">
                <a:tableStyleId>{5C22544A-7EE6-4342-B048-85BDC9FD1C3A}</a:tableStyleId>
              </a:tblPr>
              <a:tblGrid>
                <a:gridCol w="1670050"/>
                <a:gridCol w="6559550"/>
              </a:tblGrid>
              <a:tr h="370840">
                <a:tc>
                  <a:txBody>
                    <a:bodyPr/>
                    <a:lstStyle/>
                    <a:p>
                      <a:r>
                        <a:rPr lang="en-US" dirty="0"/>
                        <a:t>Variable</a:t>
                      </a:r>
                    </a:p>
                  </a:txBody>
                  <a:tcPr anchor="ctr"/>
                </a:tc>
                <a:tc>
                  <a:txBody>
                    <a:bodyPr/>
                    <a:lstStyle/>
                    <a:p>
                      <a:r>
                        <a:rPr lang="en-US" dirty="0"/>
                        <a:t>Description</a:t>
                      </a:r>
                    </a:p>
                  </a:txBody>
                  <a:tcPr anchor="ctr"/>
                </a:tc>
              </a:tr>
              <a:tr h="370840">
                <a:tc>
                  <a:txBody>
                    <a:bodyPr/>
                    <a:lstStyle/>
                    <a:p>
                      <a:r>
                        <a:rPr lang="en-US" b="1"/>
                        <a:t>$0</a:t>
                      </a:r>
                      <a:endParaRPr lang="en-US"/>
                    </a:p>
                  </a:txBody>
                  <a:tcPr anchor="ctr"/>
                </a:tc>
                <a:tc>
                  <a:txBody>
                    <a:bodyPr/>
                    <a:lstStyle/>
                    <a:p>
                      <a:r>
                        <a:rPr lang="en-US"/>
                        <a:t>The filename of the current script.</a:t>
                      </a:r>
                    </a:p>
                  </a:txBody>
                  <a:tcPr anchor="ctr"/>
                </a:tc>
              </a:tr>
              <a:tr h="370840">
                <a:tc>
                  <a:txBody>
                    <a:bodyPr/>
                    <a:lstStyle/>
                    <a:p>
                      <a:r>
                        <a:rPr lang="en-US" b="1"/>
                        <a:t>$n</a:t>
                      </a:r>
                      <a:endParaRPr lang="en-US"/>
                    </a:p>
                  </a:txBody>
                  <a:tcPr anchor="ctr"/>
                </a:tc>
                <a:tc>
                  <a:txBody>
                    <a:bodyPr/>
                    <a:lstStyle/>
                    <a:p>
                      <a:r>
                        <a:rPr lang="en-US"/>
                        <a:t>These variables correspond to the arguments with which a script was invoked. Here n is a positive decimal number corresponding to the position of an argument (the first argument is $1, the second argument is $2, and so on).</a:t>
                      </a:r>
                    </a:p>
                  </a:txBody>
                  <a:tcPr anchor="ctr"/>
                </a:tc>
              </a:tr>
              <a:tr h="370840">
                <a:tc>
                  <a:txBody>
                    <a:bodyPr/>
                    <a:lstStyle/>
                    <a:p>
                      <a:r>
                        <a:rPr lang="en-US" b="1" dirty="0"/>
                        <a:t>$#</a:t>
                      </a:r>
                      <a:endParaRPr lang="en-US" dirty="0"/>
                    </a:p>
                  </a:txBody>
                  <a:tcPr anchor="ctr"/>
                </a:tc>
                <a:tc>
                  <a:txBody>
                    <a:bodyPr/>
                    <a:lstStyle/>
                    <a:p>
                      <a:r>
                        <a:rPr lang="en-US"/>
                        <a:t>The number of arguments supplied to a script.</a:t>
                      </a:r>
                    </a:p>
                  </a:txBody>
                  <a:tcPr anchor="ctr"/>
                </a:tc>
              </a:tr>
              <a:tr h="370840">
                <a:tc>
                  <a:txBody>
                    <a:bodyPr/>
                    <a:lstStyle/>
                    <a:p>
                      <a:r>
                        <a:rPr lang="en-US" b="1"/>
                        <a:t>$*</a:t>
                      </a:r>
                      <a:endParaRPr lang="en-US"/>
                    </a:p>
                  </a:txBody>
                  <a:tcPr anchor="ctr"/>
                </a:tc>
                <a:tc>
                  <a:txBody>
                    <a:bodyPr/>
                    <a:lstStyle/>
                    <a:p>
                      <a:r>
                        <a:rPr lang="en-US"/>
                        <a:t>All the arguments are double quoted. If a script receives two arguments, $* is equivalent to $1 $2.</a:t>
                      </a:r>
                    </a:p>
                  </a:txBody>
                  <a:tcPr anchor="ctr"/>
                </a:tc>
              </a:tr>
              <a:tr h="370840">
                <a:tc>
                  <a:txBody>
                    <a:bodyPr/>
                    <a:lstStyle/>
                    <a:p>
                      <a:r>
                        <a:rPr lang="en-US" b="1"/>
                        <a:t>$@</a:t>
                      </a:r>
                      <a:endParaRPr lang="en-US"/>
                    </a:p>
                  </a:txBody>
                  <a:tcPr anchor="ctr"/>
                </a:tc>
                <a:tc>
                  <a:txBody>
                    <a:bodyPr/>
                    <a:lstStyle/>
                    <a:p>
                      <a:r>
                        <a:rPr lang="en-US"/>
                        <a:t>All the arguments are individually double quoted. If a script receives two arguments, $@ is equivalent to $1 $2.</a:t>
                      </a:r>
                    </a:p>
                  </a:txBody>
                  <a:tcPr anchor="ctr"/>
                </a:tc>
              </a:tr>
              <a:tr h="370840">
                <a:tc>
                  <a:txBody>
                    <a:bodyPr/>
                    <a:lstStyle/>
                    <a:p>
                      <a:r>
                        <a:rPr lang="en-US" b="1"/>
                        <a:t>$?</a:t>
                      </a:r>
                      <a:endParaRPr lang="en-US"/>
                    </a:p>
                  </a:txBody>
                  <a:tcPr anchor="ctr"/>
                </a:tc>
                <a:tc>
                  <a:txBody>
                    <a:bodyPr/>
                    <a:lstStyle/>
                    <a:p>
                      <a:r>
                        <a:rPr lang="en-US"/>
                        <a:t>The exit status of the last command executed.</a:t>
                      </a:r>
                    </a:p>
                  </a:txBody>
                  <a:tcPr anchor="ctr"/>
                </a:tc>
              </a:tr>
              <a:tr h="370840">
                <a:tc>
                  <a:txBody>
                    <a:bodyPr/>
                    <a:lstStyle/>
                    <a:p>
                      <a:r>
                        <a:rPr lang="en-US" b="1"/>
                        <a:t>$$</a:t>
                      </a:r>
                      <a:endParaRPr lang="en-US"/>
                    </a:p>
                  </a:txBody>
                  <a:tcPr anchor="ctr"/>
                </a:tc>
                <a:tc>
                  <a:txBody>
                    <a:bodyPr/>
                    <a:lstStyle/>
                    <a:p>
                      <a:r>
                        <a:rPr lang="en-US"/>
                        <a:t>The process number of the current shell. For shell scripts, this is the process ID under which they are executing.</a:t>
                      </a:r>
                    </a:p>
                  </a:txBody>
                  <a:tcPr anchor="ctr"/>
                </a:tc>
              </a:tr>
              <a:tr h="370840">
                <a:tc>
                  <a:txBody>
                    <a:bodyPr/>
                    <a:lstStyle/>
                    <a:p>
                      <a:r>
                        <a:rPr lang="en-US" b="1"/>
                        <a:t>$!</a:t>
                      </a:r>
                      <a:endParaRPr lang="en-US"/>
                    </a:p>
                  </a:txBody>
                  <a:tcPr anchor="ctr"/>
                </a:tc>
                <a:tc>
                  <a:txBody>
                    <a:bodyPr/>
                    <a:lstStyle/>
                    <a:p>
                      <a:r>
                        <a:rPr lang="en-US" dirty="0"/>
                        <a:t>The process number of the last background command</a:t>
                      </a:r>
                    </a:p>
                  </a:txBody>
                  <a:tcPr anchor="ct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for loop</a:t>
            </a:r>
            <a:endParaRPr lang="en-US" dirty="0"/>
          </a:p>
        </p:txBody>
      </p:sp>
      <p:sp>
        <p:nvSpPr>
          <p:cNvPr id="3" name="Content Placeholder 2"/>
          <p:cNvSpPr>
            <a:spLocks noGrp="1"/>
          </p:cNvSpPr>
          <p:nvPr>
            <p:ph idx="1"/>
          </p:nvPr>
        </p:nvSpPr>
        <p:spPr>
          <a:ln>
            <a:solidFill>
              <a:schemeClr val="accent1"/>
            </a:solidFill>
          </a:ln>
        </p:spPr>
        <p:txBody>
          <a:bodyPr/>
          <a:lstStyle/>
          <a:p>
            <a:pPr>
              <a:buNone/>
            </a:pPr>
            <a:endParaRPr lang="en-US" dirty="0" smtClean="0"/>
          </a:p>
          <a:p>
            <a:pPr>
              <a:buNone/>
            </a:pPr>
            <a:r>
              <a:rPr lang="en-US" dirty="0" smtClean="0"/>
              <a:t>for   </a:t>
            </a:r>
            <a:r>
              <a:rPr lang="en-US" dirty="0" err="1" smtClean="0"/>
              <a:t>var</a:t>
            </a:r>
            <a:r>
              <a:rPr lang="en-US" dirty="0" smtClean="0"/>
              <a:t> in word1 word2 ... </a:t>
            </a:r>
            <a:r>
              <a:rPr lang="en-US" dirty="0" err="1" smtClean="0"/>
              <a:t>wordN</a:t>
            </a:r>
            <a:r>
              <a:rPr lang="en-US" dirty="0" smtClean="0"/>
              <a:t> </a:t>
            </a:r>
          </a:p>
          <a:p>
            <a:pPr>
              <a:buNone/>
            </a:pPr>
            <a:r>
              <a:rPr lang="en-US" dirty="0" smtClean="0"/>
              <a:t>  do </a:t>
            </a:r>
          </a:p>
          <a:p>
            <a:pPr>
              <a:buNone/>
            </a:pPr>
            <a:r>
              <a:rPr lang="en-US" dirty="0" smtClean="0"/>
              <a:t>    Statement(s) to be executed for every word. </a:t>
            </a:r>
          </a:p>
          <a:p>
            <a:pPr>
              <a:buNone/>
            </a:pPr>
            <a:r>
              <a:rPr lang="en-US" dirty="0" smtClean="0"/>
              <a:t> done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Until loop</a:t>
            </a:r>
            <a:endParaRPr lang="en-US" dirty="0"/>
          </a:p>
        </p:txBody>
      </p:sp>
      <p:sp>
        <p:nvSpPr>
          <p:cNvPr id="3" name="Content Placeholder 2"/>
          <p:cNvSpPr>
            <a:spLocks noGrp="1"/>
          </p:cNvSpPr>
          <p:nvPr>
            <p:ph idx="1"/>
          </p:nvPr>
        </p:nvSpPr>
        <p:spPr>
          <a:xfrm>
            <a:off x="304800" y="1556792"/>
            <a:ext cx="8464352" cy="4525963"/>
          </a:xfrm>
          <a:ln>
            <a:solidFill>
              <a:schemeClr val="accent1"/>
            </a:solidFill>
          </a:ln>
        </p:spPr>
        <p:txBody>
          <a:bodyPr/>
          <a:lstStyle/>
          <a:p>
            <a:pPr>
              <a:buNone/>
            </a:pPr>
            <a:endParaRPr lang="en-US" dirty="0" smtClean="0"/>
          </a:p>
          <a:p>
            <a:pPr>
              <a:buNone/>
            </a:pPr>
            <a:r>
              <a:rPr lang="en-US" dirty="0" smtClean="0"/>
              <a:t>until command </a:t>
            </a:r>
          </a:p>
          <a:p>
            <a:pPr>
              <a:buNone/>
            </a:pPr>
            <a:r>
              <a:rPr lang="en-US" dirty="0" smtClean="0"/>
              <a:t>do </a:t>
            </a:r>
          </a:p>
          <a:p>
            <a:pPr>
              <a:buNone/>
            </a:pPr>
            <a:r>
              <a:rPr lang="en-US" dirty="0" smtClean="0"/>
              <a:t>    Statement(s) to be executed until command is true </a:t>
            </a:r>
          </a:p>
          <a:p>
            <a:pPr>
              <a:buNone/>
            </a:pPr>
            <a:r>
              <a:rPr lang="en-US" dirty="0" smtClean="0"/>
              <a:t>done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loop</a:t>
            </a:r>
            <a:endParaRPr lang="en-US" dirty="0"/>
          </a:p>
        </p:txBody>
      </p:sp>
      <p:sp>
        <p:nvSpPr>
          <p:cNvPr id="3" name="Content Placeholder 2"/>
          <p:cNvSpPr>
            <a:spLocks noGrp="1"/>
          </p:cNvSpPr>
          <p:nvPr>
            <p:ph idx="1"/>
          </p:nvPr>
        </p:nvSpPr>
        <p:spPr>
          <a:xfrm>
            <a:off x="304800" y="1447800"/>
            <a:ext cx="8610600" cy="4525963"/>
          </a:xfrm>
          <a:ln>
            <a:solidFill>
              <a:schemeClr val="accent1"/>
            </a:solidFill>
          </a:ln>
        </p:spPr>
        <p:txBody>
          <a:bodyPr/>
          <a:lstStyle/>
          <a:p>
            <a:pPr>
              <a:buNone/>
            </a:pPr>
            <a:endParaRPr lang="en-US" dirty="0" smtClean="0"/>
          </a:p>
          <a:p>
            <a:pPr>
              <a:buNone/>
            </a:pPr>
            <a:r>
              <a:rPr lang="en-US" dirty="0" smtClean="0"/>
              <a:t>select </a:t>
            </a:r>
            <a:r>
              <a:rPr lang="en-US" dirty="0" err="1" smtClean="0"/>
              <a:t>var</a:t>
            </a:r>
            <a:r>
              <a:rPr lang="en-US" dirty="0" smtClean="0"/>
              <a:t> in word1 word2 ... </a:t>
            </a:r>
            <a:r>
              <a:rPr lang="en-US" dirty="0" err="1" smtClean="0"/>
              <a:t>wordN</a:t>
            </a:r>
            <a:r>
              <a:rPr lang="en-US" dirty="0" smtClean="0"/>
              <a:t> </a:t>
            </a:r>
          </a:p>
          <a:p>
            <a:pPr>
              <a:buNone/>
            </a:pPr>
            <a:endParaRPr lang="en-US" dirty="0" smtClean="0"/>
          </a:p>
          <a:p>
            <a:pPr>
              <a:buNone/>
            </a:pPr>
            <a:r>
              <a:rPr lang="en-US" dirty="0" smtClean="0"/>
              <a:t> do </a:t>
            </a:r>
          </a:p>
          <a:p>
            <a:pPr>
              <a:buNone/>
            </a:pPr>
            <a:r>
              <a:rPr lang="en-US" dirty="0" smtClean="0"/>
              <a:t>      Statement(s) to be executed for every word. </a:t>
            </a:r>
          </a:p>
          <a:p>
            <a:pPr>
              <a:buNone/>
            </a:pPr>
            <a:r>
              <a:rPr lang="en-US" dirty="0" smtClean="0"/>
              <a:t>done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a:t>
            </a:r>
            <a:endParaRPr lang="en-US" dirty="0"/>
          </a:p>
        </p:txBody>
      </p:sp>
      <p:sp>
        <p:nvSpPr>
          <p:cNvPr id="3" name="Content Placeholder 2"/>
          <p:cNvSpPr>
            <a:spLocks noGrp="1"/>
          </p:cNvSpPr>
          <p:nvPr>
            <p:ph idx="1"/>
          </p:nvPr>
        </p:nvSpPr>
        <p:spPr>
          <a:ln>
            <a:solidFill>
              <a:schemeClr val="accent1"/>
            </a:solidFill>
          </a:ln>
        </p:spPr>
        <p:txBody>
          <a:bodyPr>
            <a:normAutofit fontScale="62500" lnSpcReduction="20000"/>
          </a:bodyPr>
          <a:lstStyle/>
          <a:p>
            <a:endParaRPr lang="en-US" dirty="0" smtClean="0"/>
          </a:p>
          <a:p>
            <a:r>
              <a:rPr lang="en-US" dirty="0" smtClean="0"/>
              <a:t>All the loops support nesting concept which means you can put one loop inside another similar or different loops. This nesting can go </a:t>
            </a:r>
            <a:r>
              <a:rPr lang="en-US" dirty="0" err="1" smtClean="0"/>
              <a:t>upto</a:t>
            </a:r>
            <a:r>
              <a:rPr lang="en-US" dirty="0" smtClean="0"/>
              <a:t> unlimited number of times based on your requirement</a:t>
            </a:r>
          </a:p>
          <a:p>
            <a:endParaRPr lang="en-US" b="1" dirty="0" smtClean="0"/>
          </a:p>
          <a:p>
            <a:pPr>
              <a:buNone/>
            </a:pPr>
            <a:r>
              <a:rPr lang="en-US" b="1" dirty="0" smtClean="0"/>
              <a:t>  Syntax:</a:t>
            </a:r>
          </a:p>
          <a:p>
            <a:pPr>
              <a:buNone/>
            </a:pPr>
            <a:r>
              <a:rPr lang="en-US" dirty="0" smtClean="0"/>
              <a:t>while command1 ;    </a:t>
            </a:r>
            <a:r>
              <a:rPr lang="en-US" sz="2200" dirty="0" smtClean="0"/>
              <a:t> # this is loop1, the outer loop </a:t>
            </a:r>
          </a:p>
          <a:p>
            <a:pPr>
              <a:buNone/>
            </a:pPr>
            <a:r>
              <a:rPr lang="en-US" sz="3000" dirty="0" smtClean="0"/>
              <a:t>	do </a:t>
            </a:r>
          </a:p>
          <a:p>
            <a:pPr>
              <a:buNone/>
            </a:pPr>
            <a:r>
              <a:rPr lang="en-US" dirty="0" smtClean="0"/>
              <a:t>        Statement(s) to be executed if command1 is true      </a:t>
            </a:r>
          </a:p>
          <a:p>
            <a:pPr>
              <a:buNone/>
            </a:pPr>
            <a:r>
              <a:rPr lang="en-US" dirty="0" smtClean="0"/>
              <a:t>         while command2 ;  </a:t>
            </a:r>
            <a:r>
              <a:rPr lang="en-US" sz="2200" dirty="0" smtClean="0"/>
              <a:t># this is loop2, the inner loop </a:t>
            </a:r>
            <a:endParaRPr lang="en-US" dirty="0" smtClean="0"/>
          </a:p>
          <a:p>
            <a:pPr>
              <a:buNone/>
            </a:pPr>
            <a:r>
              <a:rPr lang="en-US" dirty="0" smtClean="0"/>
              <a:t>         do </a:t>
            </a:r>
          </a:p>
          <a:p>
            <a:pPr>
              <a:buNone/>
            </a:pPr>
            <a:r>
              <a:rPr lang="en-US" dirty="0" smtClean="0"/>
              <a:t>              Statement(s) to be executed if command2 is true </a:t>
            </a:r>
          </a:p>
          <a:p>
            <a:pPr>
              <a:buNone/>
            </a:pPr>
            <a:r>
              <a:rPr lang="en-US" dirty="0" smtClean="0"/>
              <a:t>    done </a:t>
            </a:r>
          </a:p>
          <a:p>
            <a:pPr>
              <a:buNone/>
            </a:pPr>
            <a:r>
              <a:rPr lang="en-US" dirty="0" smtClean="0"/>
              <a:t>                 Statement(s) to be executed if command1 is true </a:t>
            </a:r>
          </a:p>
          <a:p>
            <a:pPr>
              <a:buNone/>
            </a:pPr>
            <a:r>
              <a:rPr lang="en-US" dirty="0" smtClean="0"/>
              <a:t>done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keyword</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The </a:t>
            </a:r>
            <a:r>
              <a:rPr lang="en-US" b="1" dirty="0" smtClean="0"/>
              <a:t>break</a:t>
            </a:r>
            <a:r>
              <a:rPr lang="en-US" dirty="0" smtClean="0"/>
              <a:t> statement is used to terminate the execution of the entire loop, after completing the execution of all of the lines of code up to the break statement. It then steps down to the code following the end of the loop.</a:t>
            </a:r>
          </a:p>
          <a:p>
            <a:endParaRPr lang="en-US" b="1" dirty="0" smtClean="0"/>
          </a:p>
          <a:p>
            <a:pPr>
              <a:buNone/>
            </a:pPr>
            <a:r>
              <a:rPr lang="en-US" b="1" dirty="0" smtClean="0"/>
              <a:t>Syntax:</a:t>
            </a:r>
          </a:p>
          <a:p>
            <a:pPr lvl="1"/>
            <a:r>
              <a:rPr lang="en-US" dirty="0" smtClean="0"/>
              <a:t>Break</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a:t>
            </a:r>
            <a:r>
              <a:rPr lang="en-US" b="1" dirty="0" smtClean="0"/>
              <a:t>continue</a:t>
            </a:r>
            <a:r>
              <a:rPr lang="en-US" dirty="0" smtClean="0"/>
              <a:t> statement is similar to the break command, except that it causes the current iteration of the loop to exit, rather than the entire loop.</a:t>
            </a:r>
            <a:r>
              <a:rPr lang="en-US" b="1" dirty="0" smtClean="0"/>
              <a:t> Syntax:</a:t>
            </a:r>
          </a:p>
          <a:p>
            <a:pPr lvl="1"/>
            <a:r>
              <a:rPr lang="en-US" dirty="0" smtClean="0"/>
              <a:t>Continue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Substitution</a:t>
            </a:r>
            <a:endParaRPr lang="en-US" dirty="0"/>
          </a:p>
        </p:txBody>
      </p:sp>
      <p:sp>
        <p:nvSpPr>
          <p:cNvPr id="3" name="Content Placeholder 2"/>
          <p:cNvSpPr>
            <a:spLocks noGrp="1"/>
          </p:cNvSpPr>
          <p:nvPr>
            <p:ph idx="1"/>
          </p:nvPr>
        </p:nvSpPr>
        <p:spPr>
          <a:xfrm>
            <a:off x="539552" y="1556793"/>
            <a:ext cx="8229600" cy="1415008"/>
          </a:xfrm>
        </p:spPr>
        <p:txBody>
          <a:bodyPr>
            <a:normAutofit lnSpcReduction="10000"/>
          </a:bodyPr>
          <a:lstStyle/>
          <a:p>
            <a:r>
              <a:rPr lang="en-US" dirty="0" smtClean="0"/>
              <a:t>The shell performs substitution when it encounters an expression that contains one or more special characters.</a:t>
            </a:r>
            <a:endParaRPr lang="en-US" dirty="0"/>
          </a:p>
        </p:txBody>
      </p:sp>
      <p:graphicFrame>
        <p:nvGraphicFramePr>
          <p:cNvPr id="5" name="Table 4"/>
          <p:cNvGraphicFramePr>
            <a:graphicFrameLocks noGrp="1"/>
          </p:cNvGraphicFramePr>
          <p:nvPr/>
        </p:nvGraphicFramePr>
        <p:xfrm>
          <a:off x="533400" y="3048000"/>
          <a:ext cx="8077200" cy="3032760"/>
        </p:xfrm>
        <a:graphic>
          <a:graphicData uri="http://schemas.openxmlformats.org/drawingml/2006/table">
            <a:tbl>
              <a:tblPr firstRow="1" bandRow="1">
                <a:tableStyleId>{5C22544A-7EE6-4342-B048-85BDC9FD1C3A}</a:tableStyleId>
              </a:tblPr>
              <a:tblGrid>
                <a:gridCol w="2133600"/>
                <a:gridCol w="5943600"/>
              </a:tblGrid>
              <a:tr h="370840">
                <a:tc>
                  <a:txBody>
                    <a:bodyPr/>
                    <a:lstStyle/>
                    <a:p>
                      <a:r>
                        <a:rPr lang="en-US" dirty="0">
                          <a:latin typeface="Book Antiqua" pitchFamily="18" charset="0"/>
                        </a:rPr>
                        <a:t>Form</a:t>
                      </a:r>
                    </a:p>
                  </a:txBody>
                  <a:tcPr anchor="ctr"/>
                </a:tc>
                <a:tc>
                  <a:txBody>
                    <a:bodyPr/>
                    <a:lstStyle/>
                    <a:p>
                      <a:r>
                        <a:rPr lang="en-US">
                          <a:latin typeface="Book Antiqua" pitchFamily="18" charset="0"/>
                        </a:rPr>
                        <a:t>Description</a:t>
                      </a:r>
                    </a:p>
                  </a:txBody>
                  <a:tcPr anchor="ctr"/>
                </a:tc>
              </a:tr>
              <a:tr h="370840">
                <a:tc>
                  <a:txBody>
                    <a:bodyPr/>
                    <a:lstStyle/>
                    <a:p>
                      <a:r>
                        <a:rPr lang="en-US" b="1">
                          <a:latin typeface="Book Antiqua" pitchFamily="18" charset="0"/>
                        </a:rPr>
                        <a:t>${var}</a:t>
                      </a:r>
                      <a:endParaRPr lang="en-US">
                        <a:latin typeface="Book Antiqua" pitchFamily="18" charset="0"/>
                      </a:endParaRPr>
                    </a:p>
                  </a:txBody>
                  <a:tcPr anchor="ctr"/>
                </a:tc>
                <a:tc>
                  <a:txBody>
                    <a:bodyPr/>
                    <a:lstStyle/>
                    <a:p>
                      <a:r>
                        <a:rPr lang="en-US">
                          <a:latin typeface="Book Antiqua" pitchFamily="18" charset="0"/>
                        </a:rPr>
                        <a:t>Substitue the value of </a:t>
                      </a:r>
                      <a:r>
                        <a:rPr lang="en-US" i="1">
                          <a:latin typeface="Book Antiqua" pitchFamily="18" charset="0"/>
                        </a:rPr>
                        <a:t>var</a:t>
                      </a:r>
                      <a:r>
                        <a:rPr lang="en-US">
                          <a:latin typeface="Book Antiqua" pitchFamily="18" charset="0"/>
                        </a:rPr>
                        <a:t>.</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dirty="0">
                          <a:latin typeface="Book Antiqua" pitchFamily="18" charset="0"/>
                        </a:rPr>
                        <a:t>If </a:t>
                      </a:r>
                      <a:r>
                        <a:rPr lang="en-US" i="1" dirty="0" err="1">
                          <a:latin typeface="Book Antiqua" pitchFamily="18" charset="0"/>
                        </a:rPr>
                        <a:t>var</a:t>
                      </a:r>
                      <a:r>
                        <a:rPr lang="en-US" dirty="0">
                          <a:latin typeface="Book Antiqua" pitchFamily="18" charset="0"/>
                        </a:rPr>
                        <a:t> is null or unset, </a:t>
                      </a:r>
                      <a:r>
                        <a:rPr lang="en-US" i="1" dirty="0">
                          <a:latin typeface="Book Antiqua" pitchFamily="18" charset="0"/>
                        </a:rPr>
                        <a:t>word</a:t>
                      </a:r>
                      <a:r>
                        <a:rPr lang="en-US" dirty="0">
                          <a:latin typeface="Book Antiqua" pitchFamily="18" charset="0"/>
                        </a:rPr>
                        <a:t> is substituted for </a:t>
                      </a:r>
                      <a:r>
                        <a:rPr lang="en-US" b="1" dirty="0">
                          <a:latin typeface="Book Antiqua" pitchFamily="18" charset="0"/>
                        </a:rPr>
                        <a:t>var</a:t>
                      </a:r>
                      <a:r>
                        <a:rPr lang="en-US" dirty="0">
                          <a:latin typeface="Book Antiqua" pitchFamily="18" charset="0"/>
                        </a:rPr>
                        <a:t>. The value of </a:t>
                      </a:r>
                      <a:r>
                        <a:rPr lang="en-US" i="1" dirty="0" err="1">
                          <a:latin typeface="Book Antiqua" pitchFamily="18" charset="0"/>
                        </a:rPr>
                        <a:t>var</a:t>
                      </a:r>
                      <a:r>
                        <a:rPr lang="en-US" dirty="0">
                          <a:latin typeface="Book Antiqua" pitchFamily="18" charset="0"/>
                        </a:rPr>
                        <a:t> does not change.</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a:latin typeface="Book Antiqua" pitchFamily="18" charset="0"/>
                        </a:rPr>
                        <a:t>If </a:t>
                      </a:r>
                      <a:r>
                        <a:rPr lang="en-US" i="1">
                          <a:latin typeface="Book Antiqua" pitchFamily="18" charset="0"/>
                        </a:rPr>
                        <a:t>var</a:t>
                      </a:r>
                      <a:r>
                        <a:rPr lang="en-US">
                          <a:latin typeface="Book Antiqua" pitchFamily="18" charset="0"/>
                        </a:rPr>
                        <a:t> is null or unset, </a:t>
                      </a:r>
                      <a:r>
                        <a:rPr lang="en-US" i="1">
                          <a:latin typeface="Book Antiqua" pitchFamily="18" charset="0"/>
                        </a:rPr>
                        <a:t>var</a:t>
                      </a:r>
                      <a:r>
                        <a:rPr lang="en-US">
                          <a:latin typeface="Book Antiqua" pitchFamily="18" charset="0"/>
                        </a:rPr>
                        <a:t> is set to the value of </a:t>
                      </a:r>
                      <a:r>
                        <a:rPr lang="en-US" b="1">
                          <a:latin typeface="Book Antiqua" pitchFamily="18" charset="0"/>
                        </a:rPr>
                        <a:t>word</a:t>
                      </a:r>
                      <a:r>
                        <a:rPr lang="en-US">
                          <a:latin typeface="Book Antiqua" pitchFamily="18" charset="0"/>
                        </a:rPr>
                        <a:t>.</a:t>
                      </a:r>
                    </a:p>
                  </a:txBody>
                  <a:tcPr anchor="ctr"/>
                </a:tc>
              </a:tr>
              <a:tr h="370840">
                <a:tc>
                  <a:txBody>
                    <a:bodyPr/>
                    <a:lstStyle/>
                    <a:p>
                      <a:r>
                        <a:rPr lang="en-US" b="1">
                          <a:latin typeface="Book Antiqua" pitchFamily="18" charset="0"/>
                        </a:rPr>
                        <a:t>${var:?message}</a:t>
                      </a:r>
                      <a:endParaRPr lang="en-US">
                        <a:latin typeface="Book Antiqua" pitchFamily="18" charset="0"/>
                      </a:endParaRPr>
                    </a:p>
                  </a:txBody>
                  <a:tcPr anchor="ctr"/>
                </a:tc>
                <a:tc>
                  <a:txBody>
                    <a:bodyPr/>
                    <a:lstStyle/>
                    <a:p>
                      <a:r>
                        <a:rPr lang="en-US">
                          <a:latin typeface="Book Antiqua" pitchFamily="18" charset="0"/>
                        </a:rPr>
                        <a:t>If </a:t>
                      </a:r>
                      <a:r>
                        <a:rPr lang="en-US" i="1">
                          <a:latin typeface="Book Antiqua" pitchFamily="18" charset="0"/>
                        </a:rPr>
                        <a:t>var</a:t>
                      </a:r>
                      <a:r>
                        <a:rPr lang="en-US">
                          <a:latin typeface="Book Antiqua" pitchFamily="18" charset="0"/>
                        </a:rPr>
                        <a:t> is null or unset, </a:t>
                      </a:r>
                      <a:r>
                        <a:rPr lang="en-US" i="1">
                          <a:latin typeface="Book Antiqua" pitchFamily="18" charset="0"/>
                        </a:rPr>
                        <a:t>message</a:t>
                      </a:r>
                      <a:r>
                        <a:rPr lang="en-US">
                          <a:latin typeface="Book Antiqua" pitchFamily="18" charset="0"/>
                        </a:rPr>
                        <a:t> is printed to standard error. This checks that variables are set correctly.</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dirty="0">
                          <a:latin typeface="Book Antiqua" pitchFamily="18" charset="0"/>
                        </a:rPr>
                        <a:t>If </a:t>
                      </a:r>
                      <a:r>
                        <a:rPr lang="en-US" i="1" dirty="0" err="1">
                          <a:latin typeface="Book Antiqua" pitchFamily="18" charset="0"/>
                        </a:rPr>
                        <a:t>var</a:t>
                      </a:r>
                      <a:r>
                        <a:rPr lang="en-US" dirty="0">
                          <a:latin typeface="Book Antiqua" pitchFamily="18" charset="0"/>
                        </a:rPr>
                        <a:t> is set, </a:t>
                      </a:r>
                      <a:r>
                        <a:rPr lang="en-US" i="1" dirty="0">
                          <a:latin typeface="Book Antiqua" pitchFamily="18" charset="0"/>
                        </a:rPr>
                        <a:t>word</a:t>
                      </a:r>
                      <a:r>
                        <a:rPr lang="en-US" dirty="0">
                          <a:latin typeface="Book Antiqua" pitchFamily="18" charset="0"/>
                        </a:rPr>
                        <a:t> is substituted for var. The value of </a:t>
                      </a:r>
                      <a:r>
                        <a:rPr lang="en-US" i="1" dirty="0" err="1">
                          <a:latin typeface="Book Antiqua" pitchFamily="18" charset="0"/>
                        </a:rPr>
                        <a:t>var</a:t>
                      </a:r>
                      <a:r>
                        <a:rPr lang="en-US" dirty="0">
                          <a:latin typeface="Book Antiqua" pitchFamily="18" charset="0"/>
                        </a:rPr>
                        <a:t> does not change.</a:t>
                      </a: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Functions</a:t>
            </a:r>
            <a:endParaRPr lang="en-US" dirty="0"/>
          </a:p>
        </p:txBody>
      </p:sp>
      <p:sp>
        <p:nvSpPr>
          <p:cNvPr id="3" name="Content Placeholder 2"/>
          <p:cNvSpPr>
            <a:spLocks noGrp="1"/>
          </p:cNvSpPr>
          <p:nvPr>
            <p:ph idx="1"/>
          </p:nvPr>
        </p:nvSpPr>
        <p:spPr>
          <a:xfrm>
            <a:off x="457200" y="1371600"/>
            <a:ext cx="8229600" cy="4525963"/>
          </a:xfrm>
          <a:ln>
            <a:solidFill>
              <a:schemeClr val="accent1"/>
            </a:solidFill>
          </a:ln>
        </p:spPr>
        <p:txBody>
          <a:bodyPr/>
          <a:lstStyle/>
          <a:p>
            <a:endParaRPr lang="en-US" dirty="0" smtClean="0"/>
          </a:p>
          <a:p>
            <a:r>
              <a:rPr lang="en-US" dirty="0" smtClean="0"/>
              <a:t>Functions enable you to break down the overall functionality of a script into smaller, logical subsections, which can then be called upon to perform their individual task when it is needed.</a:t>
            </a:r>
          </a:p>
          <a:p>
            <a:pPr lvl="1"/>
            <a:r>
              <a:rPr lang="en-US" dirty="0" err="1" smtClean="0"/>
              <a:t>function_name</a:t>
            </a:r>
            <a:r>
              <a:rPr lang="en-US" dirty="0" smtClean="0"/>
              <a:t> () { list of commands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Parameters to a Function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define a function which would accept parameters while calling those function. These parameters would be represented by $1, $2 and so 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Returning Values from Functions</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10000"/>
          </a:bodyPr>
          <a:lstStyle/>
          <a:p>
            <a:endParaRPr lang="en-US" dirty="0" smtClean="0"/>
          </a:p>
          <a:p>
            <a:r>
              <a:rPr lang="en-US" dirty="0" smtClean="0"/>
              <a:t>If you execute an exit command from inside a function, its effect is not only to terminate execution of the function but also of the shell program that called the function.</a:t>
            </a:r>
          </a:p>
          <a:p>
            <a:endParaRPr lang="en-US" dirty="0" smtClean="0"/>
          </a:p>
          <a:p>
            <a:r>
              <a:rPr lang="en-US" dirty="0" smtClean="0"/>
              <a:t>Based on the situation you can return any value from your function using the </a:t>
            </a:r>
            <a:r>
              <a:rPr lang="en-US" b="1" dirty="0" smtClean="0"/>
              <a:t>return</a:t>
            </a:r>
            <a:r>
              <a:rPr lang="en-US" dirty="0" smtClean="0"/>
              <a:t> command whose syntax is as follows:</a:t>
            </a:r>
          </a:p>
          <a:p>
            <a:pPr lvl="1"/>
            <a:r>
              <a:rPr lang="en-US" dirty="0" smtClean="0"/>
              <a:t>return code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&amp; output statements</a:t>
            </a:r>
            <a:endParaRPr lang="en-US" dirty="0"/>
          </a:p>
        </p:txBody>
      </p:sp>
      <p:sp>
        <p:nvSpPr>
          <p:cNvPr id="3" name="Content Placeholder 2"/>
          <p:cNvSpPr>
            <a:spLocks noGrp="1"/>
          </p:cNvSpPr>
          <p:nvPr>
            <p:ph idx="1"/>
          </p:nvPr>
        </p:nvSpPr>
        <p:spPr>
          <a:ln>
            <a:solidFill>
              <a:schemeClr val="accent1"/>
            </a:solidFill>
          </a:ln>
        </p:spPr>
        <p:txBody>
          <a:bodyPr/>
          <a:lstStyle/>
          <a:p>
            <a:pPr>
              <a:buNone/>
            </a:pPr>
            <a:r>
              <a:rPr lang="en-US" dirty="0" smtClean="0"/>
              <a:t> </a:t>
            </a:r>
          </a:p>
          <a:p>
            <a:r>
              <a:rPr lang="en-US" dirty="0" smtClean="0"/>
              <a:t>echo command used for output message</a:t>
            </a:r>
          </a:p>
          <a:p>
            <a:endParaRPr lang="en-US" dirty="0" smtClean="0"/>
          </a:p>
          <a:p>
            <a:r>
              <a:rPr lang="en-US" dirty="0" smtClean="0"/>
              <a:t> read used for input value at runtime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1"/>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30</a:t>
            </a:fld>
            <a:endParaRPr lang="en-I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Variables</a:t>
            </a:r>
            <a:endParaRPr lang="en-US" dirty="0"/>
          </a:p>
        </p:txBody>
      </p:sp>
      <p:sp>
        <p:nvSpPr>
          <p:cNvPr id="3" name="Content Placeholder 2"/>
          <p:cNvSpPr>
            <a:spLocks noGrp="1"/>
          </p:cNvSpPr>
          <p:nvPr>
            <p:ph idx="1"/>
          </p:nvPr>
        </p:nvSpPr>
        <p:spPr>
          <a:xfrm>
            <a:off x="304800" y="1295400"/>
            <a:ext cx="8229600" cy="4525963"/>
          </a:xfrm>
          <a:ln>
            <a:solidFill>
              <a:schemeClr val="accent1"/>
            </a:solidFill>
          </a:ln>
        </p:spPr>
        <p:txBody>
          <a:bodyPr>
            <a:normAutofit fontScale="92500"/>
          </a:bodyPr>
          <a:lstStyle/>
          <a:p>
            <a:endParaRPr lang="en-US" dirty="0" smtClean="0"/>
          </a:p>
          <a:p>
            <a:r>
              <a:rPr lang="en-US" dirty="0" smtClean="0"/>
              <a:t>A variable is a character string to which we assign a value. The value assigned could be a number, text, filename, device, or any other type of data.</a:t>
            </a:r>
          </a:p>
          <a:p>
            <a:r>
              <a:rPr lang="en-US" dirty="0" smtClean="0"/>
              <a:t>The name of a variable can contain only letters ( a to z or A to Z), numbers ( 0 to 9) or the underscore character ( _).</a:t>
            </a:r>
          </a:p>
          <a:p>
            <a:r>
              <a:rPr lang="en-US" dirty="0" smtClean="0"/>
              <a:t>By convention, Unix Shell variables would have their names in UPPERCASE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and Do not for  declaration</a:t>
            </a:r>
            <a:endParaRPr lang="en-US" dirty="0"/>
          </a:p>
        </p:txBody>
      </p:sp>
      <p:sp>
        <p:nvSpPr>
          <p:cNvPr id="3" name="Content Placeholder 2"/>
          <p:cNvSpPr>
            <a:spLocks noGrp="1"/>
          </p:cNvSpPr>
          <p:nvPr>
            <p:ph idx="1"/>
          </p:nvPr>
        </p:nvSpPr>
        <p:spPr>
          <a:xfrm>
            <a:off x="381000" y="1295400"/>
            <a:ext cx="8229600" cy="4800600"/>
          </a:xfrm>
          <a:ln>
            <a:solidFill>
              <a:schemeClr val="accent1"/>
            </a:solidFill>
          </a:ln>
        </p:spPr>
        <p:txBody>
          <a:bodyPr>
            <a:normAutofit fontScale="85000" lnSpcReduction="10000"/>
          </a:bodyPr>
          <a:lstStyle/>
          <a:p>
            <a:endParaRPr lang="en-US" dirty="0" smtClean="0"/>
          </a:p>
          <a:p>
            <a:r>
              <a:rPr lang="en-US" dirty="0" smtClean="0"/>
              <a:t>The following examples are valid variable names:</a:t>
            </a:r>
          </a:p>
          <a:p>
            <a:pPr lvl="1"/>
            <a:r>
              <a:rPr lang="en-US" dirty="0" smtClean="0"/>
              <a:t>_ALI </a:t>
            </a:r>
          </a:p>
          <a:p>
            <a:pPr lvl="1"/>
            <a:r>
              <a:rPr lang="en-US" dirty="0" smtClean="0"/>
              <a:t>TOKEN_A </a:t>
            </a:r>
          </a:p>
          <a:p>
            <a:pPr lvl="1"/>
            <a:r>
              <a:rPr lang="en-US" dirty="0" smtClean="0"/>
              <a:t>VAR_1 </a:t>
            </a:r>
          </a:p>
          <a:p>
            <a:pPr lvl="1"/>
            <a:r>
              <a:rPr lang="en-US" dirty="0" smtClean="0"/>
              <a:t>VAR_2</a:t>
            </a:r>
          </a:p>
          <a:p>
            <a:r>
              <a:rPr lang="en-US" dirty="0" smtClean="0"/>
              <a:t>Following are the examples of invalid variable names:</a:t>
            </a:r>
          </a:p>
          <a:p>
            <a:pPr lvl="1"/>
            <a:r>
              <a:rPr lang="en-US" dirty="0" smtClean="0"/>
              <a:t>2_VAR </a:t>
            </a:r>
          </a:p>
          <a:p>
            <a:pPr lvl="1"/>
            <a:r>
              <a:rPr lang="en-US" dirty="0" smtClean="0"/>
              <a:t>-VARIABLE </a:t>
            </a:r>
          </a:p>
          <a:p>
            <a:pPr lvl="1"/>
            <a:r>
              <a:rPr lang="en-US" dirty="0" smtClean="0"/>
              <a:t>VAR1-VAR2 </a:t>
            </a:r>
          </a:p>
          <a:p>
            <a:pPr lvl="1"/>
            <a:r>
              <a:rPr lang="en-US" dirty="0" smtClean="0"/>
              <a:t>VAR_A!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Access variable</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Variables are defined as follows:</a:t>
            </a:r>
          </a:p>
          <a:p>
            <a:pPr lvl="1"/>
            <a:r>
              <a:rPr lang="en-US" dirty="0" err="1" smtClean="0"/>
              <a:t>variable_name</a:t>
            </a:r>
            <a:r>
              <a:rPr lang="en-US" dirty="0" smtClean="0"/>
              <a:t>=</a:t>
            </a:r>
            <a:r>
              <a:rPr lang="en-US" dirty="0" err="1" smtClean="0"/>
              <a:t>variable_value</a:t>
            </a:r>
            <a:endParaRPr lang="en-US" dirty="0" smtClean="0"/>
          </a:p>
          <a:p>
            <a:r>
              <a:rPr lang="en-US" dirty="0" smtClean="0"/>
              <a:t>To access the value stored in a variable, prefix its name with the dollar sign ( $).</a:t>
            </a:r>
          </a:p>
          <a:p>
            <a:r>
              <a:rPr lang="en-US" dirty="0" smtClean="0"/>
              <a:t>The shell provides a way to mark variables as read-only by using the </a:t>
            </a:r>
            <a:r>
              <a:rPr lang="en-US" dirty="0" err="1" smtClean="0"/>
              <a:t>readonly</a:t>
            </a:r>
            <a:r>
              <a:rPr lang="en-US" dirty="0" smtClean="0"/>
              <a:t> command. After a variable is marked read-only, its value cannot be 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Releasing variable from System</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Unsetting or deleting a variable notifies to the shell to remove the variable from the list of variables that it follows. Once you unset a variable, you would not be able to access stored value in the variable.</a:t>
            </a:r>
          </a:p>
          <a:p>
            <a:pPr lvl="1"/>
            <a:r>
              <a:rPr lang="en-US" dirty="0" smtClean="0"/>
              <a:t>unset </a:t>
            </a:r>
            <a:r>
              <a:rPr lang="en-US" dirty="0" err="1" smtClean="0"/>
              <a:t>variable_name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85000" lnSpcReduction="20000"/>
          </a:bodyPr>
          <a:lstStyle/>
          <a:p>
            <a:endParaRPr lang="en-US" b="1" dirty="0" smtClean="0"/>
          </a:p>
          <a:p>
            <a:r>
              <a:rPr lang="en-US" b="1" dirty="0" smtClean="0"/>
              <a:t>Local Variables:</a:t>
            </a:r>
            <a:r>
              <a:rPr lang="en-US" dirty="0" smtClean="0"/>
              <a:t> A local variable is a variable that is present within the current instance of the shell. I They are set at command prompt.</a:t>
            </a:r>
          </a:p>
          <a:p>
            <a:r>
              <a:rPr lang="en-US" b="1" dirty="0" smtClean="0"/>
              <a:t>Environment Variables:</a:t>
            </a:r>
            <a:r>
              <a:rPr lang="en-US" dirty="0" smtClean="0"/>
              <a:t> An environment variable is a variable that is available to any child process of the shell. </a:t>
            </a:r>
          </a:p>
          <a:p>
            <a:r>
              <a:rPr lang="en-US" b="1" dirty="0" smtClean="0"/>
              <a:t>Shell Variables:</a:t>
            </a:r>
            <a:r>
              <a:rPr lang="en-US" dirty="0" smtClean="0"/>
              <a:t> A shell variable is a special variable that is set by the shell and is required by the shell in order to function correctly. Some of these variables are environment variables whereas others are local variables.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Operators</a:t>
            </a:r>
            <a:endParaRPr lang="en-US" dirty="0"/>
          </a:p>
        </p:txBody>
      </p:sp>
      <p:sp>
        <p:nvSpPr>
          <p:cNvPr id="3" name="Content Placeholder 2"/>
          <p:cNvSpPr>
            <a:spLocks noGrp="1"/>
          </p:cNvSpPr>
          <p:nvPr>
            <p:ph idx="1"/>
          </p:nvPr>
        </p:nvSpPr>
        <p:spPr>
          <a:ln>
            <a:solidFill>
              <a:schemeClr val="accent1"/>
            </a:solidFill>
          </a:ln>
        </p:spPr>
        <p:txBody>
          <a:bodyPr>
            <a:normAutofit fontScale="85000" lnSpcReduction="20000"/>
          </a:bodyPr>
          <a:lstStyle/>
          <a:p>
            <a:endParaRPr lang="en-US" dirty="0" smtClean="0"/>
          </a:p>
          <a:p>
            <a:r>
              <a:rPr lang="en-US" dirty="0" smtClean="0"/>
              <a:t>Arithmetic Operators.</a:t>
            </a:r>
          </a:p>
          <a:p>
            <a:endParaRPr lang="en-US" dirty="0" smtClean="0"/>
          </a:p>
          <a:p>
            <a:r>
              <a:rPr lang="en-US" dirty="0" smtClean="0"/>
              <a:t>Relational Operators.</a:t>
            </a:r>
          </a:p>
          <a:p>
            <a:endParaRPr lang="en-US" dirty="0" smtClean="0"/>
          </a:p>
          <a:p>
            <a:r>
              <a:rPr lang="en-US" dirty="0" smtClean="0"/>
              <a:t>Boolean Operators.</a:t>
            </a:r>
          </a:p>
          <a:p>
            <a:endParaRPr lang="en-US" dirty="0" smtClean="0"/>
          </a:p>
          <a:p>
            <a:r>
              <a:rPr lang="en-US" dirty="0" smtClean="0"/>
              <a:t>String Operators.</a:t>
            </a:r>
          </a:p>
          <a:p>
            <a:endParaRPr lang="en-US" dirty="0" smtClean="0"/>
          </a:p>
          <a:p>
            <a:r>
              <a:rPr lang="en-US" dirty="0" smtClean="0"/>
              <a:t>File Test Operators.</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2033</Words>
  <Application>Microsoft Office PowerPoint</Application>
  <PresentationFormat>On-screen Show (4:3)</PresentationFormat>
  <Paragraphs>284</Paragraphs>
  <Slides>30</Slides>
  <Notes>1</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Day-2</vt:lpstr>
      <vt:lpstr>Shell variables</vt:lpstr>
      <vt:lpstr>Input &amp; output statements</vt:lpstr>
      <vt:lpstr>Shell Variables</vt:lpstr>
      <vt:lpstr>Do and Do not for  declaration</vt:lpstr>
      <vt:lpstr>Define and Access variable</vt:lpstr>
      <vt:lpstr>Releasing variable from System</vt:lpstr>
      <vt:lpstr>Variable Types</vt:lpstr>
      <vt:lpstr>Basic Operators</vt:lpstr>
      <vt:lpstr>Arithmetical Operator</vt:lpstr>
      <vt:lpstr>Relational Operator</vt:lpstr>
      <vt:lpstr>Boolean Operator</vt:lpstr>
      <vt:lpstr>String Operators</vt:lpstr>
      <vt:lpstr>File Operator</vt:lpstr>
      <vt:lpstr>Shell Decision Making</vt:lpstr>
      <vt:lpstr>if...else statements</vt:lpstr>
      <vt:lpstr>case...esac Statement</vt:lpstr>
      <vt:lpstr>Loop</vt:lpstr>
      <vt:lpstr>While loop</vt:lpstr>
      <vt:lpstr> for loop</vt:lpstr>
      <vt:lpstr>Until loop</vt:lpstr>
      <vt:lpstr>Select loop</vt:lpstr>
      <vt:lpstr>Nested Loop</vt:lpstr>
      <vt:lpstr>Break keyword</vt:lpstr>
      <vt:lpstr>continue</vt:lpstr>
      <vt:lpstr>What is Substitution</vt:lpstr>
      <vt:lpstr>Creating Functions</vt:lpstr>
      <vt:lpstr>Pass Parameters to a Function</vt:lpstr>
      <vt:lpstr>Returning Values from Functions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dc:title>
  <dc:creator>Bhimsen</dc:creator>
  <cp:lastModifiedBy>Bhimsen</cp:lastModifiedBy>
  <cp:revision>2</cp:revision>
  <dcterms:created xsi:type="dcterms:W3CDTF">2006-08-16T00:00:00Z</dcterms:created>
  <dcterms:modified xsi:type="dcterms:W3CDTF">2019-12-16T11:46:02Z</dcterms:modified>
</cp:coreProperties>
</file>