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C7969-92DD-45DF-A4F4-DC915FE8363A}" type="datetimeFigureOut">
              <a:rPr lang="en-US" smtClean="0"/>
              <a:t>12/16/2019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EC298-1E99-4CAB-A1E7-42144EBD36AD}" type="slidenum">
              <a:rPr lang="en-US" smtClean="0"/>
              <a:t>‹#›</a:t>
            </a:fld>
            <a:endParaRPr lang="en-US"/>
          </a:p>
        </p:txBody>
      </p:sp>
    </p:spTree>
    <p:extLst>
      <p:ext uri="{BB962C8B-B14F-4D97-AF65-F5344CB8AC3E}">
        <p14:creationId xmlns:p14="http://schemas.microsoft.com/office/powerpoint/2010/main" val="253807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B7570-C4E9-443B-8CCC-BC6BC894FA32}" type="slidenum">
              <a:rPr lang="en-US"/>
              <a:pPr/>
              <a:t>4</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49E83-1C80-41D7-8113-4D73F1AA5995}" type="slidenum">
              <a:rPr lang="en-US"/>
              <a:pPr/>
              <a:t>5</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58C25-829C-4BCB-A6DC-F760C38814D5}" type="slidenum">
              <a:rPr lang="en-US"/>
              <a:pPr/>
              <a:t>6</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E8DAD-1A46-4D79-B92C-2390A7A152EC}" type="slidenum">
              <a:rPr lang="en-US"/>
              <a:pPr/>
              <a:t>7</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137C2-9878-41E3-83BB-59E3120D9C15}" type="slidenum">
              <a:rPr lang="en-US"/>
              <a:pPr/>
              <a:t>8</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6D0BB-6310-4C68-AA91-E22CCCD8103D}" type="slidenum">
              <a:rPr lang="en-US"/>
              <a:pPr/>
              <a:t>9</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EF89D8-A710-45D9-9226-066497EC1F5E}" type="slidenum">
              <a:rPr lang="en-US" smtClean="0"/>
              <a:pPr fontAlgn="base">
                <a:spcBef>
                  <a:spcPct val="0"/>
                </a:spcBef>
                <a:spcAft>
                  <a:spcPct val="0"/>
                </a:spcAft>
                <a:defRPr/>
              </a:pPr>
              <a:t>26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12/16/2019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12/16/2019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12/16/2019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math.utah.edu/docs/info/gawk_22.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Day-3</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5181600"/>
          </a:xfrm>
          <a:ln>
            <a:solidFill>
              <a:schemeClr val="accent1"/>
            </a:solidFill>
          </a:ln>
        </p:spPr>
        <p:txBody>
          <a:bodyPr>
            <a:normAutofit lnSpcReduction="10000"/>
          </a:bodyPr>
          <a:lstStyle/>
          <a:p>
            <a:r>
              <a:rPr lang="en-US" b="1" dirty="0" smtClean="0"/>
              <a:t>Why is this useful?</a:t>
            </a:r>
            <a:r>
              <a:rPr lang="en-US" dirty="0" smtClean="0"/>
              <a:t/>
            </a:r>
            <a:br>
              <a:rPr lang="en-US" dirty="0" smtClean="0"/>
            </a:br>
            <a:r>
              <a:rPr lang="en-US" dirty="0" smtClean="0"/>
              <a:t>Suppose you want to extract a file called </a:t>
            </a:r>
            <a:r>
              <a:rPr lang="en-US" dirty="0" err="1" smtClean="0"/>
              <a:t>archive.tar.gz</a:t>
            </a:r>
            <a:r>
              <a:rPr lang="en-US" dirty="0" smtClean="0"/>
              <a:t/>
            </a:r>
            <a:br>
              <a:rPr lang="en-US" dirty="0" smtClean="0"/>
            </a:br>
            <a:r>
              <a:rPr lang="en-US" dirty="0" smtClean="0"/>
              <a:t>You could use the command tar </a:t>
            </a:r>
            <a:r>
              <a:rPr lang="en-US" dirty="0" err="1" smtClean="0"/>
              <a:t>zxvf</a:t>
            </a:r>
            <a:r>
              <a:rPr lang="en-US" dirty="0" smtClean="0"/>
              <a:t> </a:t>
            </a:r>
            <a:r>
              <a:rPr lang="en-US" dirty="0" err="1" smtClean="0"/>
              <a:t>archive.tar.gz</a:t>
            </a:r>
            <a:r>
              <a:rPr lang="en-US" dirty="0" smtClean="0"/>
              <a:t> &amp;&amp; </a:t>
            </a:r>
            <a:r>
              <a:rPr lang="en-US" dirty="0" err="1" smtClean="0"/>
              <a:t>rm</a:t>
            </a:r>
            <a:r>
              <a:rPr lang="en-US" dirty="0" smtClean="0"/>
              <a:t> </a:t>
            </a:r>
            <a:r>
              <a:rPr lang="en-US" dirty="0" err="1" smtClean="0"/>
              <a:t>archive.tar.gz</a:t>
            </a:r>
            <a:r>
              <a:rPr lang="en-US" dirty="0" smtClean="0"/>
              <a:t>.</a:t>
            </a:r>
            <a:br>
              <a:rPr lang="en-US" dirty="0" smtClean="0"/>
            </a:br>
            <a:r>
              <a:rPr lang="en-US" dirty="0" smtClean="0"/>
              <a:t>If for any reason the extraction of the archive fails, the second part isn't executed! You can try again.</a:t>
            </a:r>
          </a:p>
          <a:p>
            <a:r>
              <a:rPr lang="en-US" dirty="0" smtClean="0"/>
              <a:t>|| is </a:t>
            </a:r>
            <a:r>
              <a:rPr lang="en-US" b="1" dirty="0" smtClean="0"/>
              <a:t>NOT</a:t>
            </a:r>
            <a:r>
              <a:rPr lang="en-US" dirty="0" smtClean="0"/>
              <a:t> like the "else" of an "if" </a:t>
            </a:r>
            <a:r>
              <a:rPr lang="en-US" dirty="0" err="1" smtClean="0"/>
              <a:t>statment</a:t>
            </a:r>
            <a:r>
              <a:rPr lang="en-US" dirty="0" smtClean="0"/>
              <a:t>..</a:t>
            </a:r>
            <a:br>
              <a:rPr lang="en-US" dirty="0" smtClean="0"/>
            </a:br>
            <a:r>
              <a:rPr lang="en-US" dirty="0" smtClean="0"/>
              <a:t>|| is like a "then" of an "if" statement which responds to "false“.</a:t>
            </a:r>
          </a:p>
          <a:p>
            <a:pPr lvl="1"/>
            <a:r>
              <a:rPr lang="en-US" b="1" dirty="0" smtClean="0"/>
              <a:t>$ </a:t>
            </a:r>
            <a:r>
              <a:rPr lang="en-US" b="1" dirty="0" err="1" smtClean="0"/>
              <a:t>rm</a:t>
            </a:r>
            <a:r>
              <a:rPr lang="en-US" b="1" dirty="0" smtClean="0"/>
              <a:t> </a:t>
            </a:r>
            <a:r>
              <a:rPr lang="en-US" b="1" dirty="0" err="1" smtClean="0"/>
              <a:t>myf</a:t>
            </a:r>
            <a:r>
              <a:rPr lang="en-US" b="1" dirty="0" smtClean="0"/>
              <a:t> &amp;&amp; echo "File is removed successfully" || echo "File is not removed"</a:t>
            </a:r>
            <a:endParaRPr lang="en-US" dirty="0"/>
          </a:p>
        </p:txBody>
      </p:sp>
      <p:sp>
        <p:nvSpPr>
          <p:cNvPr id="2" name="Title 1"/>
          <p:cNvSpPr>
            <a:spLocks noGrp="1"/>
          </p:cNvSpPr>
          <p:nvPr>
            <p:ph type="title"/>
          </p:nvPr>
        </p:nvSpPr>
        <p:spPr/>
        <p:txBody>
          <a:bodyPr>
            <a:noAutofit/>
          </a:bodyPr>
          <a:lstStyle/>
          <a:p>
            <a:r>
              <a:rPr lang="en-US" sz="2800" dirty="0" smtClean="0"/>
              <a:t>Conditional execution using &amp;&amp; and ||</a:t>
            </a:r>
            <a:endParaRPr lang="en-US"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a:ln>
            <a:solidFill>
              <a:schemeClr val="accent1"/>
            </a:solidFill>
          </a:ln>
        </p:spPr>
        <p:txBody>
          <a:bodyPr/>
          <a:lstStyle/>
          <a:p>
            <a:endParaRPr lang="en-US" dirty="0" smtClean="0"/>
          </a:p>
          <a:p>
            <a:r>
              <a:rPr lang="en-US" dirty="0" smtClean="0"/>
              <a:t>Shell supports a different type of variable called an array variable that can hold multiple values at the same time. Arrays provide a method of grouping a set of variables. Instead of creating a new name for each variable that is required, you can use a single array variable that stores all the other variables.</a:t>
            </a:r>
            <a:endParaRPr lang="en-US" dirty="0"/>
          </a:p>
        </p:txBody>
      </p:sp>
      <p:sp>
        <p:nvSpPr>
          <p:cNvPr id="2" name="Title 1"/>
          <p:cNvSpPr>
            <a:spLocks noGrp="1"/>
          </p:cNvSpPr>
          <p:nvPr>
            <p:ph type="title"/>
          </p:nvPr>
        </p:nvSpPr>
        <p:spPr/>
        <p:txBody>
          <a:bodyPr/>
          <a:lstStyle/>
          <a:p>
            <a:r>
              <a:rPr lang="en-US" dirty="0" smtClean="0"/>
              <a:t>Defining Array Values</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Following is the simplest method of creating an array variable is to assign a value to one of its indices. This is expressed as follows:</a:t>
            </a:r>
          </a:p>
          <a:p>
            <a:pPr lvl="1"/>
            <a:r>
              <a:rPr lang="en-US" dirty="0" err="1" smtClean="0"/>
              <a:t>array_name</a:t>
            </a:r>
            <a:r>
              <a:rPr lang="en-US" dirty="0" smtClean="0"/>
              <a:t>[index]=value</a:t>
            </a:r>
            <a:endParaRPr lang="en-US" dirty="0"/>
          </a:p>
        </p:txBody>
      </p:sp>
      <p:sp>
        <p:nvSpPr>
          <p:cNvPr id="2" name="Title 1"/>
          <p:cNvSpPr>
            <a:spLocks noGrp="1"/>
          </p:cNvSpPr>
          <p:nvPr>
            <p:ph type="title"/>
          </p:nvPr>
        </p:nvSpPr>
        <p:spPr/>
        <p:txBody>
          <a:bodyPr/>
          <a:lstStyle/>
          <a:p>
            <a:r>
              <a:rPr lang="en-US" dirty="0" smtClean="0"/>
              <a:t>Defining Array Values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AWK</a:t>
            </a:r>
            <a:endParaRPr lang="en-US" dirty="0"/>
          </a:p>
        </p:txBody>
      </p:sp>
      <p:sp>
        <p:nvSpPr>
          <p:cNvPr id="6" name="Subtitle 5"/>
          <p:cNvSpPr>
            <a:spLocks noGrp="1"/>
          </p:cNvSpPr>
          <p:nvPr>
            <p:ph type="subTitle" idx="1"/>
          </p:nvPr>
        </p:nvSpPr>
        <p:spPr/>
        <p:txBody>
          <a:bodyPr/>
          <a:lstStyle/>
          <a:p>
            <a:r>
              <a:rPr lang="en-US" dirty="0" smtClean="0"/>
              <a:t>(</a:t>
            </a:r>
            <a:r>
              <a:rPr lang="de-DE" b="1" u="sng" dirty="0" smtClean="0"/>
              <a:t>A</a:t>
            </a:r>
            <a:r>
              <a:rPr lang="de-DE" dirty="0" smtClean="0"/>
              <a:t>lfred V. Aho, Peter J. </a:t>
            </a:r>
            <a:r>
              <a:rPr lang="de-DE" b="1" u="sng" dirty="0" smtClean="0"/>
              <a:t>W</a:t>
            </a:r>
            <a:r>
              <a:rPr lang="de-DE" b="1" dirty="0" smtClean="0"/>
              <a:t>einberger</a:t>
            </a:r>
          </a:p>
          <a:p>
            <a:r>
              <a:rPr lang="en-US" dirty="0" smtClean="0"/>
              <a:t>and Brian W. </a:t>
            </a:r>
            <a:r>
              <a:rPr lang="en-US" b="1" u="sng" dirty="0" smtClean="0"/>
              <a:t>K</a:t>
            </a:r>
            <a:r>
              <a:rPr lang="en-US" dirty="0" smtClean="0"/>
              <a:t>ernighan)</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a:t>
            </a:r>
            <a:r>
              <a:rPr lang="en-US" dirty="0" err="1" smtClean="0"/>
              <a:t>awk</a:t>
            </a:r>
            <a:r>
              <a:rPr lang="en-US" dirty="0" smtClean="0"/>
              <a:t> language is a small, C-style language designed for the processing of regularly formatted text. </a:t>
            </a:r>
          </a:p>
        </p:txBody>
      </p:sp>
      <p:sp>
        <p:nvSpPr>
          <p:cNvPr id="2" name="Title 1"/>
          <p:cNvSpPr>
            <a:spLocks noGrp="1"/>
          </p:cNvSpPr>
          <p:nvPr>
            <p:ph type="title"/>
          </p:nvPr>
        </p:nvSpPr>
        <p:spPr/>
        <p:txBody>
          <a:bodyPr/>
          <a:lstStyle/>
          <a:p>
            <a:r>
              <a:rPr lang="en-US" dirty="0" smtClean="0"/>
              <a:t>What is AWK</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It is an excellent filter and report writer. Many UNIX utilities generates rows and columns of information. AWK is an excellent tool for processing these rows and columns, and is easier to use AWK than most conventional programming languages.</a:t>
            </a:r>
          </a:p>
          <a:p>
            <a:endParaRPr lang="en-US" dirty="0"/>
          </a:p>
        </p:txBody>
      </p:sp>
      <p:sp>
        <p:nvSpPr>
          <p:cNvPr id="2" name="Title 1"/>
          <p:cNvSpPr>
            <a:spLocks noGrp="1"/>
          </p:cNvSpPr>
          <p:nvPr>
            <p:ph type="title"/>
          </p:nvPr>
        </p:nvSpPr>
        <p:spPr/>
        <p:txBody>
          <a:bodyPr/>
          <a:lstStyle/>
          <a:p>
            <a:r>
              <a:rPr lang="en-US" dirty="0" smtClean="0"/>
              <a:t>Why is AWK so important?</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a:bodyPr>
          <a:lstStyle/>
          <a:p>
            <a:endParaRPr lang="en-US" dirty="0" smtClean="0"/>
          </a:p>
          <a:p>
            <a:r>
              <a:rPr lang="en-US" dirty="0" smtClean="0"/>
              <a:t>The essential organization of an AWK program follows the form: The pattern specifies when the action is performed.</a:t>
            </a:r>
          </a:p>
          <a:p>
            <a:pPr lvl="1"/>
            <a:r>
              <a:rPr lang="en-US" i="1" dirty="0" smtClean="0"/>
              <a:t>pattern</a:t>
            </a:r>
            <a:r>
              <a:rPr lang="en-US" dirty="0" smtClean="0"/>
              <a:t> { action }</a:t>
            </a:r>
          </a:p>
          <a:p>
            <a:r>
              <a:rPr lang="en-US" dirty="0" smtClean="0"/>
              <a:t>Two other important patterns are specified by the keywords "BEGIN" and "END.“ </a:t>
            </a:r>
          </a:p>
          <a:p>
            <a:pPr lvl="1">
              <a:buNone/>
            </a:pPr>
            <a:r>
              <a:rPr lang="en-US" dirty="0" smtClean="0"/>
              <a:t>BEGIN { print "START" } </a:t>
            </a:r>
          </a:p>
          <a:p>
            <a:pPr lvl="1">
              <a:buNone/>
            </a:pPr>
            <a:r>
              <a:rPr lang="en-US" dirty="0" smtClean="0"/>
              <a:t>{ print } </a:t>
            </a:r>
          </a:p>
          <a:p>
            <a:pPr lvl="1">
              <a:buNone/>
            </a:pPr>
            <a:r>
              <a:rPr lang="en-US" dirty="0" smtClean="0"/>
              <a:t>END { print "STOP" } </a:t>
            </a:r>
          </a:p>
          <a:p>
            <a:endParaRPr lang="en-US" dirty="0"/>
          </a:p>
        </p:txBody>
      </p:sp>
      <p:sp>
        <p:nvSpPr>
          <p:cNvPr id="2" name="Title 1"/>
          <p:cNvSpPr>
            <a:spLocks noGrp="1"/>
          </p:cNvSpPr>
          <p:nvPr>
            <p:ph type="title"/>
          </p:nvPr>
        </p:nvSpPr>
        <p:spPr/>
        <p:txBody>
          <a:bodyPr/>
          <a:lstStyle/>
          <a:p>
            <a:r>
              <a:rPr lang="en-US" dirty="0" smtClean="0"/>
              <a:t>Basic Structure</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There are several ways to run an </a:t>
            </a:r>
            <a:r>
              <a:rPr lang="en-US" dirty="0" err="1" smtClean="0"/>
              <a:t>awk</a:t>
            </a:r>
            <a:r>
              <a:rPr lang="en-US" dirty="0" smtClean="0"/>
              <a:t> program. If the program is short, it is easiest to include it in the command that runs </a:t>
            </a:r>
            <a:r>
              <a:rPr lang="en-US" dirty="0" err="1" smtClean="0"/>
              <a:t>awk</a:t>
            </a:r>
            <a:r>
              <a:rPr lang="en-US" dirty="0" smtClean="0"/>
              <a:t>, like this:</a:t>
            </a:r>
          </a:p>
          <a:p>
            <a:pPr lvl="1"/>
            <a:r>
              <a:rPr lang="en-US" dirty="0" err="1" smtClean="0"/>
              <a:t>awk</a:t>
            </a:r>
            <a:r>
              <a:rPr lang="en-US" dirty="0" smtClean="0"/>
              <a:t> ’program’ input-file1 input-file2 ...</a:t>
            </a:r>
          </a:p>
          <a:p>
            <a:endParaRPr lang="en-US" dirty="0" smtClean="0"/>
          </a:p>
          <a:p>
            <a:r>
              <a:rPr lang="en-US" dirty="0" smtClean="0"/>
              <a:t>When the program is long, it is usually more convenient to put it in a file and run it with a command like this:</a:t>
            </a:r>
          </a:p>
          <a:p>
            <a:pPr lvl="1"/>
            <a:r>
              <a:rPr lang="en-US" dirty="0" err="1" smtClean="0"/>
              <a:t>awk</a:t>
            </a:r>
            <a:r>
              <a:rPr lang="en-US" dirty="0" smtClean="0"/>
              <a:t> -f program-file input-file1 input-file2 ...</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How to Run </a:t>
            </a:r>
            <a:r>
              <a:rPr lang="en-US" dirty="0" err="1" smtClean="0"/>
              <a:t>awk</a:t>
            </a:r>
            <a:r>
              <a:rPr lang="en-US" dirty="0" smtClean="0"/>
              <a:t> Programs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number of the column will be specified by the first argument. The first version of the program, which we will call "Column," looks like this:</a:t>
            </a:r>
          </a:p>
          <a:p>
            <a:pPr lvl="1"/>
            <a:r>
              <a:rPr lang="en-US" dirty="0" smtClean="0"/>
              <a:t>column=$1</a:t>
            </a:r>
          </a:p>
          <a:p>
            <a:pPr lvl="1"/>
            <a:r>
              <a:rPr lang="en-US" dirty="0" smtClean="0"/>
              <a:t> </a:t>
            </a:r>
            <a:r>
              <a:rPr lang="en-US" dirty="0" err="1" smtClean="0"/>
              <a:t>awk</a:t>
            </a:r>
            <a:r>
              <a:rPr lang="en-US" dirty="0" smtClean="0"/>
              <a:t> '{print $column}'</a:t>
            </a:r>
          </a:p>
          <a:p>
            <a:endParaRPr lang="en-US" dirty="0"/>
          </a:p>
        </p:txBody>
      </p:sp>
      <p:sp>
        <p:nvSpPr>
          <p:cNvPr id="2" name="Title 1"/>
          <p:cNvSpPr>
            <a:spLocks noGrp="1"/>
          </p:cNvSpPr>
          <p:nvPr>
            <p:ph type="title"/>
          </p:nvPr>
        </p:nvSpPr>
        <p:spPr/>
        <p:txBody>
          <a:bodyPr/>
          <a:lstStyle/>
          <a:p>
            <a:r>
              <a:rPr lang="en-US" dirty="0" smtClean="0"/>
              <a:t>Dynamic Variables</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These are similar to the shell programming arithmetical operators.</a:t>
            </a:r>
          </a:p>
          <a:p>
            <a:pPr lvl="1"/>
            <a:r>
              <a:rPr lang="en-US" dirty="0" smtClean="0"/>
              <a:t>+ - * /</a:t>
            </a:r>
          </a:p>
          <a:p>
            <a:pPr lvl="1"/>
            <a:r>
              <a:rPr lang="en-US" dirty="0" smtClean="0"/>
              <a:t>Binary operator like += -= </a:t>
            </a:r>
          </a:p>
          <a:p>
            <a:pPr lvl="1"/>
            <a:r>
              <a:rPr lang="en-US" dirty="0" smtClean="0"/>
              <a:t>Increment operator ++  --</a:t>
            </a:r>
          </a:p>
          <a:p>
            <a:pPr lvl="1">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Arithmetic Expressions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539750" y="1219201"/>
          <a:ext cx="8229600" cy="5005831"/>
        </p:xfrm>
        <a:graphic>
          <a:graphicData uri="http://schemas.openxmlformats.org/drawingml/2006/table">
            <a:tbl>
              <a:tblPr firstRow="1" bandRow="1">
                <a:tableStyleId>{5C22544A-7EE6-4342-B048-85BDC9FD1C3A}</a:tableStyleId>
              </a:tblPr>
              <a:tblGrid>
                <a:gridCol w="1136650"/>
                <a:gridCol w="7092950"/>
              </a:tblGrid>
              <a:tr h="457199">
                <a:tc>
                  <a:txBody>
                    <a:bodyPr/>
                    <a:lstStyle/>
                    <a:p>
                      <a:pPr marL="0" marR="0">
                        <a:lnSpc>
                          <a:spcPct val="115000"/>
                        </a:lnSpc>
                        <a:spcBef>
                          <a:spcPts val="0"/>
                        </a:spcBef>
                        <a:spcAft>
                          <a:spcPts val="575"/>
                        </a:spcAft>
                      </a:pPr>
                      <a:r>
                        <a:rPr lang="en-US" sz="1200" dirty="0" err="1">
                          <a:solidFill>
                            <a:srgbClr val="000000"/>
                          </a:solidFill>
                          <a:latin typeface="Times"/>
                          <a:ea typeface="Times New Roman"/>
                          <a:cs typeface="Times New Roman"/>
                        </a:rPr>
                        <a:t>Metacharacter</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575"/>
                        </a:spcAft>
                      </a:pPr>
                      <a:r>
                        <a:rPr lang="en-US" sz="1200">
                          <a:solidFill>
                            <a:srgbClr val="000000"/>
                          </a:solidFill>
                          <a:latin typeface="Times"/>
                          <a:ea typeface="Times New Roman"/>
                          <a:cs typeface="Times New Roman"/>
                        </a:rPr>
                        <a:t>Description</a:t>
                      </a:r>
                      <a:endParaRPr lang="en-US" sz="1100">
                        <a:latin typeface="Calibri"/>
                        <a:ea typeface="Calibri"/>
                        <a:cs typeface="Times New Roman"/>
                      </a:endParaRPr>
                    </a:p>
                  </a:txBody>
                  <a:tcPr marL="38100" marR="38100" marT="38100" marB="38100"/>
                </a:tc>
              </a:tr>
              <a:tr h="370840">
                <a:tc>
                  <a:txBody>
                    <a:bodyPr/>
                    <a:lstStyle/>
                    <a:p>
                      <a:pPr>
                        <a:lnSpc>
                          <a:spcPct val="115000"/>
                        </a:lnSpc>
                      </a:pPr>
                      <a:endParaRPr lang="en-US" sz="1100">
                        <a:latin typeface="Calibri"/>
                        <a:ea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UNIX interprets a space as a separator not as a character.</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A wild card character that matches any group of characters of any length, allowing a user to specify a large group of items with a short string. For example, to specify all the files that start with 'abc', you use </a:t>
                      </a:r>
                      <a:r>
                        <a:rPr lang="en-US" sz="1000" b="1">
                          <a:solidFill>
                            <a:srgbClr val="000000"/>
                          </a:solidFill>
                          <a:latin typeface="Courier New"/>
                          <a:ea typeface="Times New Roman"/>
                          <a:cs typeface="Times New Roman"/>
                        </a:rPr>
                        <a:t>abc*</a:t>
                      </a:r>
                      <a:r>
                        <a:rPr lang="en-US" sz="1200">
                          <a:solidFill>
                            <a:srgbClr val="000000"/>
                          </a:solidFill>
                          <a:latin typeface="Times"/>
                          <a:ea typeface="Times New Roman"/>
                          <a:cs typeface="Times New Roman"/>
                        </a:rPr>
                        <a:t>.</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A wild card character that matches any single character. Thus </a:t>
                      </a:r>
                      <a:r>
                        <a:rPr lang="en-US" sz="1000" b="1">
                          <a:solidFill>
                            <a:srgbClr val="000000"/>
                          </a:solidFill>
                          <a:latin typeface="Courier New"/>
                          <a:ea typeface="Times New Roman"/>
                          <a:cs typeface="Times New Roman"/>
                        </a:rPr>
                        <a:t>ls ???</a:t>
                      </a:r>
                      <a:r>
                        <a:rPr lang="en-US" sz="1200">
                          <a:solidFill>
                            <a:srgbClr val="000000"/>
                          </a:solidFill>
                          <a:latin typeface="Times"/>
                          <a:ea typeface="Times New Roman"/>
                          <a:cs typeface="Times New Roman"/>
                        </a:rPr>
                        <a:t> lists files in the current directory whose names are only three characters long, while </a:t>
                      </a:r>
                      <a:r>
                        <a:rPr lang="en-US" sz="1000" b="1">
                          <a:solidFill>
                            <a:srgbClr val="000000"/>
                          </a:solidFill>
                          <a:latin typeface="Courier New"/>
                          <a:ea typeface="Times New Roman"/>
                          <a:cs typeface="Times New Roman"/>
                        </a:rPr>
                        <a:t>ls ???.*</a:t>
                      </a:r>
                      <a:r>
                        <a:rPr lang="en-US" sz="1200">
                          <a:solidFill>
                            <a:srgbClr val="000000"/>
                          </a:solidFill>
                          <a:latin typeface="Times"/>
                          <a:ea typeface="Times New Roman"/>
                          <a:cs typeface="Times New Roman"/>
                        </a:rPr>
                        <a:t> lists those files with a three letter main name and any extension.</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A set of characters that can be matched. Thus </a:t>
                      </a:r>
                      <a:r>
                        <a:rPr lang="en-US" sz="1000" b="1">
                          <a:solidFill>
                            <a:srgbClr val="000000"/>
                          </a:solidFill>
                          <a:latin typeface="Courier New"/>
                          <a:ea typeface="Times New Roman"/>
                          <a:cs typeface="Times New Roman"/>
                        </a:rPr>
                        <a:t>ls [a-c]*.???</a:t>
                      </a:r>
                      <a:r>
                        <a:rPr lang="en-US" sz="1200">
                          <a:solidFill>
                            <a:srgbClr val="000000"/>
                          </a:solidFill>
                          <a:latin typeface="Times"/>
                          <a:ea typeface="Times New Roman"/>
                          <a:cs typeface="Times New Roman"/>
                        </a:rPr>
                        <a:t> lists all files that begin with a, b, or c and have a three letter extension and </a:t>
                      </a:r>
                      <a:r>
                        <a:rPr lang="en-US" sz="1000" b="1">
                          <a:solidFill>
                            <a:srgbClr val="000000"/>
                          </a:solidFill>
                          <a:latin typeface="Courier New"/>
                          <a:ea typeface="Times New Roman"/>
                          <a:cs typeface="Times New Roman"/>
                        </a:rPr>
                        <a:t>lpr [ad]*</a:t>
                      </a:r>
                      <a:r>
                        <a:rPr lang="en-US" sz="1200">
                          <a:solidFill>
                            <a:srgbClr val="000000"/>
                          </a:solidFill>
                          <a:latin typeface="Times"/>
                          <a:ea typeface="Times New Roman"/>
                          <a:cs typeface="Times New Roman"/>
                        </a:rPr>
                        <a:t> prints all files that begin with a or d.</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Indicates that the following text is the name of a shell (environment) variable whose value is to be used.</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commands to form a pipe (see redirection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Used to "quote" the following </a:t>
                      </a:r>
                      <a:r>
                        <a:rPr lang="en-US" sz="1200" dirty="0" err="1">
                          <a:solidFill>
                            <a:srgbClr val="000000"/>
                          </a:solidFill>
                          <a:latin typeface="Times"/>
                          <a:ea typeface="Times New Roman"/>
                          <a:cs typeface="Times New Roman"/>
                        </a:rPr>
                        <a:t>metacharacter</a:t>
                      </a:r>
                      <a:r>
                        <a:rPr lang="en-US" sz="1200" dirty="0">
                          <a:solidFill>
                            <a:srgbClr val="000000"/>
                          </a:solidFill>
                          <a:latin typeface="Times"/>
                          <a:ea typeface="Times New Roman"/>
                          <a:cs typeface="Times New Roman"/>
                        </a:rPr>
                        <a:t> so it is treated as a plain character, as in </a:t>
                      </a:r>
                      <a:r>
                        <a:rPr lang="en-US" sz="1000" b="1" dirty="0">
                          <a:solidFill>
                            <a:srgbClr val="000000"/>
                          </a:solidFill>
                          <a:latin typeface="Courier New"/>
                          <a:ea typeface="Times New Roman"/>
                          <a:cs typeface="Times New Roman"/>
                        </a:rPr>
                        <a:t>\*</a:t>
                      </a:r>
                      <a:r>
                        <a:rPr lang="en-US" sz="1200" dirty="0">
                          <a:solidFill>
                            <a:srgbClr val="000000"/>
                          </a:solidFill>
                          <a:latin typeface="Times"/>
                          <a:ea typeface="Times New Roman"/>
                          <a:cs typeface="Times New Roman"/>
                        </a:rPr>
                        <a:t>.</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&lt;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input (see redirection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&gt;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(see redirection in "Intermediate Use Of The UNIX Operating System") to replace current contents.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&gt;&gt;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(see redirection in "Intermediate Use Of The UNIX Operating System") to append to current contents.</a:t>
                      </a:r>
                      <a:endParaRPr lang="en-US" sz="1100" dirty="0">
                        <a:latin typeface="Calibri"/>
                        <a:ea typeface="Calibri"/>
                        <a:cs typeface="Times New Roman"/>
                      </a:endParaRPr>
                    </a:p>
                  </a:txBody>
                  <a:tcPr marL="38100" marR="38100" marT="38100" marB="38100"/>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
        <p:nvSpPr>
          <p:cNvPr id="2" name="Title 1"/>
          <p:cNvSpPr>
            <a:spLocks noGrp="1"/>
          </p:cNvSpPr>
          <p:nvPr>
            <p:ph type="title"/>
          </p:nvPr>
        </p:nvSpPr>
        <p:spPr/>
        <p:txBody>
          <a:bodyPr/>
          <a:lstStyle/>
          <a:p>
            <a:r>
              <a:rPr lang="en-US" dirty="0" err="1" smtClean="0"/>
              <a:t>Metacharacters</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You can easily change the field separator character to be a colon using the "-F" command line option. The following command will print out accounts that don't have passwords:</a:t>
            </a:r>
          </a:p>
          <a:p>
            <a:pPr lvl="1"/>
            <a:r>
              <a:rPr lang="en-US" dirty="0" smtClean="0"/>
              <a:t> </a:t>
            </a:r>
            <a:r>
              <a:rPr lang="en-US" dirty="0" err="1" smtClean="0"/>
              <a:t>awk</a:t>
            </a:r>
            <a:r>
              <a:rPr lang="en-US" dirty="0" smtClean="0"/>
              <a:t> -F: '{if ($2 == "") print $1 ": no password!"}' </a:t>
            </a:r>
          </a:p>
          <a:p>
            <a:r>
              <a:rPr lang="en-US" dirty="0" smtClean="0"/>
              <a:t>There is a way to do this without the command line option. The variable "FS" can be set like any variable, and has the same function as the "-F" command line option.</a:t>
            </a:r>
          </a:p>
          <a:p>
            <a:endParaRPr lang="en-US" dirty="0"/>
          </a:p>
        </p:txBody>
      </p:sp>
      <p:sp>
        <p:nvSpPr>
          <p:cNvPr id="2" name="Title 1"/>
          <p:cNvSpPr>
            <a:spLocks noGrp="1"/>
          </p:cNvSpPr>
          <p:nvPr>
            <p:ph type="title"/>
          </p:nvPr>
        </p:nvSpPr>
        <p:spPr/>
        <p:txBody>
          <a:bodyPr>
            <a:normAutofit/>
          </a:bodyPr>
          <a:lstStyle/>
          <a:p>
            <a:r>
              <a:rPr lang="en-US" dirty="0" smtClean="0"/>
              <a:t>FS - The Input Field Separator</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fontScale="92500" lnSpcReduction="20000"/>
          </a:bodyPr>
          <a:lstStyle/>
          <a:p>
            <a:endParaRPr lang="en-US" dirty="0" smtClean="0"/>
          </a:p>
          <a:p>
            <a:r>
              <a:rPr lang="en-US" dirty="0" smtClean="0"/>
              <a:t>BBS-list, represents a list of computer bulletin board systems together with information about those systems.</a:t>
            </a:r>
          </a:p>
          <a:p>
            <a:r>
              <a:rPr lang="en-US" dirty="0" smtClean="0"/>
              <a:t>In the data file BBS-list, each record contains the name of a computer bulletin </a:t>
            </a:r>
            <a:r>
              <a:rPr lang="en-US" dirty="0" err="1" smtClean="0"/>
              <a:t>board,its</a:t>
            </a:r>
            <a:r>
              <a:rPr lang="en-US" dirty="0" smtClean="0"/>
              <a:t> phone number.</a:t>
            </a:r>
          </a:p>
          <a:p>
            <a:r>
              <a:rPr lang="en-US" dirty="0" smtClean="0"/>
              <a:t>The board’s baud rate(s), and a code for the number of hours it is operational. An ‘A’ in the last column means the board operates 24 hours a day. A ‘B’ in the last column means the board only operates on evening and weekend hours. A ‘C’ means the board operates only on weekends.</a:t>
            </a:r>
            <a:endParaRPr lang="en-US" dirty="0"/>
          </a:p>
        </p:txBody>
      </p:sp>
      <p:sp>
        <p:nvSpPr>
          <p:cNvPr id="2" name="Title 1"/>
          <p:cNvSpPr>
            <a:spLocks noGrp="1"/>
          </p:cNvSpPr>
          <p:nvPr>
            <p:ph type="title"/>
          </p:nvPr>
        </p:nvSpPr>
        <p:spPr/>
        <p:txBody>
          <a:bodyPr/>
          <a:lstStyle/>
          <a:p>
            <a:r>
              <a:rPr lang="en-US" dirty="0" smtClean="0"/>
              <a:t>Data Files</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The </a:t>
            </a:r>
            <a:r>
              <a:rPr lang="en-US" dirty="0" err="1" smtClean="0"/>
              <a:t>printf</a:t>
            </a:r>
            <a:r>
              <a:rPr lang="en-US" dirty="0" smtClean="0"/>
              <a:t> statement looks like this: </a:t>
            </a:r>
          </a:p>
          <a:p>
            <a:pPr lvl="1"/>
            <a:r>
              <a:rPr lang="en-US" dirty="0" err="1" smtClean="0"/>
              <a:t>printf</a:t>
            </a:r>
            <a:r>
              <a:rPr lang="en-US" dirty="0" smtClean="0"/>
              <a:t> </a:t>
            </a:r>
            <a:r>
              <a:rPr lang="en-US" i="1" dirty="0" smtClean="0">
                <a:hlinkClick r:id="rId2" action="ppaction://hlinkfile"/>
              </a:rPr>
              <a:t>format</a:t>
            </a:r>
            <a:r>
              <a:rPr lang="en-US" dirty="0" smtClean="0"/>
              <a:t>, </a:t>
            </a:r>
            <a:r>
              <a:rPr lang="en-US" i="1" dirty="0" smtClean="0"/>
              <a:t>item1</a:t>
            </a:r>
            <a:r>
              <a:rPr lang="en-US" dirty="0" smtClean="0"/>
              <a:t>, </a:t>
            </a:r>
            <a:r>
              <a:rPr lang="en-US" i="1" dirty="0" smtClean="0"/>
              <a:t>item2</a:t>
            </a:r>
            <a:r>
              <a:rPr lang="en-US" dirty="0" smtClean="0"/>
              <a:t>, ... </a:t>
            </a:r>
          </a:p>
          <a:p>
            <a:r>
              <a:rPr lang="en-US" dirty="0" smtClean="0"/>
              <a:t>Ex:</a:t>
            </a:r>
          </a:p>
          <a:p>
            <a:pPr lvl="1"/>
            <a:r>
              <a:rPr lang="en-US" dirty="0" smtClean="0"/>
              <a:t>BEGIN { ORS = "\</a:t>
            </a:r>
            <a:r>
              <a:rPr lang="en-US" dirty="0" err="1" smtClean="0"/>
              <a:t>nOUCH</a:t>
            </a:r>
            <a:r>
              <a:rPr lang="en-US" dirty="0" smtClean="0"/>
              <a:t>!\n"; OFS = "!" </a:t>
            </a:r>
            <a:r>
              <a:rPr lang="en-US" dirty="0" err="1" smtClean="0"/>
              <a:t>msg</a:t>
            </a:r>
            <a:r>
              <a:rPr lang="en-US" dirty="0" smtClean="0"/>
              <a:t> = "Don't Panic!"; </a:t>
            </a:r>
            <a:r>
              <a:rPr lang="en-US" dirty="0" err="1" smtClean="0"/>
              <a:t>printf</a:t>
            </a:r>
            <a:r>
              <a:rPr lang="en-US" dirty="0" smtClean="0"/>
              <a:t> "%s\n", </a:t>
            </a:r>
            <a:r>
              <a:rPr lang="en-US" dirty="0" err="1" smtClean="0"/>
              <a:t>msg</a:t>
            </a:r>
            <a:r>
              <a:rPr lang="en-US" dirty="0" smtClean="0"/>
              <a:t> } </a:t>
            </a:r>
          </a:p>
          <a:p>
            <a:r>
              <a:rPr lang="en-US" dirty="0" smtClean="0"/>
              <a:t>Here is a list of the </a:t>
            </a:r>
            <a:r>
              <a:rPr lang="en-US" dirty="0" smtClean="0">
                <a:hlinkClick r:id="rId2" action="ppaction://hlinkfile"/>
              </a:rPr>
              <a:t>format</a:t>
            </a:r>
            <a:r>
              <a:rPr lang="en-US" dirty="0" smtClean="0"/>
              <a:t>-control letters: </a:t>
            </a:r>
          </a:p>
          <a:p>
            <a:pPr lvl="1"/>
            <a:r>
              <a:rPr lang="en-US" dirty="0" smtClean="0"/>
              <a:t>c 	This prints a number as an ASCII 	character. </a:t>
            </a:r>
          </a:p>
          <a:p>
            <a:pPr lvl="1"/>
            <a:r>
              <a:rPr lang="en-US" dirty="0" smtClean="0"/>
              <a:t>d ,</a:t>
            </a:r>
            <a:r>
              <a:rPr lang="en-US" dirty="0" err="1" smtClean="0"/>
              <a:t>i</a:t>
            </a:r>
            <a:r>
              <a:rPr lang="en-US" dirty="0" smtClean="0"/>
              <a:t> 	These are equivalent. They both print a 			decimal integer. </a:t>
            </a:r>
          </a:p>
          <a:p>
            <a:pPr lvl="1"/>
            <a:r>
              <a:rPr lang="en-US" dirty="0" smtClean="0"/>
              <a:t>e ,E 	This prints a number in scientific 			(exponential) notation. </a:t>
            </a:r>
          </a:p>
          <a:p>
            <a:pPr lvl="1"/>
            <a:endParaRPr lang="en-US" dirty="0"/>
          </a:p>
        </p:txBody>
      </p:sp>
      <p:sp>
        <p:nvSpPr>
          <p:cNvPr id="2" name="Title 1"/>
          <p:cNvSpPr>
            <a:spLocks noGrp="1"/>
          </p:cNvSpPr>
          <p:nvPr>
            <p:ph type="title"/>
          </p:nvPr>
        </p:nvSpPr>
        <p:spPr/>
        <p:txBody>
          <a:bodyPr>
            <a:normAutofit/>
          </a:bodyPr>
          <a:lstStyle/>
          <a:p>
            <a:r>
              <a:rPr lang="en-US" dirty="0" smtClean="0"/>
              <a:t>Introduction to the </a:t>
            </a:r>
            <a:r>
              <a:rPr lang="en-US" dirty="0" err="1" smtClean="0"/>
              <a:t>printf</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So far we have been dealing only with output that prints to the standard output, usually your terminal. Both print and </a:t>
            </a:r>
            <a:r>
              <a:rPr lang="en-US" dirty="0" err="1" smtClean="0"/>
              <a:t>printf</a:t>
            </a:r>
            <a:r>
              <a:rPr lang="en-US" dirty="0" smtClean="0"/>
              <a:t> can also send their output to other places. This is called </a:t>
            </a:r>
            <a:r>
              <a:rPr lang="en-US" b="1" dirty="0" smtClean="0"/>
              <a:t>redirection.</a:t>
            </a:r>
            <a:endParaRPr lang="en-US" dirty="0"/>
          </a:p>
        </p:txBody>
      </p:sp>
      <p:sp>
        <p:nvSpPr>
          <p:cNvPr id="2" name="Title 1"/>
          <p:cNvSpPr>
            <a:spLocks noGrp="1"/>
          </p:cNvSpPr>
          <p:nvPr>
            <p:ph type="title"/>
          </p:nvPr>
        </p:nvSpPr>
        <p:spPr/>
        <p:txBody>
          <a:bodyPr>
            <a:normAutofit fontScale="90000"/>
          </a:bodyPr>
          <a:lstStyle/>
          <a:p>
            <a:r>
              <a:rPr lang="en-US" dirty="0" smtClean="0"/>
              <a:t>Redirect Output of print &amp; </a:t>
            </a:r>
            <a:r>
              <a:rPr lang="en-US" dirty="0" err="1" smtClean="0"/>
              <a:t>printf</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On rare occasions, you may need to use the </a:t>
            </a:r>
            <a:r>
              <a:rPr lang="en-US" dirty="0" err="1" smtClean="0"/>
              <a:t>getline</a:t>
            </a:r>
            <a:r>
              <a:rPr lang="en-US" dirty="0" smtClean="0"/>
              <a:t> command. The </a:t>
            </a:r>
            <a:r>
              <a:rPr lang="en-US" dirty="0" err="1" smtClean="0"/>
              <a:t>getline</a:t>
            </a:r>
            <a:r>
              <a:rPr lang="en-US" dirty="0" smtClean="0"/>
              <a:t> command is valuable, both because it can do explicit input from any number of files.</a:t>
            </a:r>
          </a:p>
          <a:p>
            <a:endParaRPr lang="en-US" dirty="0"/>
          </a:p>
        </p:txBody>
      </p:sp>
      <p:sp>
        <p:nvSpPr>
          <p:cNvPr id="2" name="Title 1"/>
          <p:cNvSpPr>
            <a:spLocks noGrp="1"/>
          </p:cNvSpPr>
          <p:nvPr>
            <p:ph type="title"/>
          </p:nvPr>
        </p:nvSpPr>
        <p:spPr/>
        <p:txBody>
          <a:bodyPr/>
          <a:lstStyle/>
          <a:p>
            <a:r>
              <a:rPr lang="en-US" dirty="0" err="1" smtClean="0"/>
              <a:t>Getline</a:t>
            </a:r>
            <a:r>
              <a:rPr lang="en-US" dirty="0" smtClean="0"/>
              <a:t> command</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767808"/>
          </a:xfrm>
          <a:ln>
            <a:solidFill>
              <a:schemeClr val="accent1"/>
            </a:solidFill>
          </a:ln>
        </p:spPr>
        <p:txBody>
          <a:bodyPr>
            <a:normAutofit lnSpcReduction="10000"/>
          </a:bodyPr>
          <a:lstStyle/>
          <a:p>
            <a:endParaRPr lang="en-US" dirty="0" smtClean="0"/>
          </a:p>
          <a:p>
            <a:r>
              <a:rPr lang="en-US" dirty="0" smtClean="0"/>
              <a:t>NF is a built-in variable whose value is the number of fields in the current record. </a:t>
            </a:r>
            <a:r>
              <a:rPr lang="en-US" dirty="0" err="1" smtClean="0"/>
              <a:t>Awk</a:t>
            </a:r>
            <a:r>
              <a:rPr lang="en-US" dirty="0" smtClean="0"/>
              <a:t> automatically updates the value of NF each time it reads a record.</a:t>
            </a:r>
          </a:p>
          <a:p>
            <a:r>
              <a:rPr lang="en-US" dirty="0" err="1" smtClean="0"/>
              <a:t>awk</a:t>
            </a:r>
            <a:r>
              <a:rPr lang="en-US" dirty="0" smtClean="0"/>
              <a:t> keeps track of the number of records that have been read so far from the current input file. This value is stored in a built-in variable called FNR.</a:t>
            </a:r>
          </a:p>
          <a:p>
            <a:r>
              <a:rPr lang="en-US" dirty="0" smtClean="0"/>
              <a:t>The field separator is represented by the built-in variable FS.</a:t>
            </a:r>
          </a:p>
          <a:p>
            <a:endParaRPr lang="en-US" b="1" dirty="0"/>
          </a:p>
        </p:txBody>
      </p:sp>
      <p:sp>
        <p:nvSpPr>
          <p:cNvPr id="2" name="Title 1"/>
          <p:cNvSpPr>
            <a:spLocks noGrp="1"/>
          </p:cNvSpPr>
          <p:nvPr>
            <p:ph type="title"/>
          </p:nvPr>
        </p:nvSpPr>
        <p:spPr/>
        <p:txBody>
          <a:bodyPr/>
          <a:lstStyle/>
          <a:p>
            <a:r>
              <a:rPr lang="en-US" dirty="0" smtClean="0"/>
              <a:t>Built-in variables of </a:t>
            </a:r>
            <a:r>
              <a:rPr lang="en-US" dirty="0" err="1" smtClean="0"/>
              <a:t>awk</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25884.jpg"/>
          <p:cNvPicPr>
            <a:picLocks noChangeAspect="1"/>
          </p:cNvPicPr>
          <p:nvPr/>
        </p:nvPicPr>
        <p:blipFill>
          <a:blip r:embed="rId3" cstate="print"/>
          <a:srcRect/>
          <a:stretch>
            <a:fillRect/>
          </a:stretch>
        </p:blipFill>
        <p:spPr bwMode="auto">
          <a:xfrm>
            <a:off x="304800" y="990600"/>
            <a:ext cx="8458200" cy="5105400"/>
          </a:xfrm>
          <a:prstGeom prst="rect">
            <a:avLst/>
          </a:prstGeom>
          <a:noFill/>
          <a:ln w="9525">
            <a:noFill/>
            <a:miter lim="800000"/>
            <a:headEnd/>
            <a:tailEnd/>
          </a:ln>
        </p:spPr>
      </p:pic>
      <p:sp>
        <p:nvSpPr>
          <p:cNvPr id="29699" name="Slide Number Placeholder 2"/>
          <p:cNvSpPr>
            <a:spLocks noGrp="1"/>
          </p:cNvSpPr>
          <p:nvPr>
            <p:ph type="sldNum" sz="quarter" idx="12"/>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8E64344-125F-4A38-8178-B8E5F6D1C64C}" type="slidenum">
              <a:rPr lang="en-IN" smtClean="0"/>
              <a:pPr fontAlgn="base">
                <a:spcBef>
                  <a:spcPct val="0"/>
                </a:spcBef>
                <a:spcAft>
                  <a:spcPct val="0"/>
                </a:spcAft>
                <a:defRPr/>
              </a:pPr>
              <a:t>26</a:t>
            </a:fld>
            <a:endParaRPr lang="en-I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1143000"/>
          <a:ext cx="8610600" cy="3960368"/>
        </p:xfrm>
        <a:graphic>
          <a:graphicData uri="http://schemas.openxmlformats.org/drawingml/2006/table">
            <a:tbl>
              <a:tblPr firstRow="1" bandRow="1">
                <a:tableStyleId>{5C22544A-7EE6-4342-B048-85BDC9FD1C3A}</a:tableStyleId>
              </a:tblPr>
              <a:tblGrid>
                <a:gridCol w="950089"/>
                <a:gridCol w="7660511"/>
              </a:tblGrid>
              <a:tr h="370840">
                <a:tc>
                  <a:txBody>
                    <a:bodyPr/>
                    <a:lstStyle/>
                    <a:p>
                      <a:endParaRPr lang="en-US" dirty="0"/>
                    </a:p>
                  </a:txBody>
                  <a:tcPr/>
                </a:tc>
                <a:tc>
                  <a:txBody>
                    <a:bodyPr/>
                    <a:lstStyle/>
                    <a:p>
                      <a:endParaRPr lang="en-US"/>
                    </a:p>
                  </a:txBody>
                  <a:tcPr/>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&gt;&amp;</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and standard error (see redirection in "Intermediate Use Of The UNIX Operating System") to replace current contents.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&gt;&gt;&amp;</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an standard error (see redirection in "Intermediate Use Of The UNIX Operating System") to append to current contents.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Introduces a job name (see multitasking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&amp;</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Place a process into the background (see multitasking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Encloses a sequence of commands or pipes to be executed as a single command.</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Precedes a history substitution (see "man history")</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sequences of commands (or pipes) that are on one line.</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&amp;&amp;</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two sequences of commands or pipes the second of which is executed only if the first succeeds.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two sequences of commands or pipes the second of which is executed only if the first fails.</a:t>
                      </a:r>
                      <a:endParaRPr lang="en-US" sz="1100" dirty="0">
                        <a:latin typeface="Calibri"/>
                        <a:ea typeface="Calibri"/>
                        <a:cs typeface="Times New Roman"/>
                      </a:endParaRPr>
                    </a:p>
                  </a:txBody>
                  <a:tcPr marL="38100" marR="38100" marT="38100" marB="38100"/>
                </a:tc>
              </a:tr>
            </a:tbl>
          </a:graphicData>
        </a:graphic>
      </p:graphicFrame>
      <p:sp>
        <p:nvSpPr>
          <p:cNvPr id="2" name="Title 1"/>
          <p:cNvSpPr>
            <a:spLocks noGrp="1"/>
          </p:cNvSpPr>
          <p:nvPr>
            <p:ph type="title"/>
          </p:nvPr>
        </p:nvSpPr>
        <p:spPr/>
        <p:txBody>
          <a:bodyPr/>
          <a:lstStyle/>
          <a:p>
            <a:r>
              <a:rPr lang="en-US" dirty="0" err="1" smtClean="0"/>
              <a:t>Metacharacters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ln>
            <a:solidFill>
              <a:schemeClr val="accent1"/>
            </a:solidFill>
          </a:ln>
        </p:spPr>
        <p:txBody>
          <a:bodyPr/>
          <a:lstStyle/>
          <a:p>
            <a:endParaRPr lang="en-US" sz="2800" dirty="0" smtClean="0"/>
          </a:p>
          <a:p>
            <a:r>
              <a:rPr lang="en-US" sz="2800" dirty="0" smtClean="0"/>
              <a:t>Special </a:t>
            </a:r>
            <a:r>
              <a:rPr lang="en-US" sz="2800" dirty="0"/>
              <a:t>Characters with Special Meaning</a:t>
            </a:r>
          </a:p>
          <a:p>
            <a:r>
              <a:rPr lang="en-US" sz="2800" dirty="0"/>
              <a:t>Used to Save Time</a:t>
            </a:r>
          </a:p>
          <a:p>
            <a:pPr lvl="1"/>
            <a:r>
              <a:rPr lang="en-US" sz="2400" dirty="0"/>
              <a:t>/ \ “ ` * ; ? { } ( ) [ ] ~ ! $ &lt; &gt; | &amp; #</a:t>
            </a:r>
          </a:p>
          <a:p>
            <a:pPr lvl="1"/>
            <a:r>
              <a:rPr lang="en-US" sz="2400" b="1" dirty="0"/>
              <a:t>#	</a:t>
            </a:r>
            <a:r>
              <a:rPr lang="en-US" sz="2400" i="1" dirty="0"/>
              <a:t>Comment Line</a:t>
            </a:r>
          </a:p>
          <a:p>
            <a:r>
              <a:rPr lang="en-US" sz="2800" dirty="0"/>
              <a:t>Turning Off Meta Characters</a:t>
            </a:r>
          </a:p>
          <a:p>
            <a:pPr lvl="1"/>
            <a:r>
              <a:rPr lang="en-US" sz="2400" dirty="0"/>
              <a:t>Display a Line of ****</a:t>
            </a:r>
          </a:p>
          <a:p>
            <a:pPr lvl="1"/>
            <a:r>
              <a:rPr lang="en-US" sz="2400" dirty="0"/>
              <a:t>echo </a:t>
            </a:r>
            <a:r>
              <a:rPr lang="en-US" sz="2400" dirty="0" smtClean="0"/>
              <a:t>***</a:t>
            </a:r>
            <a:endParaRPr lang="en-US" sz="2000" i="1" dirty="0">
              <a:solidFill>
                <a:srgbClr val="FF0000"/>
              </a:solidFill>
            </a:endParaRPr>
          </a:p>
          <a:p>
            <a:endParaRPr lang="en-US" dirty="0"/>
          </a:p>
        </p:txBody>
      </p:sp>
      <p:sp>
        <p:nvSpPr>
          <p:cNvPr id="221186" name="Rectangle 2"/>
          <p:cNvSpPr>
            <a:spLocks noGrp="1" noChangeArrowheads="1"/>
          </p:cNvSpPr>
          <p:nvPr>
            <p:ph type="title"/>
          </p:nvPr>
        </p:nvSpPr>
        <p:spPr/>
        <p:txBody>
          <a:bodyPr/>
          <a:lstStyle/>
          <a:p>
            <a:r>
              <a:rPr lang="en-US"/>
              <a:t>Meta Characters</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2051"/>
          <p:cNvSpPr>
            <a:spLocks noGrp="1" noChangeArrowheads="1"/>
          </p:cNvSpPr>
          <p:nvPr>
            <p:ph idx="1"/>
          </p:nvPr>
        </p:nvSpPr>
        <p:spPr>
          <a:xfrm>
            <a:off x="457200" y="1885950"/>
            <a:ext cx="8178800" cy="1771650"/>
          </a:xfrm>
          <a:ln>
            <a:solidFill>
              <a:schemeClr val="accent1"/>
            </a:solidFill>
          </a:ln>
        </p:spPr>
        <p:txBody>
          <a:bodyPr/>
          <a:lstStyle/>
          <a:p>
            <a:r>
              <a:rPr lang="en-US" dirty="0"/>
              <a:t>Turning Off Meta Characters</a:t>
            </a:r>
          </a:p>
          <a:p>
            <a:pPr lvl="1"/>
            <a:r>
              <a:rPr lang="en-US" b="1" dirty="0"/>
              <a:t>\	</a:t>
            </a:r>
          </a:p>
          <a:p>
            <a:pPr lvl="1"/>
            <a:r>
              <a:rPr lang="en-US" i="1" dirty="0"/>
              <a:t>Turns Off One Meta Character</a:t>
            </a:r>
          </a:p>
        </p:txBody>
      </p:sp>
      <p:sp>
        <p:nvSpPr>
          <p:cNvPr id="222210" name="Rectangle 2050"/>
          <p:cNvSpPr>
            <a:spLocks noGrp="1" noChangeArrowheads="1"/>
          </p:cNvSpPr>
          <p:nvPr>
            <p:ph type="title"/>
          </p:nvPr>
        </p:nvSpPr>
        <p:spPr/>
        <p:txBody>
          <a:bodyPr/>
          <a:lstStyle/>
          <a:p>
            <a:r>
              <a:rPr lang="en-US"/>
              <a:t>Meta Characters</a:t>
            </a:r>
          </a:p>
        </p:txBody>
      </p:sp>
      <p:sp>
        <p:nvSpPr>
          <p:cNvPr id="222212" name="Text Box 2052"/>
          <p:cNvSpPr txBox="1">
            <a:spLocks noChangeArrowheads="1"/>
          </p:cNvSpPr>
          <p:nvPr/>
        </p:nvSpPr>
        <p:spPr bwMode="auto">
          <a:xfrm>
            <a:off x="1676400" y="4191000"/>
            <a:ext cx="5105400" cy="822325"/>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a:t>
            </a:r>
          </a:p>
          <a:p>
            <a:r>
              <a:rPr lang="en-US" b="1">
                <a:latin typeface="Courier New" pitchFamily="49" charset="0"/>
              </a:rPr>
              <a:t>***</a:t>
            </a:r>
            <a:endParaRPr lang="en-US" sz="1800" b="1">
              <a:latin typeface="Courier New" pitchFamily="49"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1027"/>
          <p:cNvSpPr>
            <a:spLocks noGrp="1" noChangeArrowheads="1"/>
          </p:cNvSpPr>
          <p:nvPr>
            <p:ph idx="1"/>
          </p:nvPr>
        </p:nvSpPr>
        <p:spPr>
          <a:xfrm>
            <a:off x="457200" y="1885950"/>
            <a:ext cx="8178800" cy="2000250"/>
          </a:xfrm>
          <a:ln>
            <a:solidFill>
              <a:schemeClr val="accent1"/>
            </a:solidFill>
          </a:ln>
        </p:spPr>
        <p:txBody>
          <a:bodyPr>
            <a:normAutofit/>
          </a:bodyPr>
          <a:lstStyle/>
          <a:p>
            <a:endParaRPr lang="en-US" dirty="0" smtClean="0"/>
          </a:p>
          <a:p>
            <a:r>
              <a:rPr lang="en-US" dirty="0" smtClean="0"/>
              <a:t>Turning </a:t>
            </a:r>
            <a:r>
              <a:rPr lang="en-US" dirty="0"/>
              <a:t>Off Meta Characters</a:t>
            </a:r>
          </a:p>
          <a:p>
            <a:pPr lvl="1"/>
            <a:r>
              <a:rPr lang="en-US" dirty="0" smtClean="0"/>
              <a:t>‘  ‘</a:t>
            </a:r>
            <a:endParaRPr lang="en-US" dirty="0"/>
          </a:p>
          <a:p>
            <a:pPr lvl="1"/>
            <a:r>
              <a:rPr lang="en-US" i="1" dirty="0"/>
              <a:t>Turn off all Meta Characters between the  </a:t>
            </a:r>
            <a:r>
              <a:rPr lang="en-US" dirty="0"/>
              <a:t>‘  ‘</a:t>
            </a:r>
            <a:r>
              <a:rPr lang="en-US" i="1" dirty="0"/>
              <a:t>  </a:t>
            </a:r>
          </a:p>
        </p:txBody>
      </p:sp>
      <p:sp>
        <p:nvSpPr>
          <p:cNvPr id="223234" name="Rectangle 1026"/>
          <p:cNvSpPr>
            <a:spLocks noGrp="1" noChangeArrowheads="1"/>
          </p:cNvSpPr>
          <p:nvPr>
            <p:ph type="title"/>
          </p:nvPr>
        </p:nvSpPr>
        <p:spPr/>
        <p:txBody>
          <a:bodyPr/>
          <a:lstStyle/>
          <a:p>
            <a:r>
              <a:rPr lang="en-US"/>
              <a:t>Meta Characters</a:t>
            </a:r>
          </a:p>
        </p:txBody>
      </p:sp>
      <p:sp>
        <p:nvSpPr>
          <p:cNvPr id="223236" name="Text Box 1028"/>
          <p:cNvSpPr txBox="1">
            <a:spLocks noChangeArrowheads="1"/>
          </p:cNvSpPr>
          <p:nvPr/>
        </p:nvSpPr>
        <p:spPr bwMode="auto">
          <a:xfrm>
            <a:off x="1524000" y="4114800"/>
            <a:ext cx="5105400" cy="822325"/>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a:t>
            </a:r>
            <a:r>
              <a:rPr lang="en-US" b="1" i="1">
                <a:latin typeface="Courier New" pitchFamily="49" charset="0"/>
              </a:rPr>
              <a:t>‘</a:t>
            </a:r>
            <a:r>
              <a:rPr lang="en-US" b="1">
                <a:latin typeface="Courier New" pitchFamily="49" charset="0"/>
              </a:rPr>
              <a:t>***</a:t>
            </a:r>
            <a:r>
              <a:rPr lang="en-US">
                <a:latin typeface="Courier New" pitchFamily="49" charset="0"/>
              </a:rPr>
              <a:t>’</a:t>
            </a:r>
          </a:p>
          <a:p>
            <a:r>
              <a:rPr lang="en-US" b="1">
                <a:latin typeface="Courier New" pitchFamily="49" charset="0"/>
              </a:rPr>
              <a:t>***</a:t>
            </a:r>
            <a:endParaRPr lang="en-US" sz="1800" b="1">
              <a:latin typeface="Courier New" pitchFamily="49"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a:xfrm>
            <a:off x="457200" y="1676400"/>
            <a:ext cx="8178800" cy="2362200"/>
          </a:xfrm>
          <a:ln>
            <a:solidFill>
              <a:schemeClr val="accent1"/>
            </a:solidFill>
          </a:ln>
        </p:spPr>
        <p:txBody>
          <a:bodyPr>
            <a:normAutofit/>
          </a:bodyPr>
          <a:lstStyle/>
          <a:p>
            <a:endParaRPr lang="en-US" dirty="0" smtClean="0"/>
          </a:p>
          <a:p>
            <a:r>
              <a:rPr lang="en-US" dirty="0" smtClean="0"/>
              <a:t>Turning </a:t>
            </a:r>
            <a:r>
              <a:rPr lang="en-US" dirty="0"/>
              <a:t>Off Meta Characters</a:t>
            </a:r>
          </a:p>
          <a:p>
            <a:pPr lvl="1"/>
            <a:r>
              <a:rPr lang="en-US" dirty="0"/>
              <a:t>“  “</a:t>
            </a:r>
          </a:p>
          <a:p>
            <a:pPr lvl="1"/>
            <a:r>
              <a:rPr lang="en-US" i="1" dirty="0"/>
              <a:t>Turn off Meta Characters between the  </a:t>
            </a:r>
            <a:r>
              <a:rPr lang="en-US" dirty="0"/>
              <a:t>“  “</a:t>
            </a:r>
          </a:p>
          <a:p>
            <a:pPr lvl="1"/>
            <a:r>
              <a:rPr lang="en-US" dirty="0"/>
              <a:t>$   \    `  </a:t>
            </a:r>
            <a:r>
              <a:rPr lang="en-US" b="1" dirty="0"/>
              <a:t>remain</a:t>
            </a:r>
            <a:r>
              <a:rPr lang="en-US" dirty="0"/>
              <a:t> </a:t>
            </a:r>
            <a:r>
              <a:rPr lang="en-US" b="1" dirty="0"/>
              <a:t>active</a:t>
            </a:r>
            <a:endParaRPr lang="en-US" b="1" i="1" dirty="0"/>
          </a:p>
        </p:txBody>
      </p:sp>
      <p:sp>
        <p:nvSpPr>
          <p:cNvPr id="225282" name="Rectangle 2"/>
          <p:cNvSpPr>
            <a:spLocks noGrp="1" noChangeArrowheads="1"/>
          </p:cNvSpPr>
          <p:nvPr>
            <p:ph type="title"/>
          </p:nvPr>
        </p:nvSpPr>
        <p:spPr/>
        <p:txBody>
          <a:bodyPr/>
          <a:lstStyle/>
          <a:p>
            <a:r>
              <a:rPr lang="en-US" dirty="0"/>
              <a:t>Meta Characters</a:t>
            </a:r>
          </a:p>
        </p:txBody>
      </p:sp>
      <p:sp>
        <p:nvSpPr>
          <p:cNvPr id="225284" name="Text Box 4"/>
          <p:cNvSpPr txBox="1">
            <a:spLocks noChangeArrowheads="1"/>
          </p:cNvSpPr>
          <p:nvPr/>
        </p:nvSpPr>
        <p:spPr bwMode="auto">
          <a:xfrm>
            <a:off x="838200" y="4648200"/>
            <a:ext cx="5105400" cy="822325"/>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“My home is $HOME”</a:t>
            </a:r>
            <a:endParaRPr lang="en-US">
              <a:latin typeface="Courier New" pitchFamily="49" charset="0"/>
            </a:endParaRPr>
          </a:p>
          <a:p>
            <a:r>
              <a:rPr lang="en-US" b="1">
                <a:latin typeface="Courier New" pitchFamily="49" charset="0"/>
              </a:rPr>
              <a:t>My home is /home/rdefe</a:t>
            </a:r>
            <a:endParaRPr lang="en-US" sz="1800" b="1">
              <a:latin typeface="Courier New" pitchFamily="49" charset="0"/>
            </a:endParaRPr>
          </a:p>
        </p:txBody>
      </p:sp>
      <p:sp>
        <p:nvSpPr>
          <p:cNvPr id="225286" name="Oval 6"/>
          <p:cNvSpPr>
            <a:spLocks noChangeArrowheads="1"/>
          </p:cNvSpPr>
          <p:nvPr/>
        </p:nvSpPr>
        <p:spPr bwMode="auto">
          <a:xfrm>
            <a:off x="1524000" y="3505200"/>
            <a:ext cx="457200" cy="609600"/>
          </a:xfrm>
          <a:prstGeom prst="ellipse">
            <a:avLst/>
          </a:prstGeom>
          <a:noFill/>
          <a:ln w="34925">
            <a:solidFill>
              <a:srgbClr val="CC0000"/>
            </a:solidFill>
            <a:round/>
            <a:headEnd/>
            <a:tailEnd/>
          </a:ln>
          <a:effectLst/>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304800" y="1295400"/>
            <a:ext cx="8178800" cy="1771650"/>
          </a:xfrm>
          <a:ln>
            <a:solidFill>
              <a:schemeClr val="accent1"/>
            </a:solidFill>
          </a:ln>
        </p:spPr>
        <p:txBody>
          <a:bodyPr/>
          <a:lstStyle/>
          <a:p>
            <a:r>
              <a:rPr lang="en-US" dirty="0"/>
              <a:t>Turning Off Meta Characters with “ “</a:t>
            </a:r>
          </a:p>
          <a:p>
            <a:pPr lvl="1"/>
            <a:r>
              <a:rPr lang="en-US" dirty="0"/>
              <a:t>$   \    `  </a:t>
            </a:r>
            <a:r>
              <a:rPr lang="en-US" b="1" dirty="0"/>
              <a:t>remain</a:t>
            </a:r>
            <a:r>
              <a:rPr lang="en-US" dirty="0"/>
              <a:t> </a:t>
            </a:r>
            <a:r>
              <a:rPr lang="en-US" b="1" dirty="0"/>
              <a:t>active</a:t>
            </a:r>
            <a:endParaRPr lang="en-US" b="1" i="1" dirty="0"/>
          </a:p>
        </p:txBody>
      </p:sp>
      <p:sp>
        <p:nvSpPr>
          <p:cNvPr id="226306" name="Rectangle 2"/>
          <p:cNvSpPr>
            <a:spLocks noGrp="1" noChangeArrowheads="1"/>
          </p:cNvSpPr>
          <p:nvPr>
            <p:ph type="title"/>
          </p:nvPr>
        </p:nvSpPr>
        <p:spPr/>
        <p:txBody>
          <a:bodyPr/>
          <a:lstStyle/>
          <a:p>
            <a:r>
              <a:rPr lang="en-US"/>
              <a:t>Meta Characters</a:t>
            </a:r>
          </a:p>
        </p:txBody>
      </p:sp>
      <p:sp>
        <p:nvSpPr>
          <p:cNvPr id="226309" name="Text Box 5"/>
          <p:cNvSpPr txBox="1">
            <a:spLocks noChangeArrowheads="1"/>
          </p:cNvSpPr>
          <p:nvPr/>
        </p:nvSpPr>
        <p:spPr bwMode="auto">
          <a:xfrm>
            <a:off x="304800" y="3124200"/>
            <a:ext cx="7696200" cy="1917700"/>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dirty="0">
                <a:latin typeface="Courier New" pitchFamily="49" charset="0"/>
              </a:rPr>
              <a:t>$ echo -e “My home is $HOME\</a:t>
            </a:r>
            <a:r>
              <a:rPr lang="en-US" b="1" dirty="0" err="1">
                <a:latin typeface="Courier New" pitchFamily="49" charset="0"/>
              </a:rPr>
              <a:t>nNext</a:t>
            </a:r>
            <a:r>
              <a:rPr lang="en-US" b="1" dirty="0">
                <a:latin typeface="Courier New" pitchFamily="49" charset="0"/>
              </a:rPr>
              <a:t> Line”</a:t>
            </a:r>
            <a:endParaRPr lang="en-US" dirty="0">
              <a:latin typeface="Courier New" pitchFamily="49" charset="0"/>
            </a:endParaRPr>
          </a:p>
          <a:p>
            <a:r>
              <a:rPr lang="en-US" b="1" dirty="0">
                <a:latin typeface="Courier New" pitchFamily="49" charset="0"/>
              </a:rPr>
              <a:t>My home is /home/</a:t>
            </a:r>
            <a:r>
              <a:rPr lang="en-US" b="1" dirty="0" err="1">
                <a:latin typeface="Courier New" pitchFamily="49" charset="0"/>
              </a:rPr>
              <a:t>rdefe</a:t>
            </a:r>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Next Line</a:t>
            </a:r>
          </a:p>
          <a:p>
            <a:r>
              <a:rPr lang="en-US" b="1" dirty="0">
                <a:latin typeface="Courier New" pitchFamily="49" charset="0"/>
              </a:rPr>
              <a:t>$</a:t>
            </a:r>
            <a:endParaRPr lang="en-US" sz="1800" b="1" dirty="0">
              <a:latin typeface="Courier New" pitchFamily="49" charset="0"/>
            </a:endParaRPr>
          </a:p>
        </p:txBody>
      </p:sp>
      <p:sp>
        <p:nvSpPr>
          <p:cNvPr id="226310" name="Oval 6"/>
          <p:cNvSpPr>
            <a:spLocks noChangeArrowheads="1"/>
          </p:cNvSpPr>
          <p:nvPr/>
        </p:nvSpPr>
        <p:spPr bwMode="auto">
          <a:xfrm>
            <a:off x="1371600" y="1828800"/>
            <a:ext cx="457200" cy="609600"/>
          </a:xfrm>
          <a:prstGeom prst="ellipse">
            <a:avLst/>
          </a:prstGeom>
          <a:noFill/>
          <a:ln w="34925">
            <a:solidFill>
              <a:srgbClr val="CC0000"/>
            </a:solidFill>
            <a:round/>
            <a:headEnd/>
            <a:tailEnd/>
          </a:ln>
          <a:effectLst/>
        </p:spPr>
        <p:txBody>
          <a:bodyPr wrap="none" anchor="ctr"/>
          <a:lstStyle/>
          <a:p>
            <a:endParaRPr lang="en-US"/>
          </a:p>
        </p:txBody>
      </p:sp>
      <p:sp>
        <p:nvSpPr>
          <p:cNvPr id="226311" name="Text Box 7"/>
          <p:cNvSpPr txBox="1">
            <a:spLocks noChangeArrowheads="1"/>
          </p:cNvSpPr>
          <p:nvPr/>
        </p:nvSpPr>
        <p:spPr bwMode="auto">
          <a:xfrm>
            <a:off x="2362200" y="5410200"/>
            <a:ext cx="2971800" cy="1014413"/>
          </a:xfrm>
          <a:prstGeom prst="rect">
            <a:avLst/>
          </a:prstGeom>
          <a:noFill/>
          <a:ln w="9525">
            <a:solidFill>
              <a:srgbClr val="CC0000"/>
            </a:solidFill>
            <a:miter lim="800000"/>
            <a:headEnd/>
            <a:tailEnd/>
          </a:ln>
          <a:effectLst/>
        </p:spPr>
        <p:txBody>
          <a:bodyPr>
            <a:spAutoFit/>
          </a:bodyPr>
          <a:lstStyle/>
          <a:p>
            <a:pPr>
              <a:spcBef>
                <a:spcPct val="50000"/>
              </a:spcBef>
            </a:pPr>
            <a:r>
              <a:rPr lang="en-US" b="1">
                <a:latin typeface="Arial" pitchFamily="34" charset="0"/>
              </a:rPr>
              <a:t>\n</a:t>
            </a:r>
            <a:r>
              <a:rPr lang="en-US">
                <a:latin typeface="Arial" pitchFamily="34" charset="0"/>
              </a:rPr>
              <a:t>	New Line</a:t>
            </a:r>
          </a:p>
          <a:p>
            <a:pPr>
              <a:spcBef>
                <a:spcPct val="50000"/>
              </a:spcBef>
            </a:pPr>
            <a:r>
              <a:rPr lang="en-US" b="1">
                <a:latin typeface="Arial" pitchFamily="34" charset="0"/>
              </a:rPr>
              <a:t>\t 	</a:t>
            </a:r>
            <a:r>
              <a:rPr lang="en-US">
                <a:latin typeface="Arial" pitchFamily="34" charset="0"/>
              </a:rPr>
              <a:t>Tab</a:t>
            </a:r>
            <a:endParaRPr lang="en-US"/>
          </a:p>
        </p:txBody>
      </p:sp>
      <p:sp>
        <p:nvSpPr>
          <p:cNvPr id="226312" name="Line 8"/>
          <p:cNvSpPr>
            <a:spLocks noChangeShapeType="1"/>
          </p:cNvSpPr>
          <p:nvPr/>
        </p:nvSpPr>
        <p:spPr bwMode="auto">
          <a:xfrm flipV="1">
            <a:off x="3733800" y="3505200"/>
            <a:ext cx="1676400" cy="1905000"/>
          </a:xfrm>
          <a:prstGeom prst="line">
            <a:avLst/>
          </a:prstGeom>
          <a:noFill/>
          <a:ln w="25400">
            <a:solidFill>
              <a:srgbClr val="CC0000"/>
            </a:solidFill>
            <a:round/>
            <a:headEnd/>
            <a:tailEnd type="triangle" w="med" len="med"/>
          </a:ln>
          <a:effectLst/>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idx="1"/>
          </p:nvPr>
        </p:nvSpPr>
        <p:spPr>
          <a:xfrm>
            <a:off x="457200" y="1676400"/>
            <a:ext cx="8178800" cy="1771650"/>
          </a:xfrm>
          <a:ln>
            <a:solidFill>
              <a:schemeClr val="accent1"/>
            </a:solidFill>
          </a:ln>
        </p:spPr>
        <p:txBody>
          <a:bodyPr>
            <a:normAutofit/>
          </a:bodyPr>
          <a:lstStyle/>
          <a:p>
            <a:r>
              <a:rPr lang="en-US" dirty="0"/>
              <a:t>Turning Off Meta Characters</a:t>
            </a:r>
          </a:p>
          <a:p>
            <a:pPr lvl="1"/>
            <a:r>
              <a:rPr lang="en-US" dirty="0"/>
              <a:t>“  “</a:t>
            </a:r>
          </a:p>
          <a:p>
            <a:pPr lvl="1"/>
            <a:r>
              <a:rPr lang="en-US" i="1" dirty="0"/>
              <a:t>Turn off Meta Characters between the  </a:t>
            </a:r>
            <a:r>
              <a:rPr lang="en-US" dirty="0"/>
              <a:t>“  “</a:t>
            </a:r>
          </a:p>
          <a:p>
            <a:pPr lvl="1"/>
            <a:r>
              <a:rPr lang="en-US" dirty="0"/>
              <a:t>$   \    `  </a:t>
            </a:r>
            <a:r>
              <a:rPr lang="en-US" b="1" dirty="0"/>
              <a:t>remain</a:t>
            </a:r>
            <a:r>
              <a:rPr lang="en-US" dirty="0"/>
              <a:t> </a:t>
            </a:r>
            <a:r>
              <a:rPr lang="en-US" b="1" dirty="0"/>
              <a:t>active</a:t>
            </a:r>
            <a:endParaRPr lang="en-US" b="1" i="1" dirty="0"/>
          </a:p>
        </p:txBody>
      </p:sp>
      <p:sp>
        <p:nvSpPr>
          <p:cNvPr id="224258" name="Rectangle 2"/>
          <p:cNvSpPr>
            <a:spLocks noGrp="1" noChangeArrowheads="1"/>
          </p:cNvSpPr>
          <p:nvPr>
            <p:ph type="title"/>
          </p:nvPr>
        </p:nvSpPr>
        <p:spPr/>
        <p:txBody>
          <a:bodyPr/>
          <a:lstStyle/>
          <a:p>
            <a:r>
              <a:rPr lang="en-US"/>
              <a:t>Meta Characters</a:t>
            </a:r>
          </a:p>
        </p:txBody>
      </p:sp>
      <p:sp>
        <p:nvSpPr>
          <p:cNvPr id="224260" name="Text Box 4"/>
          <p:cNvSpPr txBox="1">
            <a:spLocks noChangeArrowheads="1"/>
          </p:cNvSpPr>
          <p:nvPr/>
        </p:nvSpPr>
        <p:spPr bwMode="auto">
          <a:xfrm>
            <a:off x="838200" y="4419600"/>
            <a:ext cx="7162800" cy="1096963"/>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“Today is `date`”</a:t>
            </a:r>
            <a:endParaRPr lang="en-US">
              <a:latin typeface="Courier New" pitchFamily="49" charset="0"/>
            </a:endParaRPr>
          </a:p>
          <a:p>
            <a:r>
              <a:rPr lang="en-US" b="1">
                <a:latin typeface="Courier New" pitchFamily="49" charset="0"/>
              </a:rPr>
              <a:t>Today is Mon Jan 22 22:04:46 EST 1996</a:t>
            </a:r>
          </a:p>
          <a:p>
            <a:endParaRPr lang="en-US" sz="1800" b="1">
              <a:latin typeface="Courier New" pitchFamily="49" charset="0"/>
            </a:endParaRPr>
          </a:p>
        </p:txBody>
      </p:sp>
      <p:sp>
        <p:nvSpPr>
          <p:cNvPr id="224262" name="Oval 6"/>
          <p:cNvSpPr>
            <a:spLocks noChangeArrowheads="1"/>
          </p:cNvSpPr>
          <p:nvPr/>
        </p:nvSpPr>
        <p:spPr bwMode="auto">
          <a:xfrm>
            <a:off x="1524000" y="2819400"/>
            <a:ext cx="457200" cy="609600"/>
          </a:xfrm>
          <a:prstGeom prst="ellipse">
            <a:avLst/>
          </a:prstGeom>
          <a:noFill/>
          <a:ln w="34925">
            <a:solidFill>
              <a:srgbClr val="CC0000"/>
            </a:solidFill>
            <a:round/>
            <a:headEnd/>
            <a:tailEnd/>
          </a:ln>
          <a:effectLst/>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1451</Words>
  <Application>Microsoft Office PowerPoint</Application>
  <PresentationFormat>On-screen Show (4:3)</PresentationFormat>
  <Paragraphs>180</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Day-3</vt:lpstr>
      <vt:lpstr>Metacharacters</vt:lpstr>
      <vt:lpstr>Metacharacters</vt:lpstr>
      <vt:lpstr>Meta Characters</vt:lpstr>
      <vt:lpstr>Meta Characters</vt:lpstr>
      <vt:lpstr>Meta Characters</vt:lpstr>
      <vt:lpstr>Meta Characters</vt:lpstr>
      <vt:lpstr>Meta Characters</vt:lpstr>
      <vt:lpstr>Meta Characters</vt:lpstr>
      <vt:lpstr>Conditional execution using &amp;&amp; and ||</vt:lpstr>
      <vt:lpstr>Defining Array Values</vt:lpstr>
      <vt:lpstr>Defining Array Values</vt:lpstr>
      <vt:lpstr>AWK</vt:lpstr>
      <vt:lpstr>What is AWK</vt:lpstr>
      <vt:lpstr>Why is AWK so important?</vt:lpstr>
      <vt:lpstr>Basic Structure</vt:lpstr>
      <vt:lpstr>How to Run awk Programs</vt:lpstr>
      <vt:lpstr>Dynamic Variables</vt:lpstr>
      <vt:lpstr>Arithmetic Expressions</vt:lpstr>
      <vt:lpstr>FS - The Input Field Separator</vt:lpstr>
      <vt:lpstr>Data Files</vt:lpstr>
      <vt:lpstr>Introduction to the printf </vt:lpstr>
      <vt:lpstr>Redirect Output of print &amp; printf</vt:lpstr>
      <vt:lpstr>Getline command</vt:lpstr>
      <vt:lpstr>Built-in variables of awk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Day-3</dc:title>
  <dc:creator>Bhimsen</dc:creator>
  <cp:lastModifiedBy>Bhimsen</cp:lastModifiedBy>
  <cp:revision>2</cp:revision>
  <dcterms:created xsi:type="dcterms:W3CDTF">2006-08-16T00:00:00Z</dcterms:created>
  <dcterms:modified xsi:type="dcterms:W3CDTF">2019-12-16T11:46:40Z</dcterms:modified>
</cp:coreProperties>
</file>