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94AB-50B0-485A-AD33-733ABA260C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E9E-36B5-474A-8BDD-5AC93F90DA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Week-1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Topics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GraphQl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Neo4j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Jwt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React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🧱 JWT Structure</a:t>
            </a:r>
          </a:p>
          <a:p>
            <a:r>
              <a:rPr lang="en-US" dirty="0" smtClean="0"/>
              <a:t>A JWT has </a:t>
            </a:r>
            <a:r>
              <a:rPr lang="en-US" b="1" dirty="0" smtClean="0"/>
              <a:t>three parts</a:t>
            </a:r>
            <a:r>
              <a:rPr lang="en-US" dirty="0" smtClean="0"/>
              <a:t>, separated by dots (.):</a:t>
            </a:r>
          </a:p>
          <a:p>
            <a:r>
              <a:rPr lang="en-US" dirty="0" smtClean="0"/>
              <a:t>HEADER.PAYLOAD.SIGNATURE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Header</a:t>
            </a:r>
            <a:r>
              <a:rPr lang="en-US" dirty="0" smtClean="0"/>
              <a:t> (Base64-encoded JSON)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alg</a:t>
            </a:r>
            <a:r>
              <a:rPr lang="en-US" dirty="0" smtClean="0"/>
              <a:t>": "HS256", </a:t>
            </a:r>
          </a:p>
          <a:p>
            <a:pPr>
              <a:buNone/>
            </a:pPr>
            <a:r>
              <a:rPr lang="en-US" dirty="0" smtClean="0"/>
              <a:t> "</a:t>
            </a:r>
            <a:r>
              <a:rPr lang="en-US" dirty="0" err="1" smtClean="0"/>
              <a:t>typ</a:t>
            </a:r>
            <a:r>
              <a:rPr lang="en-US" dirty="0" smtClean="0"/>
              <a:t>": "JWT“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 smtClean="0"/>
              <a:t>Payload</a:t>
            </a:r>
            <a:r>
              <a:rPr lang="en-US" sz="2800" dirty="0" smtClean="0"/>
              <a:t> (Base64-encoded JSON):</a:t>
            </a:r>
            <a:br>
              <a:rPr lang="en-US" sz="2800" dirty="0" smtClean="0"/>
            </a:br>
            <a:r>
              <a:rPr lang="en-US" sz="2800" dirty="0" smtClean="0"/>
              <a:t>Contains the </a:t>
            </a:r>
            <a:r>
              <a:rPr lang="en-US" sz="2800" b="1" dirty="0" smtClean="0"/>
              <a:t>claims</a:t>
            </a:r>
            <a:r>
              <a:rPr lang="en-US" sz="2800" dirty="0" smtClean="0"/>
              <a:t> — user data or other metadata.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{  </a:t>
            </a:r>
          </a:p>
          <a:p>
            <a:pPr algn="ctr">
              <a:buNone/>
            </a:pPr>
            <a:r>
              <a:rPr lang="en-US" dirty="0" smtClean="0"/>
              <a:t>"sub": "1234567890",  </a:t>
            </a:r>
          </a:p>
          <a:p>
            <a:pPr algn="ctr">
              <a:buNone/>
            </a:pPr>
            <a:r>
              <a:rPr lang="en-US" dirty="0" smtClean="0"/>
              <a:t>"name": "John Doe",  </a:t>
            </a:r>
          </a:p>
          <a:p>
            <a:pPr algn="ctr">
              <a:buNone/>
            </a:pPr>
            <a:r>
              <a:rPr lang="en-US" dirty="0" smtClean="0"/>
              <a:t>"admin": true,  </a:t>
            </a:r>
          </a:p>
          <a:p>
            <a:pPr algn="ctr">
              <a:buNone/>
            </a:pPr>
            <a:r>
              <a:rPr lang="en-US" dirty="0" smtClean="0"/>
              <a:t>"</a:t>
            </a:r>
            <a:r>
              <a:rPr lang="en-US" dirty="0" err="1" smtClean="0"/>
              <a:t>iat</a:t>
            </a:r>
            <a:r>
              <a:rPr lang="en-US" dirty="0" smtClean="0"/>
              <a:t>": 1620000000,  </a:t>
            </a:r>
          </a:p>
          <a:p>
            <a:pPr algn="ctr">
              <a:buNone/>
            </a:pPr>
            <a:r>
              <a:rPr lang="en-US" dirty="0" smtClean="0"/>
              <a:t>"exp": 1620003600</a:t>
            </a:r>
          </a:p>
          <a:p>
            <a:pPr algn="ctr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Signature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Used to verify the token has not been tampered with.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HMACSHA256( </a:t>
            </a:r>
          </a:p>
          <a:p>
            <a:pPr algn="ctr">
              <a:buNone/>
            </a:pPr>
            <a:r>
              <a:rPr lang="en-US" dirty="0" smtClean="0"/>
              <a:t> base64UrlEncode(header) + "." + base64UrlEncode(payload), 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secret_key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React is a </a:t>
            </a:r>
            <a:r>
              <a:rPr lang="en-US" sz="2800" b="1" dirty="0" smtClean="0"/>
              <a:t>JavaScript library</a:t>
            </a:r>
            <a:r>
              <a:rPr lang="en-US" sz="2800" dirty="0" smtClean="0"/>
              <a:t> developed by </a:t>
            </a:r>
            <a:r>
              <a:rPr lang="en-US" sz="2800" b="1" dirty="0" smtClean="0"/>
              <a:t>Meta (</a:t>
            </a:r>
            <a:r>
              <a:rPr lang="en-US" sz="2800" b="1" dirty="0" err="1" smtClean="0"/>
              <a:t>Facebook</a:t>
            </a:r>
            <a:r>
              <a:rPr lang="en-US" sz="2800" b="1" dirty="0" smtClean="0"/>
              <a:t>)</a:t>
            </a:r>
            <a:r>
              <a:rPr lang="en-US" sz="2800" dirty="0" smtClean="0"/>
              <a:t> for building </a:t>
            </a:r>
            <a:r>
              <a:rPr lang="en-US" sz="2800" b="1" dirty="0" smtClean="0"/>
              <a:t>user interfaces</a:t>
            </a:r>
            <a:r>
              <a:rPr lang="en-US" sz="2800" dirty="0" smtClean="0"/>
              <a:t>, especially </a:t>
            </a:r>
            <a:r>
              <a:rPr lang="en-US" sz="2800" b="1" dirty="0" smtClean="0"/>
              <a:t>single-page applications (SPAs)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Focuses on the </a:t>
            </a:r>
            <a:r>
              <a:rPr lang="en-US" sz="2800" b="1" dirty="0" smtClean="0"/>
              <a:t>view layer</a:t>
            </a:r>
            <a:r>
              <a:rPr lang="en-US" sz="2800" dirty="0" smtClean="0"/>
              <a:t> (UI).</a:t>
            </a:r>
          </a:p>
          <a:p>
            <a:r>
              <a:rPr lang="en-US" sz="2800" dirty="0" smtClean="0"/>
              <a:t>Uses </a:t>
            </a:r>
            <a:r>
              <a:rPr lang="en-US" sz="2800" b="1" dirty="0" smtClean="0"/>
              <a:t>components</a:t>
            </a:r>
            <a:r>
              <a:rPr lang="en-US" sz="2800" dirty="0" smtClean="0"/>
              <a:t> to build reusable UI blocks.</a:t>
            </a:r>
          </a:p>
          <a:p>
            <a:r>
              <a:rPr lang="en-US" sz="2800" dirty="0" smtClean="0"/>
              <a:t>Efficient via </a:t>
            </a:r>
            <a:r>
              <a:rPr lang="en-US" sz="2800" b="1" dirty="0" smtClean="0"/>
              <a:t>virtual DOM</a:t>
            </a:r>
            <a:r>
              <a:rPr lang="en-US" sz="2800" dirty="0" smtClean="0"/>
              <a:t> and </a:t>
            </a:r>
            <a:r>
              <a:rPr lang="en-US" sz="2800" b="1" dirty="0" smtClean="0"/>
              <a:t>reactive rendering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1. Components</a:t>
            </a:r>
          </a:p>
          <a:p>
            <a:r>
              <a:rPr lang="en-US" sz="1800" dirty="0" smtClean="0"/>
              <a:t>Building blocks of UI.</a:t>
            </a:r>
          </a:p>
          <a:p>
            <a:r>
              <a:rPr lang="en-US" sz="1800" dirty="0" smtClean="0"/>
              <a:t>Can be </a:t>
            </a:r>
            <a:r>
              <a:rPr lang="en-US" sz="1800" b="1" dirty="0" smtClean="0"/>
              <a:t>functional</a:t>
            </a:r>
            <a:r>
              <a:rPr lang="en-US" sz="1800" dirty="0" smtClean="0"/>
              <a:t> or </a:t>
            </a:r>
            <a:r>
              <a:rPr lang="en-US" sz="1800" b="1" dirty="0" smtClean="0"/>
              <a:t>class-based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Accept </a:t>
            </a:r>
            <a:r>
              <a:rPr lang="en-US" sz="1800" b="1" dirty="0" smtClean="0"/>
              <a:t>props</a:t>
            </a:r>
            <a:r>
              <a:rPr lang="en-US" sz="1800" dirty="0" smtClean="0"/>
              <a:t> (inputs) and can manage </a:t>
            </a:r>
            <a:r>
              <a:rPr lang="en-US" sz="1800" b="1" dirty="0" smtClean="0"/>
              <a:t>state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2. JSX (JavaScript XML)</a:t>
            </a:r>
          </a:p>
          <a:p>
            <a:r>
              <a:rPr lang="en-US" sz="1800" dirty="0" smtClean="0"/>
              <a:t>Syntax extension that looks like HTML in JavaScript.</a:t>
            </a:r>
          </a:p>
          <a:p>
            <a:r>
              <a:rPr lang="en-US" sz="1800" dirty="0" err="1" smtClean="0"/>
              <a:t>Transpiled</a:t>
            </a:r>
            <a:r>
              <a:rPr lang="en-US" sz="1800" dirty="0" smtClean="0"/>
              <a:t> to </a:t>
            </a:r>
            <a:r>
              <a:rPr lang="en-US" sz="1800" dirty="0" err="1" smtClean="0"/>
              <a:t>React.createElement</a:t>
            </a:r>
            <a:r>
              <a:rPr lang="en-US" sz="1800" dirty="0" smtClean="0"/>
              <a:t>() under the hood.</a:t>
            </a:r>
          </a:p>
          <a:p>
            <a:r>
              <a:rPr lang="en-US" sz="1800" b="1" dirty="0" smtClean="0"/>
              <a:t>3. State &amp; Lifecycle</a:t>
            </a:r>
          </a:p>
          <a:p>
            <a:r>
              <a:rPr lang="en-US" sz="1800" b="1" dirty="0" smtClean="0"/>
              <a:t>State</a:t>
            </a:r>
            <a:r>
              <a:rPr lang="en-US" sz="1800" dirty="0" smtClean="0"/>
              <a:t>: Internal data for components.</a:t>
            </a:r>
          </a:p>
          <a:p>
            <a:r>
              <a:rPr lang="en-US" sz="1800" b="1" dirty="0" smtClean="0"/>
              <a:t>Lifecycle methods</a:t>
            </a:r>
            <a:r>
              <a:rPr lang="en-US" sz="1800" dirty="0" smtClean="0"/>
              <a:t> (in class components) or </a:t>
            </a:r>
            <a:r>
              <a:rPr lang="en-US" sz="1800" b="1" dirty="0" smtClean="0"/>
              <a:t>hooks</a:t>
            </a:r>
            <a:r>
              <a:rPr lang="en-US" sz="1800" dirty="0" smtClean="0"/>
              <a:t> (in functional ones) manage behavior over time.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Virtual DOM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lightweight copy of the actual DOM.</a:t>
            </a:r>
          </a:p>
          <a:p>
            <a:r>
              <a:rPr lang="en-US" sz="2000" dirty="0" smtClean="0"/>
              <a:t>React updates only the </a:t>
            </a:r>
            <a:r>
              <a:rPr lang="en-US" sz="2000" b="1" dirty="0" smtClean="0"/>
              <a:t>changed parts</a:t>
            </a:r>
            <a:r>
              <a:rPr lang="en-US" sz="2000" dirty="0" smtClean="0"/>
              <a:t>, making it fast.</a:t>
            </a:r>
          </a:p>
          <a:p>
            <a:r>
              <a:rPr lang="en-US" sz="2000" dirty="0" smtClean="0"/>
              <a:t>Process:</a:t>
            </a:r>
          </a:p>
          <a:p>
            <a:pPr lvl="1"/>
            <a:r>
              <a:rPr lang="en-US" sz="1800" dirty="0" smtClean="0"/>
              <a:t>UI change triggers re-render.</a:t>
            </a:r>
          </a:p>
          <a:p>
            <a:pPr lvl="1"/>
            <a:r>
              <a:rPr lang="en-US" sz="1800" dirty="0" smtClean="0"/>
              <a:t>New virtual DOM is created.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b="1" dirty="0" err="1" smtClean="0"/>
              <a:t>diffs</a:t>
            </a:r>
            <a:r>
              <a:rPr lang="en-US" sz="1800" dirty="0" smtClean="0"/>
              <a:t> the new and old virtual DOM.</a:t>
            </a:r>
          </a:p>
          <a:p>
            <a:pPr lvl="1"/>
            <a:r>
              <a:rPr lang="en-US" sz="1800" dirty="0" smtClean="0"/>
              <a:t>It </a:t>
            </a:r>
            <a:r>
              <a:rPr lang="en-US" sz="1800" b="1" dirty="0" smtClean="0"/>
              <a:t>updates the real DOM</a:t>
            </a:r>
            <a:r>
              <a:rPr lang="en-US" sz="1800" dirty="0" smtClean="0"/>
              <a:t> efficiently.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React Hooks (Modern Way to Handle State &amp; Side Effects)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useState</a:t>
            </a:r>
            <a:r>
              <a:rPr lang="en-US" dirty="0" smtClean="0"/>
              <a:t>   Add state to functional components</a:t>
            </a:r>
          </a:p>
          <a:p>
            <a:r>
              <a:rPr lang="en-US" dirty="0" err="1" smtClean="0"/>
              <a:t>useEffect</a:t>
            </a:r>
            <a:r>
              <a:rPr lang="en-US" dirty="0" smtClean="0"/>
              <a:t>  Side effects (API calls, subscriptions)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GraphQL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A query language for APIs and a runtime for executing those queries.</a:t>
            </a:r>
          </a:p>
          <a:p>
            <a:r>
              <a:rPr lang="en-US" sz="2400" b="1" dirty="0" smtClean="0"/>
              <a:t>Key Features:</a:t>
            </a:r>
            <a:endParaRPr lang="en-US" sz="2400" dirty="0" smtClean="0"/>
          </a:p>
          <a:p>
            <a:pPr lvl="1"/>
            <a:r>
              <a:rPr lang="en-US" sz="2000" dirty="0" smtClean="0"/>
              <a:t>Clients specify </a:t>
            </a:r>
            <a:r>
              <a:rPr lang="en-US" sz="2000" b="1" dirty="0" smtClean="0"/>
              <a:t>exactly what data</a:t>
            </a:r>
            <a:r>
              <a:rPr lang="en-US" sz="2000" dirty="0" smtClean="0"/>
              <a:t> they need.</a:t>
            </a:r>
          </a:p>
          <a:p>
            <a:pPr lvl="1"/>
            <a:r>
              <a:rPr lang="en-US" sz="2000" dirty="0" smtClean="0"/>
              <a:t>Single endpoint (unlike REST’s multiple).</a:t>
            </a:r>
          </a:p>
          <a:p>
            <a:pPr lvl="1"/>
            <a:r>
              <a:rPr lang="en-US" sz="2000" dirty="0" smtClean="0"/>
              <a:t>Reduces over-fetching and under-fetching.</a:t>
            </a:r>
          </a:p>
          <a:p>
            <a:r>
              <a:rPr lang="en-US" sz="2400" b="1" dirty="0" smtClean="0"/>
              <a:t>Example Query:</a:t>
            </a:r>
          </a:p>
          <a:p>
            <a:r>
              <a:rPr lang="en-US" sz="2400" dirty="0" smtClean="0"/>
              <a:t>{  user(id: "1") {    </a:t>
            </a:r>
          </a:p>
          <a:p>
            <a:r>
              <a:rPr lang="en-US" sz="2400" dirty="0" smtClean="0"/>
              <a:t>name   </a:t>
            </a:r>
          </a:p>
          <a:p>
            <a:r>
              <a:rPr lang="en-US" sz="2400" dirty="0" smtClean="0"/>
              <a:t> email  }</a:t>
            </a:r>
          </a:p>
          <a:p>
            <a:r>
              <a:rPr lang="en-US" sz="2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REST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257" y="2429469"/>
            <a:ext cx="7773485" cy="28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Schema:</a:t>
            </a:r>
            <a:r>
              <a:rPr lang="en-US" sz="2800" dirty="0" smtClean="0"/>
              <a:t> Defines data types and relationships.</a:t>
            </a:r>
          </a:p>
          <a:p>
            <a:r>
              <a:rPr lang="en-US" sz="2800" b="1" dirty="0" smtClean="0"/>
              <a:t>Query:</a:t>
            </a:r>
            <a:r>
              <a:rPr lang="en-US" sz="2800" dirty="0" smtClean="0"/>
              <a:t> Asks for specific data.</a:t>
            </a:r>
          </a:p>
          <a:p>
            <a:r>
              <a:rPr lang="en-US" sz="2800" b="1" dirty="0" smtClean="0"/>
              <a:t>Mutation:</a:t>
            </a:r>
            <a:r>
              <a:rPr lang="en-US" sz="2800" dirty="0" smtClean="0"/>
              <a:t> Modifies data (e.g., </a:t>
            </a:r>
            <a:r>
              <a:rPr lang="en-US" sz="2800" dirty="0" err="1" smtClean="0"/>
              <a:t>addUser</a:t>
            </a:r>
            <a:r>
              <a:rPr lang="en-US" sz="2800" dirty="0" smtClean="0"/>
              <a:t>).</a:t>
            </a:r>
          </a:p>
          <a:p>
            <a:r>
              <a:rPr lang="en-US" sz="2800" b="1" dirty="0" smtClean="0"/>
              <a:t>Resolver:</a:t>
            </a:r>
            <a:r>
              <a:rPr lang="en-US" sz="2800" dirty="0" smtClean="0"/>
              <a:t> Function that returns data for a field.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Neo4j?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native graph database built to store and query data as graphs.</a:t>
            </a:r>
          </a:p>
          <a:p>
            <a:r>
              <a:rPr lang="en-US" sz="2400" b="1" dirty="0" smtClean="0"/>
              <a:t>Core Concepts:</a:t>
            </a:r>
            <a:endParaRPr lang="en-US" sz="2400" dirty="0" smtClean="0"/>
          </a:p>
          <a:p>
            <a:pPr lvl="1"/>
            <a:r>
              <a:rPr lang="en-US" sz="2000" b="1" dirty="0" smtClean="0"/>
              <a:t>Nodes</a:t>
            </a:r>
            <a:r>
              <a:rPr lang="en-US" sz="2000" dirty="0" smtClean="0"/>
              <a:t> (entities), </a:t>
            </a:r>
            <a:r>
              <a:rPr lang="en-US" sz="2000" b="1" dirty="0" smtClean="0"/>
              <a:t>Relationships</a:t>
            </a:r>
            <a:r>
              <a:rPr lang="en-US" sz="2000" dirty="0" smtClean="0"/>
              <a:t> (edges), </a:t>
            </a:r>
            <a:r>
              <a:rPr lang="en-US" sz="2000" b="1" dirty="0" smtClean="0"/>
              <a:t>Properties</a:t>
            </a:r>
            <a:r>
              <a:rPr lang="en-US" sz="2000" dirty="0" smtClean="0"/>
              <a:t> (attributes).</a:t>
            </a:r>
          </a:p>
          <a:p>
            <a:pPr lvl="1"/>
            <a:r>
              <a:rPr lang="en-US" sz="2000" dirty="0" smtClean="0"/>
              <a:t>Uses </a:t>
            </a:r>
            <a:r>
              <a:rPr lang="en-US" sz="2000" b="1" dirty="0" err="1" smtClean="0"/>
              <a:t>Cypher</a:t>
            </a:r>
            <a:r>
              <a:rPr lang="en-US" sz="2000" dirty="0" smtClean="0"/>
              <a:t> query language (similar to SQL but for graphs).</a:t>
            </a:r>
          </a:p>
          <a:p>
            <a:r>
              <a:rPr lang="en-US" sz="2400" b="1" dirty="0" smtClean="0"/>
              <a:t>Use Cases:</a:t>
            </a:r>
            <a:r>
              <a:rPr lang="en-US" sz="2400" dirty="0" smtClean="0"/>
              <a:t> Social networks, recommendation systems, fraud detection.</a:t>
            </a:r>
          </a:p>
          <a:p>
            <a:r>
              <a:rPr lang="en-US" sz="2400" b="1" dirty="0" smtClean="0"/>
              <a:t>Example </a:t>
            </a:r>
            <a:r>
              <a:rPr lang="en-US" sz="2400" b="1" dirty="0" err="1" smtClean="0"/>
              <a:t>Cypher</a:t>
            </a:r>
            <a:r>
              <a:rPr lang="en-US" sz="2400" b="1" dirty="0" smtClean="0"/>
              <a:t> Query:</a:t>
            </a:r>
            <a:endParaRPr lang="en-US" sz="1800" dirty="0" smtClean="0"/>
          </a:p>
          <a:p>
            <a:r>
              <a:rPr lang="en-US" sz="2400" dirty="0" smtClean="0"/>
              <a:t>MATCH (a:Person)-[:FRIENDS_WITH]-&gt;(b:Person)RETURN a.name, b.name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Performance:</a:t>
            </a:r>
            <a:r>
              <a:rPr lang="en-US" sz="2000" dirty="0" smtClean="0"/>
              <a:t> Efficient for complex queries.</a:t>
            </a:r>
          </a:p>
          <a:p>
            <a:r>
              <a:rPr lang="en-US" sz="2000" b="1" dirty="0" smtClean="0"/>
              <a:t>Flexibility:</a:t>
            </a:r>
            <a:r>
              <a:rPr lang="en-US" sz="2000" dirty="0" smtClean="0"/>
              <a:t> No rigid schema.</a:t>
            </a:r>
          </a:p>
          <a:p>
            <a:r>
              <a:rPr lang="en-US" sz="2000" b="1" dirty="0" smtClean="0"/>
              <a:t>Visualization:</a:t>
            </a:r>
            <a:r>
              <a:rPr lang="en-US" sz="2000" dirty="0" smtClean="0"/>
              <a:t> Intuitive graph views of data.</a:t>
            </a:r>
          </a:p>
          <a:p>
            <a:r>
              <a:rPr lang="en-US" sz="2000" b="1" dirty="0" err="1" smtClean="0"/>
              <a:t>Cypher</a:t>
            </a:r>
            <a:r>
              <a:rPr lang="en-US" sz="2000" b="1" dirty="0" smtClean="0"/>
              <a:t> Language:</a:t>
            </a:r>
            <a:r>
              <a:rPr lang="en-US" sz="2000" dirty="0" smtClean="0"/>
              <a:t> SQL-like, easy to learn.</a:t>
            </a:r>
          </a:p>
          <a:p>
            <a:r>
              <a:rPr lang="en-US" sz="2000" b="1" i="1" dirty="0" smtClean="0"/>
              <a:t>Use Case</a:t>
            </a:r>
            <a:r>
              <a:rPr lang="en-US" sz="2000" i="1" dirty="0" smtClean="0"/>
              <a:t>:</a:t>
            </a:r>
            <a:r>
              <a:rPr lang="en-US" sz="2000" dirty="0" smtClean="0"/>
              <a:t> Fraud detection – trace connected accounts through transactions.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1" name="Picture 3" descr="C:\Users\User\Desktop\examp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38287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Fraud Detection &amp; Risk Analysis</a:t>
            </a:r>
          </a:p>
          <a:p>
            <a:r>
              <a:rPr lang="en-US" sz="2400" b="1" dirty="0" smtClean="0"/>
              <a:t>Knowledge Graphs &amp; Semantic Search</a:t>
            </a:r>
          </a:p>
          <a:p>
            <a:r>
              <a:rPr lang="en-US" sz="2400" b="1" dirty="0" smtClean="0"/>
              <a:t>Recommendation Engines</a:t>
            </a:r>
          </a:p>
          <a:p>
            <a:r>
              <a:rPr lang="en-US" sz="2400" b="1" dirty="0" smtClean="0"/>
              <a:t>Network &amp; IT Operations</a:t>
            </a:r>
          </a:p>
          <a:p>
            <a:r>
              <a:rPr lang="en-US" sz="2400" b="1" dirty="0" smtClean="0"/>
              <a:t>Bioinformatics &amp; Drug Discovery</a:t>
            </a:r>
            <a:endParaRPr lang="en-US" sz="2400" dirty="0" smtClean="0"/>
          </a:p>
          <a:p>
            <a:r>
              <a:rPr lang="en-US" sz="2400" dirty="0" smtClean="0"/>
              <a:t>Neo4j was used in COVID-19 response projects to track virus mutation networks and potential drug matches.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JWT (JSON Web Token)?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compact and self-contained way to securely transmit information between parties as a JSON object.</a:t>
            </a:r>
          </a:p>
          <a:p>
            <a:r>
              <a:rPr lang="en-US" sz="2600" b="1" dirty="0" smtClean="0"/>
              <a:t>Structure:</a:t>
            </a:r>
            <a:endParaRPr lang="en-US" sz="2600" dirty="0" smtClean="0"/>
          </a:p>
          <a:p>
            <a:pPr lvl="1"/>
            <a:r>
              <a:rPr lang="en-US" sz="2200" b="1" dirty="0" smtClean="0"/>
              <a:t>Header</a:t>
            </a:r>
            <a:r>
              <a:rPr lang="en-US" sz="2200" dirty="0" smtClean="0"/>
              <a:t> – Type &amp; Algorithm</a:t>
            </a:r>
          </a:p>
          <a:p>
            <a:pPr lvl="1"/>
            <a:r>
              <a:rPr lang="en-US" sz="2200" b="1" dirty="0" smtClean="0"/>
              <a:t>Payload</a:t>
            </a:r>
            <a:r>
              <a:rPr lang="en-US" sz="2200" dirty="0" smtClean="0"/>
              <a:t> – Claims (data)</a:t>
            </a:r>
          </a:p>
          <a:p>
            <a:pPr lvl="1"/>
            <a:r>
              <a:rPr lang="en-US" sz="2200" b="1" dirty="0" smtClean="0"/>
              <a:t>Signature</a:t>
            </a:r>
            <a:r>
              <a:rPr lang="en-US" sz="2200" dirty="0" smtClean="0"/>
              <a:t> – Verifies integrity</a:t>
            </a:r>
          </a:p>
          <a:p>
            <a:r>
              <a:rPr lang="en-US" sz="2600" b="1" dirty="0" smtClean="0"/>
              <a:t>Usage:</a:t>
            </a:r>
            <a:endParaRPr lang="en-US" sz="2600" dirty="0" smtClean="0"/>
          </a:p>
          <a:p>
            <a:pPr lvl="1"/>
            <a:r>
              <a:rPr lang="en-US" sz="2200" dirty="0" smtClean="0"/>
              <a:t>Stateless authentication in web applications.</a:t>
            </a:r>
          </a:p>
          <a:p>
            <a:r>
              <a:rPr lang="en-US" sz="2600" b="1" dirty="0" smtClean="0"/>
              <a:t>Example Use Case: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User login → returns token → token used in API requests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604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Week-1</vt:lpstr>
      <vt:lpstr>What is GraphQL?</vt:lpstr>
      <vt:lpstr>GraphQL vs REST</vt:lpstr>
      <vt:lpstr>Slide 4</vt:lpstr>
      <vt:lpstr>What is Neo4j? </vt:lpstr>
      <vt:lpstr>Why Use Neo4j?</vt:lpstr>
      <vt:lpstr>Example</vt:lpstr>
      <vt:lpstr>Use Cases</vt:lpstr>
      <vt:lpstr>What is JWT (JSON Web Token)?</vt:lpstr>
      <vt:lpstr>Slide 10</vt:lpstr>
      <vt:lpstr>Header (Base64-encoded JSON)</vt:lpstr>
      <vt:lpstr>Payload (Base64-encoded JSON): Contains the claims — user data or other metadata.</vt:lpstr>
      <vt:lpstr>Signature: Used to verify the token has not been tampered with.</vt:lpstr>
      <vt:lpstr>React</vt:lpstr>
      <vt:lpstr>Slide 15</vt:lpstr>
      <vt:lpstr>Virtual DOM </vt:lpstr>
      <vt:lpstr>React Hooks (Modern Way to Handle State &amp; Side Effects)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Week-1</dc:title>
  <dc:creator>User</dc:creator>
  <cp:lastModifiedBy>User</cp:lastModifiedBy>
  <cp:revision>3</cp:revision>
  <dcterms:created xsi:type="dcterms:W3CDTF">2025-07-03T06:35:52Z</dcterms:created>
  <dcterms:modified xsi:type="dcterms:W3CDTF">2025-07-03T06:59:53Z</dcterms:modified>
</cp:coreProperties>
</file>