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E308A7C-9899-4FAC-863B-6E328979C8A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0171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2F9B0-D367-466C-A548-4EC77A7A89E6}"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256969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465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35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4256580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381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82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2717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24748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232682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E2F9B0-D367-466C-A548-4EC77A7A89E6}"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08A7C-9899-4FAC-863B-6E328979C8A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36742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E2F9B0-D367-466C-A548-4EC77A7A89E6}"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158778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E2F9B0-D367-466C-A548-4EC77A7A89E6}"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308A7C-9899-4FAC-863B-6E328979C8A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4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E2F9B0-D367-466C-A548-4EC77A7A89E6}"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308A7C-9899-4FAC-863B-6E328979C8A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15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2F9B0-D367-466C-A548-4EC77A7A89E6}"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156716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2F9B0-D367-466C-A548-4EC77A7A89E6}"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08A7C-9899-4FAC-863B-6E328979C8A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75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2F9B0-D367-466C-A548-4EC77A7A89E6}"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308A7C-9899-4FAC-863B-6E328979C8AD}" type="slidenum">
              <a:rPr lang="en-IN" smtClean="0"/>
              <a:t>‹#›</a:t>
            </a:fld>
            <a:endParaRPr lang="en-IN"/>
          </a:p>
        </p:txBody>
      </p:sp>
    </p:spTree>
    <p:extLst>
      <p:ext uri="{BB962C8B-B14F-4D97-AF65-F5344CB8AC3E}">
        <p14:creationId xmlns:p14="http://schemas.microsoft.com/office/powerpoint/2010/main" val="124196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2F9B0-D367-466C-A548-4EC77A7A89E6}" type="datetimeFigureOut">
              <a:rPr lang="en-IN" smtClean="0"/>
              <a:t>24-06-2020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308A7C-9899-4FAC-863B-6E328979C8AD}" type="slidenum">
              <a:rPr lang="en-IN" smtClean="0"/>
              <a:t>‹#›</a:t>
            </a:fld>
            <a:endParaRPr lang="en-IN"/>
          </a:p>
        </p:txBody>
      </p:sp>
    </p:spTree>
    <p:extLst>
      <p:ext uri="{BB962C8B-B14F-4D97-AF65-F5344CB8AC3E}">
        <p14:creationId xmlns:p14="http://schemas.microsoft.com/office/powerpoint/2010/main" val="25797580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4B80-E2F8-4822-8867-CECD06B1EDB3}"/>
              </a:ext>
            </a:extLst>
          </p:cNvPr>
          <p:cNvSpPr>
            <a:spLocks noGrp="1"/>
          </p:cNvSpPr>
          <p:nvPr>
            <p:ph type="ctrTitle"/>
          </p:nvPr>
        </p:nvSpPr>
        <p:spPr/>
        <p:txBody>
          <a:bodyPr/>
          <a:lstStyle/>
          <a:p>
            <a:r>
              <a:rPr lang="en-US" dirty="0"/>
              <a:t>Data Analytics Internship </a:t>
            </a:r>
            <a:endParaRPr lang="en-IN" dirty="0"/>
          </a:p>
        </p:txBody>
      </p:sp>
      <p:sp>
        <p:nvSpPr>
          <p:cNvPr id="3" name="Subtitle 2">
            <a:extLst>
              <a:ext uri="{FF2B5EF4-FFF2-40B4-BE49-F238E27FC236}">
                <a16:creationId xmlns:a16="http://schemas.microsoft.com/office/drawing/2014/main" id="{82114D97-E91B-42E2-B84C-63CB2C1E76C0}"/>
              </a:ext>
            </a:extLst>
          </p:cNvPr>
          <p:cNvSpPr>
            <a:spLocks noGrp="1"/>
          </p:cNvSpPr>
          <p:nvPr>
            <p:ph type="subTitle" idx="1"/>
          </p:nvPr>
        </p:nvSpPr>
        <p:spPr/>
        <p:txBody>
          <a:bodyPr>
            <a:normAutofit lnSpcReduction="10000"/>
          </a:bodyPr>
          <a:lstStyle/>
          <a:p>
            <a:r>
              <a:rPr lang="en-US" dirty="0"/>
              <a:t>Proof of Concept</a:t>
            </a:r>
          </a:p>
          <a:p>
            <a:r>
              <a:rPr lang="en-US" dirty="0"/>
              <a:t>By </a:t>
            </a:r>
          </a:p>
          <a:p>
            <a:r>
              <a:rPr lang="en-US" dirty="0"/>
              <a:t>Anurag Singh Kotiyal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4917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3F31-21CD-4B39-B427-01CF3BCAE263}"/>
              </a:ext>
            </a:extLst>
          </p:cNvPr>
          <p:cNvSpPr>
            <a:spLocks noGrp="1"/>
          </p:cNvSpPr>
          <p:nvPr>
            <p:ph type="title"/>
          </p:nvPr>
        </p:nvSpPr>
        <p:spPr/>
        <p:txBody>
          <a:bodyPr/>
          <a:lstStyle/>
          <a:p>
            <a:r>
              <a:rPr lang="en-US" dirty="0"/>
              <a:t>Number of projects</a:t>
            </a:r>
            <a:endParaRPr lang="en-IN" dirty="0"/>
          </a:p>
        </p:txBody>
      </p:sp>
      <p:sp>
        <p:nvSpPr>
          <p:cNvPr id="3" name="Content Placeholder 2">
            <a:extLst>
              <a:ext uri="{FF2B5EF4-FFF2-40B4-BE49-F238E27FC236}">
                <a16:creationId xmlns:a16="http://schemas.microsoft.com/office/drawing/2014/main" id="{37CA31C8-3094-4D56-985D-64B8C417D69D}"/>
              </a:ext>
            </a:extLst>
          </p:cNvPr>
          <p:cNvSpPr>
            <a:spLocks noGrp="1"/>
          </p:cNvSpPr>
          <p:nvPr>
            <p:ph idx="1"/>
          </p:nvPr>
        </p:nvSpPr>
        <p:spPr/>
        <p:txBody>
          <a:bodyPr/>
          <a:lstStyle/>
          <a:p>
            <a:r>
              <a:rPr lang="en-US" dirty="0"/>
              <a:t>This is not a significant field as the data was almost equally divided in this however we can expect people with lesser number of projects to quit more often. The lesser number of projects may be an indication of lack of interest in the job and may be somewhat reflected by the satisfaction level of the individual.</a:t>
            </a:r>
          </a:p>
          <a:p>
            <a:r>
              <a:rPr lang="en-US" dirty="0"/>
              <a:t>Around 43% people left that had only 2 projects.</a:t>
            </a:r>
          </a:p>
          <a:p>
            <a:r>
              <a:rPr lang="en-US" dirty="0"/>
              <a:t>Based on this we can expect 7% of our current employees to resign as they have 2 projects only as of now.</a:t>
            </a:r>
            <a:endParaRPr lang="en-IN" dirty="0"/>
          </a:p>
        </p:txBody>
      </p:sp>
    </p:spTree>
    <p:extLst>
      <p:ext uri="{BB962C8B-B14F-4D97-AF65-F5344CB8AC3E}">
        <p14:creationId xmlns:p14="http://schemas.microsoft.com/office/powerpoint/2010/main" val="325771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F51B-F2ED-433F-A65D-7191CDE9F35F}"/>
              </a:ext>
            </a:extLst>
          </p:cNvPr>
          <p:cNvSpPr>
            <a:spLocks noGrp="1"/>
          </p:cNvSpPr>
          <p:nvPr>
            <p:ph type="title"/>
          </p:nvPr>
        </p:nvSpPr>
        <p:spPr/>
        <p:txBody>
          <a:bodyPr/>
          <a:lstStyle/>
          <a:p>
            <a:r>
              <a:rPr lang="en-US" dirty="0"/>
              <a:t>Work accidents and department</a:t>
            </a:r>
            <a:endParaRPr lang="en-IN" dirty="0"/>
          </a:p>
        </p:txBody>
      </p:sp>
      <p:sp>
        <p:nvSpPr>
          <p:cNvPr id="3" name="Content Placeholder 2">
            <a:extLst>
              <a:ext uri="{FF2B5EF4-FFF2-40B4-BE49-F238E27FC236}">
                <a16:creationId xmlns:a16="http://schemas.microsoft.com/office/drawing/2014/main" id="{F9ADFEF9-BA33-477C-8D80-6F22A0B44106}"/>
              </a:ext>
            </a:extLst>
          </p:cNvPr>
          <p:cNvSpPr>
            <a:spLocks noGrp="1"/>
          </p:cNvSpPr>
          <p:nvPr>
            <p:ph idx="1"/>
          </p:nvPr>
        </p:nvSpPr>
        <p:spPr/>
        <p:txBody>
          <a:bodyPr/>
          <a:lstStyle/>
          <a:p>
            <a:r>
              <a:rPr lang="en-US" dirty="0"/>
              <a:t>These two fields are the least significant fields for our evaluation.</a:t>
            </a:r>
          </a:p>
          <a:p>
            <a:r>
              <a:rPr lang="en-US" dirty="0"/>
              <a:t>However it was seen that 95% of the people that had never experienced a work accident had left the firm.</a:t>
            </a:r>
          </a:p>
          <a:p>
            <a:r>
              <a:rPr lang="en-US" dirty="0"/>
              <a:t>The data for the department field was almost fairly divided so it doesn’t help us in the evaluation and hence no conclusion will be based on it.</a:t>
            </a:r>
            <a:endParaRPr lang="en-IN" dirty="0"/>
          </a:p>
        </p:txBody>
      </p:sp>
    </p:spTree>
    <p:extLst>
      <p:ext uri="{BB962C8B-B14F-4D97-AF65-F5344CB8AC3E}">
        <p14:creationId xmlns:p14="http://schemas.microsoft.com/office/powerpoint/2010/main" val="72321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D34A-C98D-4F7F-9A0E-15E67B52AD5A}"/>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BEF422BF-84D8-47A1-89EB-52D52516511D}"/>
              </a:ext>
            </a:extLst>
          </p:cNvPr>
          <p:cNvSpPr>
            <a:spLocks noGrp="1"/>
          </p:cNvSpPr>
          <p:nvPr>
            <p:ph idx="1"/>
          </p:nvPr>
        </p:nvSpPr>
        <p:spPr/>
        <p:txBody>
          <a:bodyPr>
            <a:normAutofit/>
          </a:bodyPr>
          <a:lstStyle/>
          <a:p>
            <a:pPr marL="0" indent="0">
              <a:buNone/>
            </a:pPr>
            <a:r>
              <a:rPr lang="en-US" dirty="0"/>
              <a:t>From our analysis we can summarize some of the reasons for employees quitting their jobs as follows:</a:t>
            </a:r>
          </a:p>
          <a:p>
            <a:r>
              <a:rPr lang="en-US" dirty="0"/>
              <a:t>Low salary tier</a:t>
            </a:r>
          </a:p>
          <a:p>
            <a:r>
              <a:rPr lang="en-US" dirty="0"/>
              <a:t>Low satisfaction from the job</a:t>
            </a:r>
          </a:p>
          <a:p>
            <a:r>
              <a:rPr lang="en-US" dirty="0"/>
              <a:t>No promotion in the last five years</a:t>
            </a:r>
          </a:p>
          <a:p>
            <a:r>
              <a:rPr lang="en-US" dirty="0"/>
              <a:t>Daily work hours exceeding the 7 hour mark</a:t>
            </a:r>
          </a:p>
          <a:p>
            <a:endParaRPr lang="en-IN" dirty="0"/>
          </a:p>
        </p:txBody>
      </p:sp>
    </p:spTree>
    <p:extLst>
      <p:ext uri="{BB962C8B-B14F-4D97-AF65-F5344CB8AC3E}">
        <p14:creationId xmlns:p14="http://schemas.microsoft.com/office/powerpoint/2010/main" val="416522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699-FE68-44B7-AEEF-81E604CFCC0D}"/>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B51B078F-1052-4BEA-B871-723BF3BEA58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5376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CCEE-94B8-4D2F-A0E9-CB15A70CBCE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FD199F7-81DD-40F0-B419-C8B05CFA0ECF}"/>
              </a:ext>
            </a:extLst>
          </p:cNvPr>
          <p:cNvSpPr>
            <a:spLocks noGrp="1"/>
          </p:cNvSpPr>
          <p:nvPr>
            <p:ph idx="1"/>
          </p:nvPr>
        </p:nvSpPr>
        <p:spPr/>
        <p:txBody>
          <a:bodyPr>
            <a:normAutofit/>
          </a:bodyPr>
          <a:lstStyle/>
          <a:p>
            <a:pPr marL="0" indent="0">
              <a:buNone/>
            </a:pPr>
            <a:r>
              <a:rPr lang="en-US" dirty="0"/>
              <a:t>Just by inspecting the data and a little bit of common sense I decided the determining factors and got rid of the useless fields such as employee number and department. I then changed the monthly work hours to daily work hours for better understanding of the data and got rid of the former field. Next I started working with the actual fields of insights namely satisfaction level, last evaluation performance, salary, promotion in last five years, time spend in the firm, and daily work hours. The secondary fields of interest for my work were fields like number of projects and work accidents.</a:t>
            </a:r>
          </a:p>
        </p:txBody>
      </p:sp>
    </p:spTree>
    <p:extLst>
      <p:ext uri="{BB962C8B-B14F-4D97-AF65-F5344CB8AC3E}">
        <p14:creationId xmlns:p14="http://schemas.microsoft.com/office/powerpoint/2010/main" val="79828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3765-FD03-4C51-B284-5679C6F166B4}"/>
              </a:ext>
            </a:extLst>
          </p:cNvPr>
          <p:cNvSpPr>
            <a:spLocks noGrp="1"/>
          </p:cNvSpPr>
          <p:nvPr>
            <p:ph type="title"/>
          </p:nvPr>
        </p:nvSpPr>
        <p:spPr/>
        <p:txBody>
          <a:bodyPr>
            <a:normAutofit fontScale="90000"/>
          </a:bodyPr>
          <a:lstStyle/>
          <a:p>
            <a:r>
              <a:rPr lang="en-US" dirty="0"/>
              <a:t>Total percentage of employees that left the firm</a:t>
            </a:r>
            <a:endParaRPr lang="en-IN" dirty="0"/>
          </a:p>
        </p:txBody>
      </p:sp>
      <p:sp>
        <p:nvSpPr>
          <p:cNvPr id="3" name="Content Placeholder 2">
            <a:extLst>
              <a:ext uri="{FF2B5EF4-FFF2-40B4-BE49-F238E27FC236}">
                <a16:creationId xmlns:a16="http://schemas.microsoft.com/office/drawing/2014/main" id="{2D8983A7-8ACD-47FC-9560-7235C77A1C5F}"/>
              </a:ext>
            </a:extLst>
          </p:cNvPr>
          <p:cNvSpPr>
            <a:spLocks noGrp="1"/>
          </p:cNvSpPr>
          <p:nvPr>
            <p:ph idx="1"/>
          </p:nvPr>
        </p:nvSpPr>
        <p:spPr/>
        <p:txBody>
          <a:bodyPr/>
          <a:lstStyle/>
          <a:p>
            <a:r>
              <a:rPr lang="en-US" dirty="0"/>
              <a:t>A total of 24% people had quit their jobs out of 14,999 employees based on our data set.</a:t>
            </a:r>
          </a:p>
          <a:p>
            <a:r>
              <a:rPr lang="en-US" dirty="0"/>
              <a:t>Now I would like to showcase the results of my explorations with the data in the next couple of slides.</a:t>
            </a:r>
            <a:endParaRPr lang="en-IN" dirty="0"/>
          </a:p>
          <a:p>
            <a:endParaRPr lang="en-IN" dirty="0"/>
          </a:p>
        </p:txBody>
      </p:sp>
    </p:spTree>
    <p:extLst>
      <p:ext uri="{BB962C8B-B14F-4D97-AF65-F5344CB8AC3E}">
        <p14:creationId xmlns:p14="http://schemas.microsoft.com/office/powerpoint/2010/main" val="69927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0B3A-3905-4D9E-8785-BCA085590183}"/>
              </a:ext>
            </a:extLst>
          </p:cNvPr>
          <p:cNvSpPr>
            <a:spLocks noGrp="1"/>
          </p:cNvSpPr>
          <p:nvPr>
            <p:ph type="title"/>
          </p:nvPr>
        </p:nvSpPr>
        <p:spPr/>
        <p:txBody>
          <a:bodyPr/>
          <a:lstStyle/>
          <a:p>
            <a:r>
              <a:rPr lang="en-US" dirty="0"/>
              <a:t>Satisfaction level of employees</a:t>
            </a:r>
            <a:endParaRPr lang="en-IN" dirty="0"/>
          </a:p>
        </p:txBody>
      </p:sp>
      <p:sp>
        <p:nvSpPr>
          <p:cNvPr id="3" name="Content Placeholder 2">
            <a:extLst>
              <a:ext uri="{FF2B5EF4-FFF2-40B4-BE49-F238E27FC236}">
                <a16:creationId xmlns:a16="http://schemas.microsoft.com/office/drawing/2014/main" id="{B73650F2-05AF-4D01-B49A-CB99FD104488}"/>
              </a:ext>
            </a:extLst>
          </p:cNvPr>
          <p:cNvSpPr>
            <a:spLocks noGrp="1"/>
          </p:cNvSpPr>
          <p:nvPr>
            <p:ph idx="1"/>
          </p:nvPr>
        </p:nvSpPr>
        <p:spPr/>
        <p:txBody>
          <a:bodyPr/>
          <a:lstStyle/>
          <a:p>
            <a:r>
              <a:rPr lang="en-US" dirty="0"/>
              <a:t>Based on the data of employees that had left, I found that 44% employees left when the satisfaction level was less than 50%. This evaluation tells us that the satisfaction level of an employee plays a major role in their job continuity or resignation scenario.</a:t>
            </a:r>
          </a:p>
          <a:p>
            <a:r>
              <a:rPr lang="en-US" dirty="0"/>
              <a:t>This brings us to the conclusion that an expected 12% of our current employees can quit their jobs for the same reason.  </a:t>
            </a:r>
            <a:endParaRPr lang="en-IN" dirty="0"/>
          </a:p>
        </p:txBody>
      </p:sp>
    </p:spTree>
    <p:extLst>
      <p:ext uri="{BB962C8B-B14F-4D97-AF65-F5344CB8AC3E}">
        <p14:creationId xmlns:p14="http://schemas.microsoft.com/office/powerpoint/2010/main" val="405695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5D00-78FC-4A88-BA0C-C18C544CB43E}"/>
              </a:ext>
            </a:extLst>
          </p:cNvPr>
          <p:cNvSpPr>
            <a:spLocks noGrp="1"/>
          </p:cNvSpPr>
          <p:nvPr>
            <p:ph type="title"/>
          </p:nvPr>
        </p:nvSpPr>
        <p:spPr/>
        <p:txBody>
          <a:bodyPr/>
          <a:lstStyle/>
          <a:p>
            <a:r>
              <a:rPr lang="en-US" dirty="0"/>
              <a:t>Last evaluation performance of employees</a:t>
            </a:r>
            <a:endParaRPr lang="en-IN" dirty="0"/>
          </a:p>
        </p:txBody>
      </p:sp>
      <p:sp>
        <p:nvSpPr>
          <p:cNvPr id="3" name="Content Placeholder 2">
            <a:extLst>
              <a:ext uri="{FF2B5EF4-FFF2-40B4-BE49-F238E27FC236}">
                <a16:creationId xmlns:a16="http://schemas.microsoft.com/office/drawing/2014/main" id="{00E10D7F-6E72-46F1-B12A-E9CB35640F82}"/>
              </a:ext>
            </a:extLst>
          </p:cNvPr>
          <p:cNvSpPr>
            <a:spLocks noGrp="1"/>
          </p:cNvSpPr>
          <p:nvPr>
            <p:ph idx="1"/>
          </p:nvPr>
        </p:nvSpPr>
        <p:spPr/>
        <p:txBody>
          <a:bodyPr/>
          <a:lstStyle/>
          <a:p>
            <a:r>
              <a:rPr lang="en-US" dirty="0"/>
              <a:t>Based on the figures an approximate of 80% employees resigned from their jobs even after scoring more than 50% on their last evaluation. This brings us to the conclusion that last evaluation performance of employees is not quite the reason for people’s resignation.</a:t>
            </a:r>
          </a:p>
          <a:p>
            <a:r>
              <a:rPr lang="en-US" dirty="0"/>
              <a:t>Nevertheless, this leaves us with the uncertainty of approximately 90% of our current employees quitting their jobs as well.</a:t>
            </a:r>
          </a:p>
          <a:p>
            <a:r>
              <a:rPr lang="en-US" dirty="0"/>
              <a:t>Apart from this a count plot showed that the employees that did too bad or too good on the evaluation were the ones to quit in most cases.</a:t>
            </a:r>
            <a:endParaRPr lang="en-IN" dirty="0"/>
          </a:p>
        </p:txBody>
      </p:sp>
    </p:spTree>
    <p:extLst>
      <p:ext uri="{BB962C8B-B14F-4D97-AF65-F5344CB8AC3E}">
        <p14:creationId xmlns:p14="http://schemas.microsoft.com/office/powerpoint/2010/main" val="283815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2D27-40B5-4A9F-98A9-0A31C3A20179}"/>
              </a:ext>
            </a:extLst>
          </p:cNvPr>
          <p:cNvSpPr>
            <a:spLocks noGrp="1"/>
          </p:cNvSpPr>
          <p:nvPr>
            <p:ph type="title"/>
          </p:nvPr>
        </p:nvSpPr>
        <p:spPr/>
        <p:txBody>
          <a:bodyPr/>
          <a:lstStyle/>
          <a:p>
            <a:r>
              <a:rPr lang="en-US" dirty="0"/>
              <a:t>Salary of employees</a:t>
            </a:r>
            <a:endParaRPr lang="en-IN" dirty="0"/>
          </a:p>
        </p:txBody>
      </p:sp>
      <p:sp>
        <p:nvSpPr>
          <p:cNvPr id="3" name="Content Placeholder 2">
            <a:extLst>
              <a:ext uri="{FF2B5EF4-FFF2-40B4-BE49-F238E27FC236}">
                <a16:creationId xmlns:a16="http://schemas.microsoft.com/office/drawing/2014/main" id="{544B41B7-AE41-4BD6-9F50-9B79F36EB933}"/>
              </a:ext>
            </a:extLst>
          </p:cNvPr>
          <p:cNvSpPr>
            <a:spLocks noGrp="1"/>
          </p:cNvSpPr>
          <p:nvPr>
            <p:ph idx="1"/>
          </p:nvPr>
        </p:nvSpPr>
        <p:spPr/>
        <p:txBody>
          <a:bodyPr/>
          <a:lstStyle/>
          <a:p>
            <a:r>
              <a:rPr lang="en-US" dirty="0"/>
              <a:t>This turned out to be one of the most significant fields for an employee to quit his/her job.</a:t>
            </a:r>
          </a:p>
          <a:p>
            <a:r>
              <a:rPr lang="en-US" dirty="0"/>
              <a:t>Approximately 60% of the employees quit their jobs because of a low salary tier.</a:t>
            </a:r>
          </a:p>
          <a:p>
            <a:r>
              <a:rPr lang="en-US" dirty="0"/>
              <a:t>Based on this we can expect 45% of our current employees to quit their jobs in the future as they currently fall under this low salary tier.</a:t>
            </a:r>
            <a:endParaRPr lang="en-IN" dirty="0"/>
          </a:p>
        </p:txBody>
      </p:sp>
    </p:spTree>
    <p:extLst>
      <p:ext uri="{BB962C8B-B14F-4D97-AF65-F5344CB8AC3E}">
        <p14:creationId xmlns:p14="http://schemas.microsoft.com/office/powerpoint/2010/main" val="320559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D123-C462-4A90-B29B-99197B8B702F}"/>
              </a:ext>
            </a:extLst>
          </p:cNvPr>
          <p:cNvSpPr>
            <a:spLocks noGrp="1"/>
          </p:cNvSpPr>
          <p:nvPr>
            <p:ph type="title"/>
          </p:nvPr>
        </p:nvSpPr>
        <p:spPr/>
        <p:txBody>
          <a:bodyPr/>
          <a:lstStyle/>
          <a:p>
            <a:r>
              <a:rPr lang="en-US" dirty="0"/>
              <a:t>Promotion in last five years</a:t>
            </a:r>
            <a:endParaRPr lang="en-IN" dirty="0"/>
          </a:p>
        </p:txBody>
      </p:sp>
      <p:sp>
        <p:nvSpPr>
          <p:cNvPr id="3" name="Content Placeholder 2">
            <a:extLst>
              <a:ext uri="{FF2B5EF4-FFF2-40B4-BE49-F238E27FC236}">
                <a16:creationId xmlns:a16="http://schemas.microsoft.com/office/drawing/2014/main" id="{26A3DADE-05AB-45D6-A0DF-CBFC53620047}"/>
              </a:ext>
            </a:extLst>
          </p:cNvPr>
          <p:cNvSpPr>
            <a:spLocks noGrp="1"/>
          </p:cNvSpPr>
          <p:nvPr>
            <p:ph idx="1"/>
          </p:nvPr>
        </p:nvSpPr>
        <p:spPr/>
        <p:txBody>
          <a:bodyPr/>
          <a:lstStyle/>
          <a:p>
            <a:r>
              <a:rPr lang="en-US" dirty="0"/>
              <a:t>This is yet another significant field to evaluate if a candidate is going to continue his job or resign from the same.</a:t>
            </a:r>
          </a:p>
          <a:p>
            <a:r>
              <a:rPr lang="en-US" dirty="0"/>
              <a:t>The figures show that around 99% of the employees that didn’t get a promotion in the last five years resigned from their jobs.</a:t>
            </a:r>
          </a:p>
          <a:p>
            <a:r>
              <a:rPr lang="en-US" dirty="0"/>
              <a:t>We can estimate that around 97% of our current employees are likely to leave in future as they haven’t had a promotion in the past five years.</a:t>
            </a:r>
            <a:endParaRPr lang="en-IN" dirty="0"/>
          </a:p>
        </p:txBody>
      </p:sp>
    </p:spTree>
    <p:extLst>
      <p:ext uri="{BB962C8B-B14F-4D97-AF65-F5344CB8AC3E}">
        <p14:creationId xmlns:p14="http://schemas.microsoft.com/office/powerpoint/2010/main" val="189648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DCD8-ED38-4F03-ADB6-36CFA6DF109E}"/>
              </a:ext>
            </a:extLst>
          </p:cNvPr>
          <p:cNvSpPr>
            <a:spLocks noGrp="1"/>
          </p:cNvSpPr>
          <p:nvPr>
            <p:ph type="title"/>
          </p:nvPr>
        </p:nvSpPr>
        <p:spPr/>
        <p:txBody>
          <a:bodyPr/>
          <a:lstStyle/>
          <a:p>
            <a:r>
              <a:rPr lang="en-US" dirty="0"/>
              <a:t>Time spend in the firm</a:t>
            </a:r>
            <a:endParaRPr lang="en-IN" dirty="0"/>
          </a:p>
        </p:txBody>
      </p:sp>
      <p:sp>
        <p:nvSpPr>
          <p:cNvPr id="3" name="Content Placeholder 2">
            <a:extLst>
              <a:ext uri="{FF2B5EF4-FFF2-40B4-BE49-F238E27FC236}">
                <a16:creationId xmlns:a16="http://schemas.microsoft.com/office/drawing/2014/main" id="{C1F4E5B7-C2E5-4C06-8E24-2D71E40DFD91}"/>
              </a:ext>
            </a:extLst>
          </p:cNvPr>
          <p:cNvSpPr>
            <a:spLocks noGrp="1"/>
          </p:cNvSpPr>
          <p:nvPr>
            <p:ph idx="1"/>
          </p:nvPr>
        </p:nvSpPr>
        <p:spPr/>
        <p:txBody>
          <a:bodyPr/>
          <a:lstStyle/>
          <a:p>
            <a:r>
              <a:rPr lang="en-US" dirty="0"/>
              <a:t>This is just a field that helps us estimate the duration below which an employee is more likely to resign from their job.</a:t>
            </a:r>
          </a:p>
          <a:p>
            <a:r>
              <a:rPr lang="en-US" dirty="0"/>
              <a:t>Based on the data we have around 46% of employees that quit their jobs when they were employed for less than 4 years.</a:t>
            </a:r>
          </a:p>
          <a:p>
            <a:r>
              <a:rPr lang="en-US" dirty="0"/>
              <a:t>Hence we can expect to see around 71% of our current employees to quit as they have been employed for a duration of less than 4 years. This field is not a significant one but can help us in explaining some of the resignations that might be due to other factors and a lesser median time in the firm.</a:t>
            </a:r>
            <a:endParaRPr lang="en-IN" dirty="0"/>
          </a:p>
        </p:txBody>
      </p:sp>
    </p:spTree>
    <p:extLst>
      <p:ext uri="{BB962C8B-B14F-4D97-AF65-F5344CB8AC3E}">
        <p14:creationId xmlns:p14="http://schemas.microsoft.com/office/powerpoint/2010/main" val="28484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2427-4CEB-4DAC-AA43-8E1BFEEDA3E4}"/>
              </a:ext>
            </a:extLst>
          </p:cNvPr>
          <p:cNvSpPr>
            <a:spLocks noGrp="1"/>
          </p:cNvSpPr>
          <p:nvPr>
            <p:ph type="title"/>
          </p:nvPr>
        </p:nvSpPr>
        <p:spPr/>
        <p:txBody>
          <a:bodyPr/>
          <a:lstStyle/>
          <a:p>
            <a:r>
              <a:rPr lang="en-US" dirty="0"/>
              <a:t>Daily work hours of employees</a:t>
            </a:r>
            <a:endParaRPr lang="en-IN" dirty="0"/>
          </a:p>
        </p:txBody>
      </p:sp>
      <p:sp>
        <p:nvSpPr>
          <p:cNvPr id="3" name="Content Placeholder 2">
            <a:extLst>
              <a:ext uri="{FF2B5EF4-FFF2-40B4-BE49-F238E27FC236}">
                <a16:creationId xmlns:a16="http://schemas.microsoft.com/office/drawing/2014/main" id="{2B7D0C3E-5CD5-4C62-AC82-C8CE7768B982}"/>
              </a:ext>
            </a:extLst>
          </p:cNvPr>
          <p:cNvSpPr>
            <a:spLocks noGrp="1"/>
          </p:cNvSpPr>
          <p:nvPr>
            <p:ph idx="1"/>
          </p:nvPr>
        </p:nvSpPr>
        <p:spPr/>
        <p:txBody>
          <a:bodyPr/>
          <a:lstStyle/>
          <a:p>
            <a:r>
              <a:rPr lang="en-US" dirty="0"/>
              <a:t>This is a significant field as anything above the seven hour mark as the daily work hour for an employee is not quite common given the fact that most of the employees fall under either the low salary tier or the medium salary tier (around 96%). This helps us in explaining the resignations from employees.</a:t>
            </a:r>
          </a:p>
          <a:p>
            <a:r>
              <a:rPr lang="en-US" dirty="0"/>
              <a:t>Based on the figures approximately 54% of our employees resigned when the daily work hours exceeded 7 hour.</a:t>
            </a:r>
          </a:p>
          <a:p>
            <a:r>
              <a:rPr lang="en-US" dirty="0"/>
              <a:t>Further we can expect 45% of our current employees to quit as their daily work hours are exceeding the 7 hour mark.</a:t>
            </a:r>
            <a:endParaRPr lang="en-IN" dirty="0"/>
          </a:p>
        </p:txBody>
      </p:sp>
    </p:spTree>
    <p:extLst>
      <p:ext uri="{BB962C8B-B14F-4D97-AF65-F5344CB8AC3E}">
        <p14:creationId xmlns:p14="http://schemas.microsoft.com/office/powerpoint/2010/main" val="10500689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252</TotalTime>
  <Words>932</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Data Analytics Internship </vt:lpstr>
      <vt:lpstr>Methodology</vt:lpstr>
      <vt:lpstr>Total percentage of employees that left the firm</vt:lpstr>
      <vt:lpstr>Satisfaction level of employees</vt:lpstr>
      <vt:lpstr>Last evaluation performance of employees</vt:lpstr>
      <vt:lpstr>Salary of employees</vt:lpstr>
      <vt:lpstr>Promotion in last five years</vt:lpstr>
      <vt:lpstr>Time spend in the firm</vt:lpstr>
      <vt:lpstr>Daily work hours of employees</vt:lpstr>
      <vt:lpstr>Number of projects</vt:lpstr>
      <vt:lpstr>Work accidents and department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Kotiyal</dc:creator>
  <cp:lastModifiedBy>Anurag Kotiyal</cp:lastModifiedBy>
  <cp:revision>27</cp:revision>
  <dcterms:created xsi:type="dcterms:W3CDTF">2020-06-24T10:50:14Z</dcterms:created>
  <dcterms:modified xsi:type="dcterms:W3CDTF">2020-06-24T15:03:39Z</dcterms:modified>
</cp:coreProperties>
</file>