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35"/>
  </p:notesMasterIdLst>
  <p:handoutMasterIdLst>
    <p:handoutMasterId r:id="rId36"/>
  </p:handoutMasterIdLst>
  <p:sldIdLst>
    <p:sldId id="334" r:id="rId5"/>
    <p:sldId id="342" r:id="rId6"/>
    <p:sldId id="336" r:id="rId7"/>
    <p:sldId id="324" r:id="rId8"/>
    <p:sldId id="353" r:id="rId9"/>
    <p:sldId id="346" r:id="rId10"/>
    <p:sldId id="350" r:id="rId11"/>
    <p:sldId id="351" r:id="rId12"/>
    <p:sldId id="352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3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4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3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5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6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5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78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7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68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0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9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5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52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99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5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4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47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82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75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8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2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2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2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776" y="2463699"/>
            <a:ext cx="10135987" cy="3080335"/>
          </a:xfrm>
        </p:spPr>
        <p:txBody>
          <a:bodyPr/>
          <a:lstStyle/>
          <a:p>
            <a:r>
              <a:rPr lang="en-US" dirty="0"/>
              <a:t>Assignment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AIML Model </a:t>
            </a:r>
            <a:r>
              <a:rPr lang="en-US" dirty="0" err="1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644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Univariate analysis</a:t>
            </a:r>
            <a:endParaRPr lang="en-US" b="1" kern="1200" cap="all" spc="0" baseline="0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A98D68-17A6-0A08-17C2-569D0125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941" b="1"/>
          <a:stretch/>
        </p:blipFill>
        <p:spPr>
          <a:xfrm>
            <a:off x="1280160" y="2327440"/>
            <a:ext cx="4846320" cy="4040574"/>
          </a:xfrm>
          <a:prstGeom prst="rect">
            <a:avLst/>
          </a:prstGeom>
          <a:noFill/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3C0D21-77DA-CB16-B424-B710949BBF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238" b="-1"/>
          <a:stretch/>
        </p:blipFill>
        <p:spPr>
          <a:xfrm>
            <a:off x="6723402" y="2327441"/>
            <a:ext cx="4846320" cy="4040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56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Univariate analysis</a:t>
            </a:r>
            <a:endParaRPr lang="en-US" b="1" kern="1200" cap="all" spc="0" baseline="0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C42743B-1D8D-15A5-CBCE-6398CC3F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40"/>
          <a:stretch/>
        </p:blipFill>
        <p:spPr>
          <a:xfrm>
            <a:off x="1280160" y="2327440"/>
            <a:ext cx="4846320" cy="4040574"/>
          </a:xfrm>
          <a:prstGeom prst="rect">
            <a:avLst/>
          </a:prstGeom>
          <a:noFill/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00C07D8-406B-CD69-2E4E-F6BDD22C6F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71" r="8167" b="-3"/>
          <a:stretch/>
        </p:blipFill>
        <p:spPr>
          <a:xfrm>
            <a:off x="6723402" y="2327441"/>
            <a:ext cx="4846320" cy="4040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64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BI-variate analysis</a:t>
            </a:r>
            <a:endParaRPr lang="en-US" b="1" kern="1200" cap="all" spc="0" baseline="0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61F5B4-DDCE-A172-619A-DD166C9D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643" y="2103119"/>
            <a:ext cx="6690732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393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>
                <a:latin typeface="+mj-lt"/>
                <a:ea typeface="+mj-ea"/>
                <a:cs typeface="+mj-cs"/>
              </a:rPr>
              <a:t>BI-variate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B5DF0-618E-8603-A6FC-6E534F86F06E}"/>
              </a:ext>
            </a:extLst>
          </p:cNvPr>
          <p:cNvSpPr txBox="1"/>
          <p:nvPr/>
        </p:nvSpPr>
        <p:spPr>
          <a:xfrm>
            <a:off x="1280160" y="2327440"/>
            <a:ext cx="4846320" cy="4040574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0" i="0" dirty="0">
                <a:effectLst/>
              </a:rPr>
              <a:t>We can see the average number of sales is high for April to Aug month, this can be due to peak season.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0" i="0" dirty="0">
                <a:effectLst/>
              </a:rPr>
              <a:t>The average number of sales is very low for Jan and Feb</a:t>
            </a:r>
          </a:p>
        </p:txBody>
      </p:sp>
      <p:pic>
        <p:nvPicPr>
          <p:cNvPr id="5" name="Picture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88A9B89-BAC5-C68C-180C-840D9774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402" y="2742385"/>
            <a:ext cx="4846320" cy="32106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896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315508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/>
              <a:t>BI-variate analysis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B510A0D-3A03-0BBB-ECF0-BD5F53F3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95" y="2103119"/>
            <a:ext cx="6531429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391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 and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29119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/>
              <a:t>Feature engineering </a:t>
            </a:r>
            <a:br>
              <a:rPr lang="en-US" b="1" kern="1200" cap="all" spc="0" baseline="0" dirty="0"/>
            </a:br>
            <a:r>
              <a:rPr lang="en-US" b="1" kern="1200" cap="all" spc="0" baseline="0" dirty="0"/>
              <a:t>(interaction variables)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6C4AB91-B7CC-1616-384D-283866F2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2786070"/>
            <a:ext cx="10087699" cy="2748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953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Reverse feature elimination</a:t>
            </a:r>
            <a:endParaRPr lang="en-US" b="1" kern="1200" cap="all" spc="0" baseline="0" dirty="0"/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BD86C61-FDFC-4146-CA1E-AB27C2DD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3088701"/>
            <a:ext cx="10087699" cy="2143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271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14" y="2964872"/>
            <a:ext cx="10295265" cy="3380510"/>
          </a:xfrm>
        </p:spPr>
        <p:txBody>
          <a:bodyPr/>
          <a:lstStyle/>
          <a:p>
            <a:r>
              <a:rPr lang="en-US" dirty="0"/>
              <a:t>Sales Forecasting The task involves predicting the quantity of Coca-Cola each customer will purchase in the next month.</a:t>
            </a:r>
          </a:p>
          <a:p>
            <a:r>
              <a:rPr lang="en-US" dirty="0"/>
              <a:t>The following code was created by another department and the stakeholders have raised a few concerns regarding the model's accuracy and the clarity of the existing code, as well as potential improvements for future models.</a:t>
            </a:r>
          </a:p>
          <a:p>
            <a:endParaRPr lang="en-US" dirty="0"/>
          </a:p>
          <a:p>
            <a:r>
              <a:rPr lang="en-US" b="1" dirty="0"/>
              <a:t>Objective:</a:t>
            </a:r>
            <a:r>
              <a:rPr lang="en-US" dirty="0"/>
              <a:t> Predict the quantity of Coca-Cola each customer will purchase in the next month1.</a:t>
            </a:r>
          </a:p>
          <a:p>
            <a:r>
              <a:rPr lang="en-US" b="1" dirty="0"/>
              <a:t>Stakeholder Concerns:</a:t>
            </a:r>
            <a:r>
              <a:rPr lang="en-US" dirty="0"/>
              <a:t> High error rate, unclear code, and potential for additional features to improve predictions.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04" y="569740"/>
            <a:ext cx="10302240" cy="6288259"/>
          </a:xfrm>
        </p:spPr>
        <p:txBody>
          <a:bodyPr/>
          <a:lstStyle/>
          <a:p>
            <a:r>
              <a:rPr lang="en-US" dirty="0"/>
              <a:t>Model building</a:t>
            </a:r>
            <a:br>
              <a:rPr lang="en-US" dirty="0"/>
            </a:br>
            <a:r>
              <a:rPr lang="en-US" sz="2400" dirty="0"/>
              <a:t>- Decision tree</a:t>
            </a:r>
            <a:br>
              <a:rPr lang="en-US" sz="2400" dirty="0"/>
            </a:br>
            <a:r>
              <a:rPr lang="en-US" sz="2400" dirty="0"/>
              <a:t>- Decision tree tuned</a:t>
            </a:r>
            <a:br>
              <a:rPr lang="en-US" sz="2400" dirty="0"/>
            </a:br>
            <a:r>
              <a:rPr lang="en-US" sz="2400" dirty="0"/>
              <a:t>- random forest</a:t>
            </a:r>
            <a:br>
              <a:rPr lang="en-US" sz="2400" dirty="0"/>
            </a:br>
            <a:r>
              <a:rPr lang="en-US" sz="2400" dirty="0"/>
              <a:t>- random forest tuned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adaboost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adaboost</a:t>
            </a:r>
            <a:r>
              <a:rPr lang="en-US" sz="2400" dirty="0"/>
              <a:t> tuned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1B72570-A591-283F-E8CC-B2C78326D5D4}"/>
              </a:ext>
            </a:extLst>
          </p:cNvPr>
          <p:cNvSpPr txBox="1">
            <a:spLocks/>
          </p:cNvSpPr>
          <p:nvPr/>
        </p:nvSpPr>
        <p:spPr>
          <a:xfrm>
            <a:off x="6707944" y="486116"/>
            <a:ext cx="5029200" cy="3227753"/>
          </a:xfrm>
          <a:prstGeom prst="rect">
            <a:avLst/>
          </a:prstGeom>
        </p:spPr>
        <p:txBody>
          <a:bodyPr vert="horz" lIns="0" tIns="2743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400" b="1" i="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2400" dirty="0"/>
              <a:t>- Gradient boosting</a:t>
            </a:r>
            <a:br>
              <a:rPr lang="en-US" sz="2400" dirty="0"/>
            </a:br>
            <a:r>
              <a:rPr lang="en-US" sz="2400" dirty="0"/>
              <a:t>- GBM tuned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Xgboost</a:t>
            </a:r>
            <a:br>
              <a:rPr lang="en-US" sz="2400" dirty="0"/>
            </a:br>
            <a:r>
              <a:rPr lang="en-US" sz="2400" dirty="0"/>
              <a:t>- XGB tuned</a:t>
            </a:r>
            <a:br>
              <a:rPr lang="en-US" sz="2400" dirty="0"/>
            </a:br>
            <a:r>
              <a:rPr lang="en-US" sz="2400" dirty="0"/>
              <a:t>- Stacking ensemble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0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DT and DT-tuned performance (on test data)</a:t>
            </a:r>
            <a:endParaRPr lang="en-US" b="1" kern="1200" cap="all" spc="0" baseline="0" dirty="0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5844EE61-E422-503D-CD7E-12F95ED7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04" y="2600209"/>
            <a:ext cx="2686425" cy="50489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2E1AF34-A7D5-AC3A-12A3-11373996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519" y="2600209"/>
            <a:ext cx="3115110" cy="1028844"/>
          </a:xfrm>
          <a:prstGeom prst="rect">
            <a:avLst/>
          </a:prstGeom>
        </p:spPr>
      </p:pic>
      <p:pic>
        <p:nvPicPr>
          <p:cNvPr id="13" name="Picture 12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8B57C0CF-2550-1FA1-632F-57C8E0C42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" y="4337601"/>
            <a:ext cx="5305668" cy="913271"/>
          </a:xfrm>
          <a:prstGeom prst="rect">
            <a:avLst/>
          </a:prstGeom>
        </p:spPr>
      </p:pic>
      <p:pic>
        <p:nvPicPr>
          <p:cNvPr id="15" name="Picture 14" descr="A black text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6F6435B5-95AA-44FC-0F87-923D9C1D8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351" y="4498920"/>
            <a:ext cx="4423508" cy="7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RF and RF-tuned performance (on test data)</a:t>
            </a:r>
            <a:endParaRPr lang="en-US" b="1" kern="1200" cap="all" spc="0" baseline="0" dirty="0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5844EE61-E422-503D-CD7E-12F95ED7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04" y="2600209"/>
            <a:ext cx="2686425" cy="50489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A303B6-3A4D-930E-9EF2-9DE38EE0B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" y="2600209"/>
            <a:ext cx="3581900" cy="96215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BEF3B5B-2C7F-6C48-EF8F-776F02316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917" y="4281024"/>
            <a:ext cx="4968958" cy="962159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201468-F36C-EFD5-9272-75346F249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330" y="4461155"/>
            <a:ext cx="5116508" cy="9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err="1"/>
              <a:t>adb</a:t>
            </a:r>
            <a:r>
              <a:rPr lang="en-US" dirty="0"/>
              <a:t> and </a:t>
            </a:r>
            <a:r>
              <a:rPr lang="en-US" dirty="0" err="1"/>
              <a:t>adb</a:t>
            </a:r>
            <a:r>
              <a:rPr lang="en-US" dirty="0"/>
              <a:t>-tuned performance (on test data)</a:t>
            </a:r>
            <a:endParaRPr lang="en-US" b="1" kern="1200" cap="all" spc="0" baseline="0" dirty="0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5844EE61-E422-503D-CD7E-12F95ED7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04" y="2600209"/>
            <a:ext cx="2686425" cy="50489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13702A5-F5F6-D3F4-61DA-BA3A27BDB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42" y="2576975"/>
            <a:ext cx="3458058" cy="933580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CC050C1-2B91-5420-1DFD-0CA88715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128" y="4289971"/>
            <a:ext cx="4411314" cy="836211"/>
          </a:xfrm>
          <a:prstGeom prst="rect">
            <a:avLst/>
          </a:prstGeom>
        </p:spPr>
      </p:pic>
      <p:pic>
        <p:nvPicPr>
          <p:cNvPr id="11" name="Picture 10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2BAACA9E-983D-4012-C4C6-9D1161D31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658" y="4337601"/>
            <a:ext cx="4696665" cy="8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GBM and GBM-tuned performance (on test data)</a:t>
            </a:r>
            <a:endParaRPr lang="en-US" b="1" kern="1200" cap="all" spc="0" baseline="0" dirty="0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5844EE61-E422-503D-CD7E-12F95ED7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04" y="2600209"/>
            <a:ext cx="2686425" cy="50489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114369-FEBC-6F6F-C530-CCE6728B6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" y="2388411"/>
            <a:ext cx="4001058" cy="1000265"/>
          </a:xfrm>
          <a:prstGeom prst="rect">
            <a:avLst/>
          </a:prstGeom>
        </p:spPr>
      </p:pic>
      <p:pic>
        <p:nvPicPr>
          <p:cNvPr id="8" name="Picture 7" descr="A close up of a number&#10;&#10;Description automatically generated">
            <a:extLst>
              <a:ext uri="{FF2B5EF4-FFF2-40B4-BE49-F238E27FC236}">
                <a16:creationId xmlns:a16="http://schemas.microsoft.com/office/drawing/2014/main" id="{3D05A757-EEFF-79FE-232C-BBC264C32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469" y="4431459"/>
            <a:ext cx="4577828" cy="893235"/>
          </a:xfrm>
          <a:prstGeom prst="rect">
            <a:avLst/>
          </a:prstGeom>
        </p:spPr>
      </p:pic>
      <p:pic>
        <p:nvPicPr>
          <p:cNvPr id="12" name="Picture 11" descr="A black text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5FBB7CE9-FC68-9005-957F-A66D792D0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089" y="4431460"/>
            <a:ext cx="5125804" cy="8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3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XGB and </a:t>
            </a:r>
            <a:r>
              <a:rPr lang="en-US" dirty="0" err="1"/>
              <a:t>xgb</a:t>
            </a:r>
            <a:r>
              <a:rPr lang="en-US" dirty="0"/>
              <a:t>-tuned performance (on test data)</a:t>
            </a:r>
            <a:endParaRPr lang="en-US" b="1" kern="1200" cap="all" spc="0" baseline="0" dirty="0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5844EE61-E422-503D-CD7E-12F95ED7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04" y="2600209"/>
            <a:ext cx="2686425" cy="504895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4E9A861-E9B7-0EDF-E793-9FACC3953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166" y="4373182"/>
            <a:ext cx="5159354" cy="943107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13CCEB9-D76E-7BA7-423F-8B58C4225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271" y="2551639"/>
            <a:ext cx="4077269" cy="943107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B191D1E-B841-B12F-34BE-52FE67E7F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618" y="4396881"/>
            <a:ext cx="4658551" cy="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9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Stacking performance (on test data)</a:t>
            </a:r>
            <a:endParaRPr lang="en-US" b="1" kern="1200" cap="all" spc="0" baseline="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569958-7A65-BBFD-C092-A88CD75C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10" y="2457314"/>
            <a:ext cx="7802064" cy="1943371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DBAA11A-2A9C-66EA-3C71-689D82A7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613" y="5252583"/>
            <a:ext cx="4707356" cy="8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9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/>
              <a:t>Model comparison on test data</a:t>
            </a:r>
          </a:p>
        </p:txBody>
      </p:sp>
      <p:pic>
        <p:nvPicPr>
          <p:cNvPr id="4" name="Picture 3" descr="A group of words on a white background&#10;&#10;Description automatically generated">
            <a:extLst>
              <a:ext uri="{FF2B5EF4-FFF2-40B4-BE49-F238E27FC236}">
                <a16:creationId xmlns:a16="http://schemas.microsoft.com/office/drawing/2014/main" id="{8B9FC7DD-DE07-F0B4-241A-9067032C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3189579"/>
            <a:ext cx="10087699" cy="194188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3421EC-74CF-67B4-8905-B9B9A4496858}"/>
              </a:ext>
            </a:extLst>
          </p:cNvPr>
          <p:cNvSpPr/>
          <p:nvPr/>
        </p:nvSpPr>
        <p:spPr>
          <a:xfrm>
            <a:off x="8384345" y="3429000"/>
            <a:ext cx="844061" cy="159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4EDA3-B8AD-5DFA-0FD7-E8F0F8487C9A}"/>
              </a:ext>
            </a:extLst>
          </p:cNvPr>
          <p:cNvSpPr/>
          <p:nvPr/>
        </p:nvSpPr>
        <p:spPr>
          <a:xfrm>
            <a:off x="10626436" y="3429000"/>
            <a:ext cx="741423" cy="159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6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/>
              <a:t>Observed vs predicted</a:t>
            </a:r>
          </a:p>
        </p:txBody>
      </p:sp>
      <p:pic>
        <p:nvPicPr>
          <p:cNvPr id="5" name="Picture 4" descr="A graph of a graph showing a line of blue dots&#10;&#10;Description automatically generated with medium confidence">
            <a:extLst>
              <a:ext uri="{FF2B5EF4-FFF2-40B4-BE49-F238E27FC236}">
                <a16:creationId xmlns:a16="http://schemas.microsoft.com/office/drawing/2014/main" id="{AA3E2079-9E75-D567-AFCF-1E6B1419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59" y="2103119"/>
            <a:ext cx="5143501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1980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Conclusion &amp; business recommendations</a:t>
            </a:r>
            <a:endParaRPr lang="en-US" b="1" kern="1200" cap="all" spc="0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D19AA-2D4E-AC89-4401-CC06B22A2215}"/>
              </a:ext>
            </a:extLst>
          </p:cNvPr>
          <p:cNvSpPr txBox="1"/>
          <p:nvPr/>
        </p:nvSpPr>
        <p:spPr>
          <a:xfrm>
            <a:off x="1183178" y="2219801"/>
            <a:ext cx="105654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Model Improvements:</a:t>
            </a:r>
          </a:p>
          <a:p>
            <a:pPr algn="l"/>
            <a:r>
              <a:rPr lang="en-US" dirty="0"/>
              <a:t>- We can use this predictive model for sales forecasting. The predictive model has been refined, leading to a significant reduction in error rates. Enhanced algorithms and additional features have contributed to more reliable sales forecasts. Incorporated additional lag features and rolling statistics to capture trends and seasonality.</a:t>
            </a:r>
          </a:p>
          <a:p>
            <a:pPr algn="l"/>
            <a:r>
              <a:rPr lang="en-US" dirty="0"/>
              <a:t>- Used techniques like </a:t>
            </a:r>
            <a:r>
              <a:rPr lang="en-US" dirty="0" err="1"/>
              <a:t>RandomizedSearchCV</a:t>
            </a:r>
            <a:r>
              <a:rPr lang="en-US" dirty="0"/>
              <a:t> to optimize model parameters for better performance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Business Recommendations:</a:t>
            </a:r>
          </a:p>
          <a:p>
            <a:pPr algn="l"/>
            <a:r>
              <a:rPr lang="en-US" dirty="0"/>
              <a:t>- Focus marketing efforts during peak sales months (April to August) to maximize revenue</a:t>
            </a:r>
          </a:p>
          <a:p>
            <a:pPr algn="l"/>
            <a:r>
              <a:rPr lang="en-US" dirty="0"/>
              <a:t>- Optimize the number of coolers and doors per store to enhance sales, as these features significantly correlate with sales volume.</a:t>
            </a:r>
          </a:p>
          <a:p>
            <a:pPr algn="l"/>
            <a:r>
              <a:rPr lang="en-US" dirty="0"/>
              <a:t>- Monitor and adjust sales strategies based on weather conditions, as temperature variations may affect sales.</a:t>
            </a:r>
          </a:p>
        </p:txBody>
      </p:sp>
    </p:spTree>
    <p:extLst>
      <p:ext uri="{BB962C8B-B14F-4D97-AF65-F5344CB8AC3E}">
        <p14:creationId xmlns:p14="http://schemas.microsoft.com/office/powerpoint/2010/main" val="122858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860" y="2829652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Overall Steps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81CF54-9F9F-3532-8DED-2751E0900099}"/>
              </a:ext>
            </a:extLst>
          </p:cNvPr>
          <p:cNvSpPr txBox="1">
            <a:spLocks/>
          </p:cNvSpPr>
          <p:nvPr/>
        </p:nvSpPr>
        <p:spPr>
          <a:xfrm>
            <a:off x="948367" y="2299854"/>
            <a:ext cx="10295265" cy="3380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BE2A06-8AE8-B97D-7596-2EDB1B275247}"/>
              </a:ext>
            </a:extLst>
          </p:cNvPr>
          <p:cNvSpPr txBox="1">
            <a:spLocks/>
          </p:cNvSpPr>
          <p:nvPr/>
        </p:nvSpPr>
        <p:spPr>
          <a:xfrm>
            <a:off x="948367" y="2299854"/>
            <a:ext cx="10295265" cy="3380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Understanding problem statement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Understanding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EDA and preprocessing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 Engineering and Feature Selection using RFE</a:t>
            </a:r>
          </a:p>
          <a:p>
            <a:pPr marL="285750" indent="-285750">
              <a:buFontTx/>
              <a:buChar char="-"/>
            </a:pPr>
            <a:r>
              <a:rPr lang="en-US" dirty="0"/>
              <a:t>Split the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training and hyper-parameter tuning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evaluation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Business recommendation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398845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1" kern="1200" cap="all" spc="0" baseline="0"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5A45D-C3FA-E017-6436-88342B3CFCC7}"/>
              </a:ext>
            </a:extLst>
          </p:cNvPr>
          <p:cNvSpPr txBox="1"/>
          <p:nvPr/>
        </p:nvSpPr>
        <p:spPr>
          <a:xfrm>
            <a:off x="6531427" y="640080"/>
            <a:ext cx="5122889" cy="210312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b="1" i="0">
                <a:effectLst/>
              </a:rPr>
              <a:t>Datasets</a:t>
            </a:r>
            <a:r>
              <a:rPr lang="en-US" b="0" i="0">
                <a:effectLst/>
              </a:rPr>
              <a:t>: Sales, coolers, and weather data.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</a:pPr>
            <a:endParaRPr lang="en-US" b="1" i="0">
              <a:effectLst/>
            </a:endParaRPr>
          </a:p>
          <a:p>
            <a:pPr>
              <a:spcBef>
                <a:spcPts val="1000"/>
              </a:spcBef>
              <a:buFont typeface="Arial" panose="020B0604020202020204" pitchFamily="34" charset="0"/>
            </a:pPr>
            <a:endParaRPr lang="en-US" b="1" i="0">
              <a:effectLst/>
            </a:endParaRPr>
          </a:p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b="1" i="0">
                <a:effectLst/>
              </a:rPr>
              <a:t>Features</a:t>
            </a:r>
            <a:r>
              <a:rPr lang="en-US" b="0" i="0">
                <a:effectLst/>
              </a:rPr>
              <a:t>: Sales data (uni_box), previous months’ sales, number of coolers, number of doors, and temperature data.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63EB613E-ABC3-9EB1-E3C8-172B0BF2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19" y="3228535"/>
            <a:ext cx="9301064" cy="320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>
                <a:latin typeface="+mj-lt"/>
                <a:ea typeface="+mj-ea"/>
                <a:cs typeface="+mj-cs"/>
              </a:rPr>
              <a:t>Data Overview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B35CBD-C1AD-6B8D-4981-270B211F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3051336"/>
            <a:ext cx="4846320" cy="2592781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25A45D-C3FA-E017-6436-88342B3CFCC7}"/>
              </a:ext>
            </a:extLst>
          </p:cNvPr>
          <p:cNvSpPr txBox="1"/>
          <p:nvPr/>
        </p:nvSpPr>
        <p:spPr>
          <a:xfrm>
            <a:off x="6723402" y="2327441"/>
            <a:ext cx="4846320" cy="4040574"/>
          </a:xfrm>
          <a:prstGeom prst="rect">
            <a:avLst/>
          </a:prstGeom>
        </p:spPr>
        <p:txBody>
          <a:bodyPr vert="horz" lIns="0" tIns="0" rIns="0" bIns="0" rtlCol="0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b="0" i="0" dirty="0">
              <a:effectLst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0" i="0" dirty="0">
                <a:effectLst/>
              </a:rPr>
              <a:t>We can see that there are total of 8 columns and 318,672 rows in the dataset.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he number of non-null values of each column is equal to the number of total rows in the dataset i.e. no null value.</a:t>
            </a:r>
          </a:p>
        </p:txBody>
      </p:sp>
    </p:spTree>
    <p:extLst>
      <p:ext uri="{BB962C8B-B14F-4D97-AF65-F5344CB8AC3E}">
        <p14:creationId xmlns:p14="http://schemas.microsoft.com/office/powerpoint/2010/main" val="81382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Statistical Summary</a:t>
            </a:r>
            <a:endParaRPr lang="en-US" b="1" kern="1200" cap="all" spc="0" baseline="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DDEFF90-583A-0321-91B6-49CEEA72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37" y="2103119"/>
            <a:ext cx="6587944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05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Statistical Summary</a:t>
            </a:r>
            <a:endParaRPr lang="en-US" b="1" kern="1200" cap="all" spc="0" baseline="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DDEFF90-583A-0321-91B6-49CEEA72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37" y="2103119"/>
            <a:ext cx="6587944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63904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{EAFC5DB2-0CD2-4262-A72F-BC5D12380569}tf89338750_win32</Template>
  <TotalTime>63</TotalTime>
  <Words>566</Words>
  <Application>Microsoft Office PowerPoint</Application>
  <PresentationFormat>Widescreen</PresentationFormat>
  <Paragraphs>93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Univers</vt:lpstr>
      <vt:lpstr>GradientVTI</vt:lpstr>
      <vt:lpstr>Assignment  AIML Model DIscussion</vt:lpstr>
      <vt:lpstr>Problem Statement</vt:lpstr>
      <vt:lpstr>Solution</vt:lpstr>
      <vt:lpstr>Overall Steps</vt:lpstr>
      <vt:lpstr>Data Overview</vt:lpstr>
      <vt:lpstr>Data Overview</vt:lpstr>
      <vt:lpstr>Data Overview</vt:lpstr>
      <vt:lpstr>Statistical Summary</vt:lpstr>
      <vt:lpstr>Statistical Summary</vt:lpstr>
      <vt:lpstr>Exploratory data analysis</vt:lpstr>
      <vt:lpstr>Univariate analysis</vt:lpstr>
      <vt:lpstr>Univariate analysis</vt:lpstr>
      <vt:lpstr>BI-variate analysis</vt:lpstr>
      <vt:lpstr>BI-variate analysis</vt:lpstr>
      <vt:lpstr>Outlier detection</vt:lpstr>
      <vt:lpstr>BI-variate analysis</vt:lpstr>
      <vt:lpstr>Feature engineering and feature selection</vt:lpstr>
      <vt:lpstr>Feature engineering  (interaction variables)</vt:lpstr>
      <vt:lpstr>Reverse feature elimination</vt:lpstr>
      <vt:lpstr>Model building - Decision tree - Decision tree tuned - random forest - random forest tuned - adaboost  - adaboost tuned    </vt:lpstr>
      <vt:lpstr>DT and DT-tuned performance (on test data)</vt:lpstr>
      <vt:lpstr>RF and RF-tuned performance (on test data)</vt:lpstr>
      <vt:lpstr>adb and adb-tuned performance (on test data)</vt:lpstr>
      <vt:lpstr>GBM and GBM-tuned performance (on test data)</vt:lpstr>
      <vt:lpstr>XGB and xgb-tuned performance (on test data)</vt:lpstr>
      <vt:lpstr>Stacking performance (on test data)</vt:lpstr>
      <vt:lpstr>Model comparison on test data</vt:lpstr>
      <vt:lpstr>Observed vs predicted</vt:lpstr>
      <vt:lpstr>Conclusion &amp; business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 AIML Model DIscussion</dc:title>
  <dc:creator>rohan chikorde</dc:creator>
  <cp:lastModifiedBy>rohan chikorde</cp:lastModifiedBy>
  <cp:revision>9</cp:revision>
  <dcterms:created xsi:type="dcterms:W3CDTF">2024-10-08T10:38:01Z</dcterms:created>
  <dcterms:modified xsi:type="dcterms:W3CDTF">2024-10-08T11:41:39Z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