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Power Consumption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Intel i7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Month</c:v>
                </c:pt>
                <c:pt idx="1">
                  <c:v>6 Months</c:v>
                </c:pt>
                <c:pt idx="2">
                  <c:v>1 Year</c:v>
                </c:pt>
                <c:pt idx="3">
                  <c:v>5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</c:v>
                </c:pt>
                <c:pt idx="1">
                  <c:v>367</c:v>
                </c:pt>
                <c:pt idx="2">
                  <c:v>735</c:v>
                </c:pt>
                <c:pt idx="3">
                  <c:v>3679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Maxeler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 Month</c:v>
                </c:pt>
                <c:pt idx="1">
                  <c:v>6 Months</c:v>
                </c:pt>
                <c:pt idx="2">
                  <c:v>1 Year</c:v>
                </c:pt>
                <c:pt idx="3">
                  <c:v>5 Years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183</c:v>
                </c:pt>
                <c:pt idx="2">
                  <c:v>367</c:v>
                </c:pt>
                <c:pt idx="3">
                  <c:v>1839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496416"/>
        <c:axId val="185291552"/>
      </c:lineChart>
      <c:catAx>
        <c:axId val="186496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91552"/>
        <c:crosses val="autoZero"/>
        <c:auto val="1"/>
        <c:lblAlgn val="ctr"/>
        <c:lblOffset val="100"/>
        <c:noMultiLvlLbl val="0"/>
      </c:catAx>
      <c:valAx>
        <c:axId val="18529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kWh</a:t>
                </a:r>
              </a:p>
            </c:rich>
          </c:tx>
          <c:layout>
            <c:manualLayout>
              <c:xMode val="edge"/>
              <c:yMode val="edge"/>
              <c:x val="1.0416666666666666E-2"/>
              <c:y val="0.35822539370078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9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7311"/>
            <a:ext cx="9143998" cy="6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26432" y="6325985"/>
            <a:ext cx="1296785" cy="532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56282" y="6355746"/>
            <a:ext cx="1180212" cy="467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8517" y="4498112"/>
            <a:ext cx="2235288" cy="101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39" y="320358"/>
            <a:ext cx="8072120" cy="5566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170464"/>
            <a:ext cx="8072120" cy="26141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019800"/>
            <a:ext cx="2430677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15" dirty="0" err="1">
                <a:solidFill>
                  <a:srgbClr val="A6A6A6"/>
                </a:solidFill>
                <a:cs typeface="Calibri"/>
              </a:rPr>
              <a:t>Miloš</a:t>
            </a:r>
            <a:r>
              <a:rPr lang="en-US" sz="2000" spc="-15" dirty="0">
                <a:solidFill>
                  <a:srgbClr val="A6A6A6"/>
                </a:solidFill>
                <a:cs typeface="Calibri"/>
              </a:rPr>
              <a:t> </a:t>
            </a:r>
            <a:r>
              <a:rPr lang="en-US" sz="2000" spc="-15" dirty="0" err="1">
                <a:solidFill>
                  <a:srgbClr val="A6A6A6"/>
                </a:solidFill>
                <a:cs typeface="Calibri"/>
              </a:rPr>
              <a:t>Kotlar</a:t>
            </a:r>
            <a:r>
              <a:rPr lang="en-US" sz="2000" spc="-15" dirty="0">
                <a:solidFill>
                  <a:srgbClr val="A6A6A6"/>
                </a:solidFill>
                <a:cs typeface="Calibri"/>
              </a:rPr>
              <a:t> 2012/115</a:t>
            </a:r>
          </a:p>
          <a:p>
            <a:pPr marL="12700">
              <a:lnSpc>
                <a:spcPct val="100000"/>
              </a:lnSpc>
            </a:pPr>
            <a:r>
              <a:rPr lang="en-US" sz="2000" spc="-15" dirty="0">
                <a:solidFill>
                  <a:srgbClr val="A6A6A6"/>
                </a:solidFill>
                <a:cs typeface="Calibri"/>
              </a:rPr>
              <a:t>kotlarmilos@gmail.com</a:t>
            </a:r>
            <a:endParaRPr lang="en-US" sz="2000" dirty="0">
              <a:cs typeface="Calibri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2895600" y="2057400"/>
            <a:ext cx="6089921" cy="114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12395" algn="r">
              <a:lnSpc>
                <a:spcPct val="100000"/>
              </a:lnSpc>
              <a:tabLst>
                <a:tab pos="354965" algn="l"/>
              </a:tabLst>
            </a:pPr>
            <a:r>
              <a:rPr lang="sr-Latn-R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Single Layer Perceptron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12395" algn="r">
              <a:lnSpc>
                <a:spcPct val="100000"/>
              </a:lnSpc>
              <a:tabLst>
                <a:tab pos="354965" algn="l"/>
              </a:tabLst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sr-Latn-R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530862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10/10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References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535939" y="1066800"/>
            <a:ext cx="8379461" cy="472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dirty="0" err="1"/>
              <a:t>Milutinovic</a:t>
            </a:r>
            <a:r>
              <a:rPr lang="en-US" dirty="0"/>
              <a:t>, V</a:t>
            </a:r>
            <a:r>
              <a:rPr lang="en-US" dirty="0" smtClean="0"/>
              <a:t>.,</a:t>
            </a:r>
            <a:r>
              <a:rPr lang="en-US" dirty="0"/>
              <a:t> at al</a:t>
            </a:r>
            <a:r>
              <a:rPr lang="en-US" dirty="0" smtClean="0"/>
              <a:t>, </a:t>
            </a:r>
            <a:r>
              <a:rPr lang="en-US" i="1" dirty="0" smtClean="0"/>
              <a:t>“Guide </a:t>
            </a:r>
            <a:r>
              <a:rPr lang="en-US" i="1" dirty="0"/>
              <a:t>to </a:t>
            </a:r>
            <a:r>
              <a:rPr lang="en-US" i="1" dirty="0" err="1"/>
              <a:t>DataFlow</a:t>
            </a:r>
            <a:r>
              <a:rPr lang="en-US" i="1" dirty="0"/>
              <a:t> </a:t>
            </a:r>
            <a:r>
              <a:rPr lang="en-US" i="1" dirty="0" err="1" smtClean="0"/>
              <a:t>SuperComputing</a:t>
            </a:r>
            <a:r>
              <a:rPr lang="en-US" i="1" dirty="0" smtClean="0"/>
              <a:t>”</a:t>
            </a:r>
            <a:r>
              <a:rPr lang="en-US" dirty="0" smtClean="0"/>
              <a:t>, Springer</a:t>
            </a:r>
            <a:r>
              <a:rPr lang="en-US" dirty="0"/>
              <a:t>, 2015</a:t>
            </a:r>
            <a:r>
              <a:rPr lang="en-US" dirty="0" smtClean="0"/>
              <a:t>.</a:t>
            </a: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dirty="0"/>
              <a:t>Flynn, M., </a:t>
            </a:r>
            <a:r>
              <a:rPr lang="en-US" dirty="0" err="1"/>
              <a:t>Mencer</a:t>
            </a:r>
            <a:r>
              <a:rPr lang="en-US" dirty="0"/>
              <a:t>, O., </a:t>
            </a:r>
            <a:r>
              <a:rPr lang="en-US" dirty="0" err="1"/>
              <a:t>Milutinovic</a:t>
            </a:r>
            <a:r>
              <a:rPr lang="en-US" dirty="0"/>
              <a:t>, V., at </a:t>
            </a:r>
            <a:r>
              <a:rPr lang="en-US" dirty="0" smtClean="0"/>
              <a:t>al, </a:t>
            </a:r>
            <a:r>
              <a:rPr lang="en-US" i="1" dirty="0" smtClean="0"/>
              <a:t>“Moving </a:t>
            </a:r>
            <a:r>
              <a:rPr lang="en-US" i="1" dirty="0"/>
              <a:t>from </a:t>
            </a:r>
            <a:r>
              <a:rPr lang="en-US" i="1" dirty="0" err="1"/>
              <a:t>PetaFlops</a:t>
            </a:r>
            <a:r>
              <a:rPr lang="en-US" i="1" dirty="0"/>
              <a:t> to </a:t>
            </a:r>
            <a:r>
              <a:rPr lang="en-US" i="1" dirty="0" err="1" smtClean="0"/>
              <a:t>PetaData</a:t>
            </a:r>
            <a:r>
              <a:rPr lang="en-US" i="1" dirty="0" smtClean="0"/>
              <a:t>”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Communications of the ACM, May 2013</a:t>
            </a:r>
            <a:r>
              <a:rPr lang="en-US" dirty="0" smtClean="0"/>
              <a:t>.</a:t>
            </a: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dirty="0" err="1"/>
              <a:t>Trifunovic</a:t>
            </a:r>
            <a:r>
              <a:rPr lang="en-US" dirty="0"/>
              <a:t>, N., </a:t>
            </a:r>
            <a:r>
              <a:rPr lang="en-US" dirty="0" err="1"/>
              <a:t>Milutinovic</a:t>
            </a:r>
            <a:r>
              <a:rPr lang="en-US" dirty="0"/>
              <a:t>, V., </a:t>
            </a:r>
            <a:r>
              <a:rPr lang="en-US" dirty="0" err="1"/>
              <a:t>Salom</a:t>
            </a:r>
            <a:r>
              <a:rPr lang="en-US" dirty="0"/>
              <a:t>, J., Kos, A</a:t>
            </a:r>
            <a:r>
              <a:rPr lang="en-US" dirty="0" smtClean="0"/>
              <a:t>., </a:t>
            </a:r>
            <a:r>
              <a:rPr lang="en-US" i="1" dirty="0" smtClean="0"/>
              <a:t>“Paradigm </a:t>
            </a:r>
            <a:r>
              <a:rPr lang="en-US" i="1" dirty="0"/>
              <a:t>Shift in Big Data </a:t>
            </a:r>
            <a:r>
              <a:rPr lang="en-US" i="1" dirty="0" err="1" smtClean="0"/>
              <a:t>SuperComputing</a:t>
            </a:r>
            <a:r>
              <a:rPr lang="en-US" i="1" dirty="0" smtClean="0"/>
              <a:t>: </a:t>
            </a:r>
            <a:r>
              <a:rPr lang="en-US" i="1" dirty="0" err="1" smtClean="0"/>
              <a:t>DataFlow</a:t>
            </a:r>
            <a:r>
              <a:rPr lang="en-US" i="1" dirty="0" smtClean="0"/>
              <a:t> </a:t>
            </a:r>
            <a:r>
              <a:rPr lang="en-US" i="1" dirty="0"/>
              <a:t>vs </a:t>
            </a:r>
            <a:r>
              <a:rPr lang="en-US" i="1" dirty="0" err="1" smtClean="0"/>
              <a:t>ControlFlow</a:t>
            </a:r>
            <a:r>
              <a:rPr lang="en-US" i="1" dirty="0" smtClean="0"/>
              <a:t>”, </a:t>
            </a:r>
            <a:r>
              <a:rPr lang="en-US" dirty="0" smtClean="0"/>
              <a:t>Journal </a:t>
            </a:r>
            <a:r>
              <a:rPr lang="en-US" dirty="0"/>
              <a:t>of Big Data, 2015, 2:4 (10 May 2015</a:t>
            </a:r>
            <a:r>
              <a:rPr lang="en-US" dirty="0" smtClean="0"/>
              <a:t>).</a:t>
            </a: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dirty="0" err="1"/>
              <a:t>Milutinovic</a:t>
            </a:r>
            <a:r>
              <a:rPr lang="en-US" dirty="0"/>
              <a:t>, V., </a:t>
            </a:r>
            <a:r>
              <a:rPr lang="en-US" dirty="0" err="1"/>
              <a:t>Salom</a:t>
            </a:r>
            <a:r>
              <a:rPr lang="en-US" dirty="0"/>
              <a:t>, J., </a:t>
            </a:r>
            <a:r>
              <a:rPr lang="en-US" dirty="0" err="1"/>
              <a:t>Trifunovic</a:t>
            </a:r>
            <a:r>
              <a:rPr lang="en-US" dirty="0"/>
              <a:t>, N., Giorgi, R</a:t>
            </a:r>
            <a:r>
              <a:rPr lang="en-US" dirty="0" smtClean="0"/>
              <a:t>., </a:t>
            </a:r>
            <a:r>
              <a:rPr lang="en-US" i="1" dirty="0" smtClean="0"/>
              <a:t>“Guide </a:t>
            </a:r>
            <a:r>
              <a:rPr lang="en-US" i="1" dirty="0"/>
              <a:t>to </a:t>
            </a:r>
            <a:r>
              <a:rPr lang="en-US" i="1" dirty="0" err="1" smtClean="0"/>
              <a:t>DataFlow</a:t>
            </a:r>
            <a:r>
              <a:rPr lang="en-US" i="1" dirty="0" smtClean="0"/>
              <a:t> </a:t>
            </a:r>
            <a:r>
              <a:rPr lang="en-US" i="1" dirty="0" err="1" smtClean="0"/>
              <a:t>SuperComputing</a:t>
            </a:r>
            <a:r>
              <a:rPr lang="en-US" i="1" dirty="0" smtClean="0"/>
              <a:t>”</a:t>
            </a:r>
            <a:r>
              <a:rPr lang="en-US" dirty="0" smtClean="0"/>
              <a:t>, Springer</a:t>
            </a:r>
            <a:r>
              <a:rPr lang="en-US" dirty="0"/>
              <a:t>, 2015.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74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8" y="1170464"/>
            <a:ext cx="4645661" cy="256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200" spc="-15" dirty="0">
                <a:cs typeface="Calibri"/>
              </a:rPr>
              <a:t>Algorithm for supervised learning of binary classifiers</a:t>
            </a:r>
            <a:r>
              <a:rPr lang="en-US" sz="2200" spc="-15" dirty="0" smtClean="0">
                <a:cs typeface="Calibri"/>
              </a:rPr>
              <a:t>.</a:t>
            </a:r>
            <a:endParaRPr lang="en-US" sz="2200" spc="-15" dirty="0">
              <a:cs typeface="Calibri"/>
            </a:endParaRP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sz="2200" u="sng" spc="-15" dirty="0" smtClean="0">
                <a:latin typeface="Calibri"/>
                <a:cs typeface="Calibri"/>
              </a:rPr>
              <a:t>Goal</a:t>
            </a:r>
            <a:r>
              <a:rPr sz="2200" spc="-10" dirty="0" smtClean="0">
                <a:latin typeface="Calibri"/>
                <a:cs typeface="Calibri"/>
              </a:rPr>
              <a:t>: </a:t>
            </a:r>
            <a:r>
              <a:rPr lang="en-US" sz="2200" dirty="0" smtClean="0">
                <a:cs typeface="Calibri"/>
              </a:rPr>
              <a:t>Construct linear decision boundaries that separate the data into different classes.</a:t>
            </a:r>
            <a:endParaRPr lang="en-US" sz="2200" dirty="0"/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sz="2200" u="sng" spc="-15" dirty="0" smtClean="0">
                <a:latin typeface="Calibri"/>
                <a:cs typeface="Calibri"/>
              </a:rPr>
              <a:t>App</a:t>
            </a:r>
            <a:r>
              <a:rPr sz="2200" u="sng" spc="-10" dirty="0" smtClean="0">
                <a:latin typeface="Calibri"/>
                <a:cs typeface="Calibri"/>
              </a:rPr>
              <a:t>roach</a:t>
            </a:r>
            <a:r>
              <a:rPr sz="2200" spc="-10" smtClean="0">
                <a:latin typeface="Calibri"/>
                <a:cs typeface="Calibri"/>
              </a:rPr>
              <a:t>: </a:t>
            </a:r>
            <a:r>
              <a:rPr lang="en-US" sz="2200" spc="-10" smtClean="0">
                <a:latin typeface="Calibri"/>
                <a:cs typeface="Calibri"/>
              </a:rPr>
              <a:t>G</a:t>
            </a:r>
            <a:r>
              <a:rPr sz="2200" spc="-10" smtClean="0">
                <a:latin typeface="Calibri"/>
                <a:cs typeface="Calibri"/>
              </a:rPr>
              <a:t>iven </a:t>
            </a:r>
            <a:r>
              <a:rPr sz="2200" spc="-10" dirty="0" smtClean="0">
                <a:latin typeface="Calibri"/>
                <a:cs typeface="Calibri"/>
              </a:rPr>
              <a:t>a dataset of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i="1" spc="0" dirty="0" smtClean="0">
                <a:latin typeface="Calibri"/>
                <a:cs typeface="Calibri"/>
              </a:rPr>
              <a:t>(</a:t>
            </a:r>
            <a:r>
              <a:rPr sz="2200" i="1" spc="-10" dirty="0" err="1" smtClean="0">
                <a:latin typeface="Calibri"/>
                <a:cs typeface="Calibri"/>
              </a:rPr>
              <a:t>x,</a:t>
            </a:r>
            <a:r>
              <a:rPr sz="2200" i="1" spc="0" dirty="0" err="1" smtClean="0">
                <a:latin typeface="Calibri"/>
                <a:cs typeface="Calibri"/>
              </a:rPr>
              <a:t>y</a:t>
            </a:r>
            <a:r>
              <a:rPr lang="en-US" sz="2200" i="1" spc="0" dirty="0" err="1" smtClean="0">
                <a:latin typeface="Calibri"/>
                <a:cs typeface="Calibri"/>
              </a:rPr>
              <a:t>,class</a:t>
            </a:r>
            <a:r>
              <a:rPr sz="2200" i="1" spc="0" dirty="0" smtClean="0">
                <a:latin typeface="Calibri"/>
                <a:cs typeface="Calibri"/>
              </a:rPr>
              <a:t>) </a:t>
            </a:r>
            <a:r>
              <a:rPr sz="2200" spc="-10" dirty="0" smtClean="0">
                <a:latin typeface="Calibri"/>
                <a:cs typeface="Calibri"/>
              </a:rPr>
              <a:t>values</a:t>
            </a:r>
            <a:r>
              <a:rPr lang="en-US"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sr-Latn-RS" sz="3600" dirty="0" smtClean="0">
                <a:solidFill>
                  <a:srgbClr val="7D7D7D"/>
                </a:solidFill>
                <a:latin typeface="Arial"/>
                <a:cs typeface="Arial"/>
              </a:rPr>
              <a:t>Perceptron </a:t>
            </a: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C</a:t>
            </a:r>
            <a:r>
              <a:rPr lang="sr-Latn-RS" sz="3600" dirty="0" smtClean="0">
                <a:solidFill>
                  <a:srgbClr val="7D7D7D"/>
                </a:solidFill>
                <a:latin typeface="Arial"/>
                <a:cs typeface="Arial"/>
              </a:rPr>
              <a:t>lassifier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38" y="4099581"/>
            <a:ext cx="8303261" cy="160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200" dirty="0" smtClean="0"/>
              <a:t>Classifier makes predictions based on a linear predictor function combining a set of weights with the feature vector.</a:t>
            </a:r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endParaRPr lang="en-US" sz="2200" dirty="0" smtClean="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200" dirty="0" smtClean="0"/>
              <a:t>The algorithm allows for online learning, in that it processes elements in the training set one at a time.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03121"/>
            <a:ext cx="3200400" cy="2570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3/10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Simple P</a:t>
            </a:r>
            <a:r>
              <a:rPr lang="sr-Latn-RS" sz="3600" dirty="0" smtClean="0">
                <a:solidFill>
                  <a:srgbClr val="7D7D7D"/>
                </a:solidFill>
                <a:latin typeface="Arial"/>
                <a:cs typeface="Arial"/>
              </a:rPr>
              <a:t>erceptron </a:t>
            </a: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C</a:t>
            </a:r>
            <a:r>
              <a:rPr lang="sr-Latn-RS" sz="3600" dirty="0" smtClean="0">
                <a:solidFill>
                  <a:srgbClr val="7D7D7D"/>
                </a:solidFill>
                <a:latin typeface="Arial"/>
                <a:cs typeface="Arial"/>
              </a:rPr>
              <a:t>lassifier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37" y="2802801"/>
            <a:ext cx="8072122" cy="6975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200" dirty="0" smtClean="0"/>
              <a:t>For every input on the perceptron there is a corresponding weight: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8" y="3320190"/>
            <a:ext cx="3276600" cy="2905252"/>
          </a:xfrm>
          <a:prstGeom prst="rect">
            <a:avLst/>
          </a:prstGeom>
        </p:spPr>
      </p:pic>
      <p:sp>
        <p:nvSpPr>
          <p:cNvPr id="26" name="object 29"/>
          <p:cNvSpPr txBox="1"/>
          <p:nvPr/>
        </p:nvSpPr>
        <p:spPr>
          <a:xfrm>
            <a:off x="535937" y="1149369"/>
            <a:ext cx="7149917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200" dirty="0" smtClean="0"/>
              <a:t>A function that maps its input x to an output value f(x):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01" y="1792444"/>
            <a:ext cx="1752600" cy="7254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01" y="1836640"/>
            <a:ext cx="2133600" cy="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00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4/10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A Simple </a:t>
            </a:r>
            <a:r>
              <a:rPr lang="en-US" sz="3600" dirty="0">
                <a:solidFill>
                  <a:srgbClr val="7D7D7D"/>
                </a:solidFill>
                <a:latin typeface="Arial"/>
                <a:cs typeface="Arial"/>
              </a:rPr>
              <a:t>S</a:t>
            </a: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oftware Implementation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29"/>
          <p:cNvSpPr txBox="1"/>
          <p:nvPr/>
        </p:nvSpPr>
        <p:spPr>
          <a:xfrm>
            <a:off x="535939" y="1145176"/>
            <a:ext cx="7149917" cy="6836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200" dirty="0"/>
              <a:t>p</a:t>
            </a:r>
            <a:r>
              <a:rPr lang="en-US" sz="2200" dirty="0" smtClean="0"/>
              <a:t>oints - number of points in dataset</a:t>
            </a:r>
            <a:endParaRPr lang="en-US" sz="2200" dirty="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200" dirty="0" err="1" smtClean="0"/>
              <a:t>maxIteration</a:t>
            </a:r>
            <a:r>
              <a:rPr lang="en-US" sz="2200" dirty="0" smtClean="0"/>
              <a:t> - number of iterations that reduces errors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" y="2096993"/>
            <a:ext cx="9138340" cy="35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5/10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DFE Implementation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29"/>
          <p:cNvSpPr txBox="1"/>
          <p:nvPr/>
        </p:nvSpPr>
        <p:spPr>
          <a:xfrm>
            <a:off x="228601" y="1188720"/>
            <a:ext cx="7772399" cy="121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496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oid DFE(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size,</a:t>
            </a:r>
          </a:p>
          <a:p>
            <a:pPr marL="12700" marR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496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  float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arr_x1,float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arr_x2, float*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arr_cls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float*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arr_y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496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float *w0_dfe,float* w1_dfe,float* w2_dfe)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188720"/>
            <a:ext cx="5638800" cy="304800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1600200"/>
            <a:ext cx="5638800" cy="304800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018749"/>
            <a:ext cx="5638800" cy="304800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29"/>
          <p:cNvSpPr txBox="1"/>
          <p:nvPr/>
        </p:nvSpPr>
        <p:spPr>
          <a:xfrm>
            <a:off x="7010400" y="1188720"/>
            <a:ext cx="2239192" cy="121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4965" algn="l"/>
              </a:tabLst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Scalar input</a:t>
            </a:r>
          </a:p>
          <a:p>
            <a:pPr marL="12700" marR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4965" algn="l"/>
              </a:tabLst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Streaming input</a:t>
            </a:r>
          </a:p>
          <a:p>
            <a:pPr marL="12700" marR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4965" algn="l"/>
              </a:tabLst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Streaming output</a:t>
            </a:r>
          </a:p>
        </p:txBody>
      </p:sp>
      <p:sp>
        <p:nvSpPr>
          <p:cNvPr id="11" name="object 29"/>
          <p:cNvSpPr txBox="1"/>
          <p:nvPr/>
        </p:nvSpPr>
        <p:spPr>
          <a:xfrm>
            <a:off x="990600" y="30480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4965" algn="l"/>
              </a:tabLst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27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4965" algn="l"/>
              </a:tabLst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76900" y="2691209"/>
            <a:ext cx="1828800" cy="2409826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48000" y="3309253"/>
            <a:ext cx="2514600" cy="2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48000" y="3559220"/>
            <a:ext cx="2514600" cy="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048000" y="4480828"/>
            <a:ext cx="2514600" cy="1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29"/>
          <p:cNvSpPr txBox="1"/>
          <p:nvPr/>
        </p:nvSpPr>
        <p:spPr>
          <a:xfrm>
            <a:off x="990600" y="5218157"/>
            <a:ext cx="4675414" cy="1382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Feedback loops for carried sums:</a:t>
            </a:r>
          </a:p>
          <a:p>
            <a:pPr marL="12700" marR="12700">
              <a:lnSpc>
                <a:spcPct val="100000"/>
              </a:lnSpc>
              <a:tabLst>
                <a:tab pos="35496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w0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es-ES" dirty="0"/>
              <a:t>0.5 * (</a:t>
            </a:r>
            <a:r>
              <a:rPr lang="es-ES" dirty="0" err="1"/>
              <a:t>cls</a:t>
            </a:r>
            <a:r>
              <a:rPr lang="es-ES" dirty="0"/>
              <a:t> - y) * (x0) / </a:t>
            </a:r>
            <a:r>
              <a:rPr lang="es-ES" dirty="0" smtClean="0"/>
              <a:t>2</a:t>
            </a:r>
          </a:p>
          <a:p>
            <a:pPr marL="298450" marR="1270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lang="es-ES" dirty="0" smtClean="0"/>
          </a:p>
          <a:p>
            <a:pPr marL="298450" marR="12700" indent="-285750"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Wait 13 cycles before adding next element</a:t>
            </a:r>
          </a:p>
          <a:p>
            <a:pPr marL="12700" marR="12700">
              <a:lnSpc>
                <a:spcPct val="100000"/>
              </a:lnSpc>
              <a:tabLst>
                <a:tab pos="354965" algn="l"/>
              </a:tabLst>
            </a:pPr>
            <a:endParaRPr lang="es-E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737613"/>
            <a:ext cx="1600200" cy="23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6/10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DFE Implementation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" y="838200"/>
            <a:ext cx="5333639" cy="5651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54" y="152400"/>
            <a:ext cx="409258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7/10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Speedup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535939" y="1066801"/>
            <a:ext cx="7617461" cy="312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err="1" smtClean="0">
                <a:cs typeface="Calibri"/>
              </a:rPr>
              <a:t>Maxeler</a:t>
            </a:r>
            <a:r>
              <a:rPr lang="en-US" sz="2400" spc="-15" dirty="0" smtClean="0">
                <a:cs typeface="Calibri"/>
              </a:rPr>
              <a:t>: One new result in each </a:t>
            </a:r>
            <a:r>
              <a:rPr lang="en-US" sz="2400" b="1" spc="-15" dirty="0" smtClean="0">
                <a:cs typeface="Calibri"/>
              </a:rPr>
              <a:t>cycle</a:t>
            </a:r>
          </a:p>
          <a:p>
            <a:pPr marL="8128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smtClean="0">
                <a:cs typeface="Calibri"/>
              </a:rPr>
              <a:t>Clock = 200MHz</a:t>
            </a:r>
          </a:p>
          <a:p>
            <a:pPr marL="8128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smtClean="0">
                <a:cs typeface="Calibri"/>
              </a:rPr>
              <a:t>One result every 10ns</a:t>
            </a:r>
            <a:endParaRPr lang="en-US" sz="2400" spc="-15" dirty="0">
              <a:cs typeface="Calibri"/>
            </a:endParaRP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smtClean="0">
                <a:cs typeface="Calibri"/>
              </a:rPr>
              <a:t>Intel: One new result after each </a:t>
            </a:r>
            <a:r>
              <a:rPr lang="en-US" sz="2400" b="1" spc="-15" dirty="0" smtClean="0">
                <a:cs typeface="Calibri"/>
              </a:rPr>
              <a:t>operation</a:t>
            </a:r>
          </a:p>
          <a:p>
            <a:pPr marL="8128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>
                <a:cs typeface="Calibri"/>
              </a:rPr>
              <a:t>Clock = 4GHz</a:t>
            </a:r>
          </a:p>
          <a:p>
            <a:pPr marL="8128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>
                <a:cs typeface="Calibri"/>
              </a:rPr>
              <a:t>One result every </a:t>
            </a:r>
            <a:r>
              <a:rPr lang="en-US" sz="2400" spc="-15" dirty="0" smtClean="0">
                <a:cs typeface="Calibri"/>
              </a:rPr>
              <a:t>0.25ns</a:t>
            </a:r>
          </a:p>
          <a:p>
            <a:pPr marL="469900" marR="112395" lvl="1">
              <a:spcAft>
                <a:spcPts val="600"/>
              </a:spcAft>
              <a:tabLst>
                <a:tab pos="354965" algn="l"/>
              </a:tabLst>
            </a:pPr>
            <a:endParaRPr lang="en-US" sz="2400" spc="-15" dirty="0" smtClean="0">
              <a:cs typeface="Calibri"/>
            </a:endParaRPr>
          </a:p>
          <a:p>
            <a:pPr marL="3556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endParaRPr lang="en-US" sz="2400" spc="-15" dirty="0" smtClean="0">
              <a:cs typeface="Calibri"/>
            </a:endParaRPr>
          </a:p>
          <a:p>
            <a:pPr marL="12700" marR="112395" lvl="1">
              <a:spcAft>
                <a:spcPts val="600"/>
              </a:spcAft>
              <a:tabLst>
                <a:tab pos="354965" algn="l"/>
              </a:tabLst>
            </a:pPr>
            <a:endParaRPr lang="en-US" sz="2400" spc="-15" dirty="0" smtClean="0">
              <a:cs typeface="Calibri"/>
            </a:endParaRPr>
          </a:p>
          <a:p>
            <a:pPr marL="3556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b="1" spc="-15" dirty="0" smtClean="0">
                <a:cs typeface="Calibri"/>
              </a:rPr>
              <a:t>Achieved </a:t>
            </a:r>
            <a:r>
              <a:rPr lang="en-US" sz="2400" b="1" spc="-15" dirty="0">
                <a:cs typeface="Calibri"/>
              </a:rPr>
              <a:t>speedup: </a:t>
            </a:r>
            <a:r>
              <a:rPr lang="en-US" sz="2400" b="1" spc="-15" dirty="0">
                <a:solidFill>
                  <a:srgbClr val="FF0000"/>
                </a:solidFill>
                <a:cs typeface="Calibri"/>
              </a:rPr>
              <a:t>~</a:t>
            </a:r>
            <a:r>
              <a:rPr lang="en-US" sz="2400" b="1" spc="-15" dirty="0" smtClean="0">
                <a:solidFill>
                  <a:srgbClr val="FF0000"/>
                </a:solidFill>
                <a:cs typeface="Calibri"/>
              </a:rPr>
              <a:t>2.0x</a:t>
            </a:r>
            <a:endParaRPr lang="en-US" sz="2400" b="1" spc="-15" dirty="0">
              <a:solidFill>
                <a:srgbClr val="FF0000"/>
              </a:solidFill>
              <a:cs typeface="Calibri"/>
            </a:endParaRP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endParaRPr lang="en-US" sz="2400" b="1" spc="-15" dirty="0" smtClean="0">
              <a:cs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99407"/>
              </p:ext>
            </p:extLst>
          </p:nvPr>
        </p:nvGraphicFramePr>
        <p:xfrm>
          <a:off x="914400" y="3962400"/>
          <a:ext cx="3556001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200"/>
                <a:gridCol w="862830"/>
                <a:gridCol w="786698"/>
                <a:gridCol w="926273"/>
              </a:tblGrid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 Data size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Maxeler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Intel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Speedup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10M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0.66s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01.26s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1.91x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100M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6.40s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13.05s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2.04x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0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8/10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Power efficiency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535939" y="1066801"/>
            <a:ext cx="5864861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dirty="0" smtClean="0"/>
              <a:t>Intel i7 - 76W under workload</a:t>
            </a: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dirty="0" err="1" smtClean="0"/>
              <a:t>Maxeler</a:t>
            </a:r>
            <a:r>
              <a:rPr lang="en-US" sz="2400" dirty="0" smtClean="0"/>
              <a:t> - 42W under workload</a:t>
            </a:r>
            <a:endParaRPr lang="en-US" sz="24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534136618"/>
              </p:ext>
            </p:extLst>
          </p:nvPr>
        </p:nvGraphicFramePr>
        <p:xfrm>
          <a:off x="762000" y="2133600"/>
          <a:ext cx="7315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2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38" y="6602962"/>
            <a:ext cx="378461" cy="22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14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/10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solidFill>
                  <a:srgbClr val="7D7D7D"/>
                </a:solidFill>
                <a:latin typeface="Arial"/>
                <a:cs typeface="Arial"/>
              </a:rPr>
              <a:t>Summary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535939" y="1066801"/>
            <a:ext cx="7617461" cy="312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>
                <a:cs typeface="Calibri"/>
              </a:rPr>
              <a:t>Separate input vectors from the two classes.</a:t>
            </a: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>
                <a:cs typeface="Calibri"/>
              </a:rPr>
              <a:t>Iterative processing accelerated by DFE</a:t>
            </a:r>
            <a:r>
              <a:rPr lang="en-US" sz="2400" spc="-15" dirty="0" smtClean="0">
                <a:cs typeface="Calibri"/>
              </a:rPr>
              <a:t>.</a:t>
            </a: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smtClean="0">
                <a:cs typeface="Calibri"/>
              </a:rPr>
              <a:t>Speedup: 2.0x</a:t>
            </a:r>
          </a:p>
          <a:p>
            <a:pPr marL="12700" marR="112395">
              <a:lnSpc>
                <a:spcPct val="100000"/>
              </a:lnSpc>
              <a:spcAft>
                <a:spcPts val="600"/>
              </a:spcAft>
              <a:tabLst>
                <a:tab pos="354965" algn="l"/>
              </a:tabLst>
            </a:pPr>
            <a:endParaRPr lang="en-US" sz="2400" spc="-15" dirty="0" smtClean="0">
              <a:cs typeface="Calibri"/>
            </a:endParaRP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smtClean="0">
                <a:cs typeface="Calibri"/>
              </a:rPr>
              <a:t>Possible improvements:</a:t>
            </a:r>
          </a:p>
          <a:p>
            <a:pPr marL="8128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smtClean="0">
                <a:cs typeface="Calibri"/>
              </a:rPr>
              <a:t>Larger dataset</a:t>
            </a:r>
          </a:p>
          <a:p>
            <a:pPr marL="8128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smtClean="0">
                <a:cs typeface="Calibri"/>
              </a:rPr>
              <a:t>Parallel processing</a:t>
            </a:r>
          </a:p>
          <a:p>
            <a:pPr marL="812800" marR="112395" lvl="1" indent="-342900"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lang="en-US" sz="2400" spc="-15" dirty="0" smtClean="0">
                <a:cs typeface="Calibri"/>
              </a:rPr>
              <a:t>Utilize idle cycles of accumulators</a:t>
            </a:r>
            <a:endParaRPr lang="en-US" sz="2400" spc="-15" dirty="0" smtClean="0">
              <a:cs typeface="Calibri"/>
            </a:endParaRPr>
          </a:p>
          <a:p>
            <a:pPr marL="355600" marR="112395" indent="-342900">
              <a:lnSpc>
                <a:spcPct val="100000"/>
              </a:lnSpc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endParaRPr lang="en-US" sz="2400" spc="-1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9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301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Perceptron Classifier</vt:lpstr>
      <vt:lpstr>Simple Perceptron Classifier</vt:lpstr>
      <vt:lpstr>A Simple Software Implementation</vt:lpstr>
      <vt:lpstr>DFE Implementation</vt:lpstr>
      <vt:lpstr>DFE Implementation</vt:lpstr>
      <vt:lpstr>Speedup</vt:lpstr>
      <vt:lpstr>Power efficiency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</dc:creator>
  <cp:lastModifiedBy>milos</cp:lastModifiedBy>
  <cp:revision>84</cp:revision>
  <dcterms:created xsi:type="dcterms:W3CDTF">2016-01-10T06:14:44Z</dcterms:created>
  <dcterms:modified xsi:type="dcterms:W3CDTF">2016-01-30T11:39:56Z</dcterms:modified>
</cp:coreProperties>
</file>