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2" d="100"/>
          <a:sy n="122" d="100"/>
        </p:scale>
        <p:origin x="264" y="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kergoo.github.io/ComplexHeatmap-reference/book/heatmap-annotations.html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okergoo.github.io/ComplexHeatmap-reference/book/heatmap-decor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kergoo/ComplexHeatmap" TargetMode="External"/><Relationship Id="rId2" Type="http://schemas.openxmlformats.org/officeDocument/2006/relationships/hyperlink" Target="https://jokergoo.github.io/ComplexHeatmap-reference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imt2.43" TargetMode="External"/><Relationship Id="rId5" Type="http://schemas.openxmlformats.org/officeDocument/2006/relationships/hyperlink" Target="http://bioinformatics.oxfordjournals.org/content/early/2016/05/20/bioinformatics.btw313.abstract" TargetMode="External"/><Relationship Id="rId4" Type="http://schemas.openxmlformats.org/officeDocument/2006/relationships/hyperlink" Target="https://github.com/jokergoo/ComplexHeatmap/issu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Introduction to ComplexHeatmap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4129"/>
            <a:ext cx="6400800" cy="13144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BRP seminar</a:t>
            </a:r>
            <a:br>
              <a:rPr sz="2000" dirty="0"/>
            </a:br>
            <a:r>
              <a:rPr sz="2000" dirty="0"/>
              <a:t>Yuri Kotliarov</a:t>
            </a:r>
            <a:endParaRPr lang="en-US" sz="2000" dirty="0"/>
          </a:p>
          <a:p>
            <a:r>
              <a:rPr lang="en-US" sz="2000" dirty="0"/>
              <a:t>November 21, 2023</a:t>
            </a:r>
          </a:p>
          <a:p>
            <a:pPr marL="0" lv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86"/>
            <a:ext cx="8229600" cy="52366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Changing heatmap colors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68925" y="813562"/>
            <a:ext cx="5346700" cy="15353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050" dirty="0">
                <a:solidFill>
                  <a:srgbClr val="4758AB"/>
                </a:solidFill>
                <a:latin typeface="Courier"/>
              </a:rPr>
              <a:t>library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b="1" dirty="0" err="1">
                <a:solidFill>
                  <a:srgbClr val="003B4F"/>
                </a:solidFill>
                <a:latin typeface="Courier"/>
              </a:rPr>
              <a:t>circlize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col_fun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b="1" dirty="0">
                <a:solidFill>
                  <a:srgbClr val="4758AB"/>
                </a:solidFill>
                <a:latin typeface="Courier"/>
              </a:rPr>
              <a:t>colorRamp2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5E5E5E"/>
                </a:solidFill>
                <a:latin typeface="Courier"/>
              </a:rPr>
              <a:t>-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"green"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"white"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"red"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050" dirty="0"/>
            </a:br>
            <a:r>
              <a:rPr sz="1050" dirty="0" err="1">
                <a:solidFill>
                  <a:srgbClr val="4758AB"/>
                </a:solidFill>
                <a:latin typeface="Courier"/>
              </a:rPr>
              <a:t>col_fun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4758AB"/>
                </a:solidFill>
                <a:latin typeface="Courier"/>
              </a:rPr>
              <a:t>seq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5E5E5E"/>
                </a:solidFill>
                <a:latin typeface="Courier"/>
              </a:rPr>
              <a:t>-</a:t>
            </a:r>
            <a:r>
              <a:rPr sz="1050" dirty="0">
                <a:solidFill>
                  <a:srgbClr val="AD0000"/>
                </a:solidFill>
                <a:latin typeface="Courier"/>
              </a:rPr>
              <a:t>3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3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sz="1050" dirty="0">
                <a:latin typeface="Courier"/>
              </a:rPr>
              <a:t>[1] "#00FF00FF" "#00FF00FF" "#B1FF9AFF" "#FFFFFFFF" "#FF9E81FF" "#FF0000FF"
[7] "#FF0000FF"</a:t>
            </a:r>
          </a:p>
          <a:p>
            <a:pPr marL="0" lvl="0" indent="0">
              <a:buNone/>
            </a:pP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1" dirty="0" err="1">
                <a:solidFill>
                  <a:srgbClr val="003B4F"/>
                </a:solidFill>
                <a:latin typeface="Courier"/>
              </a:rPr>
              <a:t>col_fun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ComplexHeatmap_BRP_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925" y="2542437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9" y="133350"/>
            <a:ext cx="8229600" cy="6524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Binary matrix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7492" y="1076325"/>
            <a:ext cx="4055301" cy="39338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050" dirty="0" err="1">
                <a:solidFill>
                  <a:srgbClr val="003B4F"/>
                </a:solidFill>
                <a:latin typeface="Courier"/>
              </a:rPr>
              <a:t>binary_mat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&gt;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colors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"0"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"grey90"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"1"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"navy"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hm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binary_mat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colors,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row_title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"Row title"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row_title_side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"left"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column_title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"Column title"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column_title_side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"bottom"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b="1" dirty="0" err="1">
                <a:solidFill>
                  <a:srgbClr val="657422"/>
                </a:solidFill>
                <a:latin typeface="Courier"/>
              </a:rPr>
              <a:t>heatmap_legend_param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title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 &gt; 1"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at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sz="1050" dirty="0">
                <a:solidFill>
                  <a:srgbClr val="5E5E5E"/>
                </a:solidFill>
                <a:latin typeface="Courier"/>
              </a:rPr>
              <a:t>: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labels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"No"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"Yes"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)))</a:t>
            </a:r>
            <a:br>
              <a:rPr sz="1050" dirty="0"/>
            </a:br>
            <a:r>
              <a:rPr sz="1050" dirty="0">
                <a:solidFill>
                  <a:srgbClr val="4758AB"/>
                </a:solidFill>
                <a:latin typeface="Courier"/>
              </a:rPr>
              <a:t>draw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(hm)</a:t>
            </a:r>
            <a:endParaRPr lang="en-US" sz="1050"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endParaRPr lang="en-US" sz="1050"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r>
              <a:rPr lang="en-US" sz="1050" dirty="0" err="1">
                <a:solidFill>
                  <a:srgbClr val="4758AB"/>
                </a:solidFill>
                <a:latin typeface="Courier"/>
              </a:rPr>
              <a:t>row_order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(hm)</a:t>
            </a:r>
          </a:p>
          <a:p>
            <a:pPr marL="0" lvl="0" indent="0">
              <a:buNone/>
            </a:pPr>
            <a:r>
              <a:rPr lang="en-US" sz="1050" dirty="0">
                <a:latin typeface="Courier"/>
              </a:rPr>
              <a:t> [1] 10 17  5  2 15 14 11 16  7 18 13  9  8  4 12  6  3  1</a:t>
            </a:r>
          </a:p>
          <a:p>
            <a:pPr marL="0" lvl="0" indent="0">
              <a:buNone/>
            </a:pPr>
            <a:r>
              <a:rPr lang="en-US" sz="1050" dirty="0" err="1">
                <a:solidFill>
                  <a:srgbClr val="4758AB"/>
                </a:solidFill>
                <a:latin typeface="Courier"/>
              </a:rPr>
              <a:t>column_order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(hm)</a:t>
            </a:r>
          </a:p>
          <a:p>
            <a:pPr marL="0" lvl="0" indent="0">
              <a:buNone/>
            </a:pPr>
            <a:r>
              <a:rPr lang="en-US" sz="1050" dirty="0">
                <a:latin typeface="Courier"/>
              </a:rPr>
              <a:t> [1]  3 11  1 23 20  5 19 24  4 14  8 21  9 22 12 18  7 13 10 16  2 15  6 17</a:t>
            </a:r>
          </a:p>
          <a:p>
            <a:pPr marL="0" lvl="0" indent="0">
              <a:buNone/>
            </a:pPr>
            <a:endParaRPr sz="1050" dirty="0">
              <a:solidFill>
                <a:srgbClr val="003B4F"/>
              </a:solidFill>
              <a:latin typeface="Courier"/>
            </a:endParaRPr>
          </a:p>
        </p:txBody>
      </p:sp>
      <p:pic>
        <p:nvPicPr>
          <p:cNvPr id="3" name="Picture 1" descr="ComplexHeatmap_BRP_pp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2814" y="1006710"/>
            <a:ext cx="4289990" cy="34255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325"/>
            <a:ext cx="8229600" cy="5956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Combining Heatmaps with binary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9086" y="2099813"/>
            <a:ext cx="4353311" cy="1432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b="1" dirty="0" err="1">
                <a:solidFill>
                  <a:srgbClr val="657422"/>
                </a:solidFill>
                <a:latin typeface="Courier"/>
              </a:rPr>
              <a:t>cell_fun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function(j,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x, y,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      width, height, fill) {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if (mat[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j]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&gt;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&amp;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!</a:t>
            </a:r>
            <a:r>
              <a:rPr sz="1050" dirty="0">
                <a:solidFill>
                  <a:srgbClr val="4758AB"/>
                </a:solidFill>
                <a:latin typeface="Courier"/>
              </a:rPr>
              <a:t>is.na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(mat[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j]))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grid.points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(x, y,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pch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size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unit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3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"mm"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}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)</a:t>
            </a:r>
          </a:p>
        </p:txBody>
      </p:sp>
      <p:pic>
        <p:nvPicPr>
          <p:cNvPr id="3" name="Picture 1" descr="ComplexHeatmap_BRP_pp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6988" y="1365336"/>
            <a:ext cx="4024239" cy="28129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3EB4D-D865-1F60-04D2-861C5E3E15A8}"/>
              </a:ext>
            </a:extLst>
          </p:cNvPr>
          <p:cNvSpPr txBox="1"/>
          <p:nvPr/>
        </p:nvSpPr>
        <p:spPr>
          <a:xfrm>
            <a:off x="162838" y="3993018"/>
            <a:ext cx="412419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100" dirty="0"/>
              <a:t>The matrix doesn’t need to be the same. For example, we can use matrix of p-values to show values with there significance (even with multiple levels - *, **, ***).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297FF-D5A5-056D-14D6-69E21C8E4487}"/>
              </a:ext>
            </a:extLst>
          </p:cNvPr>
          <p:cNvSpPr txBox="1"/>
          <p:nvPr/>
        </p:nvSpPr>
        <p:spPr>
          <a:xfrm>
            <a:off x="192773" y="10316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400" dirty="0"/>
              <a:t>We can customize the heatmap cells with </a:t>
            </a:r>
            <a:r>
              <a:rPr lang="en-US" sz="1400" i="1" dirty="0" err="1"/>
              <a:t>cell_fun</a:t>
            </a:r>
            <a:r>
              <a:rPr lang="en-US" sz="1400" dirty="0"/>
              <a:t> argument.   Let’s indicate values larger than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2875"/>
            <a:ext cx="8229600" cy="48921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Show values on the heatmap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43828" y="1267841"/>
            <a:ext cx="5451475" cy="11065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1588" lvl="0" indent="-1588">
              <a:buNone/>
            </a:pPr>
            <a:r>
              <a:rPr sz="1050" dirty="0" err="1">
                <a:solidFill>
                  <a:srgbClr val="003B4F"/>
                </a:solidFill>
                <a:latin typeface="Courier"/>
              </a:rPr>
              <a:t>small_mat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mat[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5E5E5E"/>
                </a:solidFill>
                <a:latin typeface="Courier"/>
              </a:rPr>
              <a:t>:</a:t>
            </a:r>
            <a:r>
              <a:rPr sz="1050" dirty="0">
                <a:solidFill>
                  <a:srgbClr val="AD0000"/>
                </a:solidFill>
                <a:latin typeface="Courier"/>
              </a:rPr>
              <a:t>9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sz="1050" dirty="0">
                <a:solidFill>
                  <a:srgbClr val="5E5E5E"/>
                </a:solidFill>
                <a:latin typeface="Courier"/>
              </a:rPr>
              <a:t>:</a:t>
            </a:r>
            <a:r>
              <a:rPr sz="1050" dirty="0">
                <a:solidFill>
                  <a:srgbClr val="AD0000"/>
                </a:solidFill>
                <a:latin typeface="Courier"/>
              </a:rPr>
              <a:t>9</a:t>
            </a:r>
            <a:r>
              <a:rPr sz="1050" dirty="0">
                <a:solidFill>
                  <a:srgbClr val="003B4F"/>
                </a:solidFill>
                <a:latin typeface="Courier"/>
              </a:rPr>
              <a:t>]</a:t>
            </a:r>
            <a:br>
              <a:rPr sz="1050" dirty="0"/>
            </a:b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small_mat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b="1" dirty="0" err="1">
                <a:solidFill>
                  <a:srgbClr val="657422"/>
                </a:solidFill>
                <a:latin typeface="Courier"/>
              </a:rPr>
              <a:t>cell_fun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function(j,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x, y, width, height, fill) {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grid.text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sprintf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"%.1f"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small_mat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[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i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j]), x, y,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gp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gpar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fontsize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 }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)</a:t>
            </a:r>
          </a:p>
        </p:txBody>
      </p:sp>
      <p:pic>
        <p:nvPicPr>
          <p:cNvPr id="3" name="Picture 1" descr="ComplexHeatmap_BRP_pp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828" y="2571750"/>
            <a:ext cx="4944577" cy="24722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B25E3-7840-D62C-CDD5-FB3DB072B575}"/>
              </a:ext>
            </a:extLst>
          </p:cNvPr>
          <p:cNvSpPr txBox="1"/>
          <p:nvPr/>
        </p:nvSpPr>
        <p:spPr>
          <a:xfrm>
            <a:off x="5840258" y="4493712"/>
            <a:ext cx="2846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200" dirty="0"/>
              <a:t>See also </a:t>
            </a:r>
            <a:r>
              <a:rPr lang="en-US" sz="1200" i="1" dirty="0" err="1"/>
              <a:t>layer_fun</a:t>
            </a:r>
            <a:r>
              <a:rPr lang="en-US" sz="1200" dirty="0"/>
              <a:t> argument for additional heatmap customization techniques.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9D44F-CDEE-4B17-C724-EF32A503B5AC}"/>
              </a:ext>
            </a:extLst>
          </p:cNvPr>
          <p:cNvSpPr txBox="1"/>
          <p:nvPr/>
        </p:nvSpPr>
        <p:spPr>
          <a:xfrm>
            <a:off x="410678" y="735300"/>
            <a:ext cx="7471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600" dirty="0"/>
              <a:t>The similar technique can be used to </a:t>
            </a:r>
            <a:r>
              <a:rPr lang="en-US" sz="1600" dirty="0" err="1"/>
              <a:t>visulize</a:t>
            </a:r>
            <a:r>
              <a:rPr lang="en-US" sz="1600" dirty="0"/>
              <a:t> matrix values (for a relatively small matrix)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04"/>
            <a:ext cx="8229600" cy="49861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Hint: long row/column names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5715"/>
            <a:ext cx="4368452" cy="68544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sz="1000" b="0" dirty="0">
                <a:solidFill>
                  <a:srgbClr val="003B4F"/>
                </a:solidFill>
                <a:latin typeface="Courier"/>
              </a:rPr>
              <a:t>mat2 = mat</a:t>
            </a:r>
            <a:br>
              <a:rPr sz="1000" b="0" dirty="0"/>
            </a:br>
            <a:r>
              <a:rPr sz="1000" b="0" dirty="0" err="1">
                <a:solidFill>
                  <a:srgbClr val="4758AB"/>
                </a:solidFill>
                <a:latin typeface="Courier"/>
              </a:rPr>
              <a:t>rownames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(mat2) = 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paste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rownames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(mat), 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"with very </a:t>
            </a:r>
            <a:r>
              <a:rPr sz="1000" b="0" dirty="0" err="1">
                <a:solidFill>
                  <a:srgbClr val="20794D"/>
                </a:solidFill>
                <a:latin typeface="Courier"/>
              </a:rPr>
              <a:t>very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20794D"/>
                </a:solidFill>
                <a:latin typeface="Courier"/>
              </a:rPr>
              <a:t>very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20794D"/>
                </a:solidFill>
                <a:latin typeface="Courier"/>
              </a:rPr>
              <a:t>very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 long name"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00" b="0" dirty="0"/>
            </a:br>
            <a:r>
              <a:rPr sz="100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(mat2)</a:t>
            </a:r>
          </a:p>
        </p:txBody>
      </p:sp>
      <p:pic>
        <p:nvPicPr>
          <p:cNvPr id="4" name="Picture 1" descr="ComplexHeatmap_BRP_pp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813491"/>
            <a:ext cx="3708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4231" y="945715"/>
            <a:ext cx="4041775" cy="685442"/>
          </a:xfrm>
          <a:solidFill>
            <a:schemeClr val="bg1">
              <a:lumMod val="95000"/>
            </a:schemeClr>
          </a:solidFill>
        </p:spPr>
        <p:txBody>
          <a:bodyPr anchor="t">
            <a:noAutofit/>
          </a:bodyPr>
          <a:lstStyle/>
          <a:p>
            <a:pPr lvl="0" indent="0">
              <a:buNone/>
            </a:pPr>
            <a:r>
              <a:rPr sz="100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(mat2,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row_names_max_width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     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max_text_width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rownames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(mat2)))</a:t>
            </a:r>
          </a:p>
        </p:txBody>
      </p:sp>
      <p:pic>
        <p:nvPicPr>
          <p:cNvPr id="6" name="Picture 1" descr="ComplexHeatmap_BRP_ppt_files/figure-pptx/unnamed-chunk-1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1813491"/>
            <a:ext cx="3708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378"/>
            <a:ext cx="8229600" cy="41092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Row and column ordering (without clustering)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85175" y="1150938"/>
            <a:ext cx="4041775" cy="9221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90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(mat, 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1" dirty="0" err="1">
                <a:solidFill>
                  <a:srgbClr val="657422"/>
                </a:solidFill>
                <a:latin typeface="Courier"/>
              </a:rPr>
              <a:t>cluster_rows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F, 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1" dirty="0" err="1">
                <a:solidFill>
                  <a:srgbClr val="657422"/>
                </a:solidFill>
                <a:latin typeface="Courier"/>
              </a:rPr>
              <a:t>cluster_columns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F,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0" dirty="0" err="1">
                <a:solidFill>
                  <a:srgbClr val="657422"/>
                </a:solidFill>
                <a:latin typeface="Courier"/>
              </a:rPr>
              <a:t>column_title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>
                <a:solidFill>
                  <a:srgbClr val="20794D"/>
                </a:solidFill>
                <a:latin typeface="Courier"/>
              </a:rPr>
              <a:t>"No clustering, original matrix order"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06655" y="1150938"/>
            <a:ext cx="4041775" cy="88185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900" b="0" dirty="0" err="1">
                <a:solidFill>
                  <a:srgbClr val="003B4F"/>
                </a:solidFill>
                <a:latin typeface="Courier"/>
              </a:rPr>
              <a:t>row_vec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= </a:t>
            </a:r>
            <a:r>
              <a:rPr sz="900" b="0" dirty="0">
                <a:solidFill>
                  <a:srgbClr val="4758AB"/>
                </a:solidFill>
                <a:latin typeface="Courier"/>
              </a:rPr>
              <a:t>sample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9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900" b="0" dirty="0">
                <a:solidFill>
                  <a:srgbClr val="5E5E5E"/>
                </a:solidFill>
                <a:latin typeface="Courier"/>
              </a:rPr>
              <a:t>:</a:t>
            </a:r>
            <a:r>
              <a:rPr sz="900" b="0" dirty="0">
                <a:solidFill>
                  <a:srgbClr val="4758AB"/>
                </a:solidFill>
                <a:latin typeface="Courier"/>
              </a:rPr>
              <a:t>nrow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(mat))</a:t>
            </a:r>
            <a:br>
              <a:rPr sz="900" b="0" dirty="0"/>
            </a:br>
            <a:r>
              <a:rPr sz="900" b="0" dirty="0" err="1">
                <a:solidFill>
                  <a:srgbClr val="003B4F"/>
                </a:solidFill>
                <a:latin typeface="Courier"/>
              </a:rPr>
              <a:t>column_vec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= </a:t>
            </a:r>
            <a:r>
              <a:rPr sz="900" b="0" dirty="0">
                <a:solidFill>
                  <a:srgbClr val="4758AB"/>
                </a:solidFill>
                <a:latin typeface="Courier"/>
              </a:rPr>
              <a:t>sample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9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900" b="0" dirty="0">
                <a:solidFill>
                  <a:srgbClr val="5E5E5E"/>
                </a:solidFill>
                <a:latin typeface="Courier"/>
              </a:rPr>
              <a:t>:</a:t>
            </a:r>
            <a:r>
              <a:rPr sz="900" b="0" dirty="0">
                <a:solidFill>
                  <a:srgbClr val="4758AB"/>
                </a:solidFill>
                <a:latin typeface="Courier"/>
              </a:rPr>
              <a:t>ncol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(mat))</a:t>
            </a:r>
            <a:br>
              <a:rPr sz="900" b="0" dirty="0"/>
            </a:br>
            <a:r>
              <a:rPr sz="90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1" dirty="0" err="1">
                <a:solidFill>
                  <a:srgbClr val="657422"/>
                </a:solidFill>
                <a:latin typeface="Courier"/>
              </a:rPr>
              <a:t>row_order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 err="1">
                <a:solidFill>
                  <a:srgbClr val="003B4F"/>
                </a:solidFill>
                <a:latin typeface="Courier"/>
              </a:rPr>
              <a:t>row_vec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900" b="1" dirty="0" err="1">
                <a:solidFill>
                  <a:srgbClr val="657422"/>
                </a:solidFill>
                <a:latin typeface="Courier"/>
              </a:rPr>
              <a:t>column_order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 err="1">
                <a:solidFill>
                  <a:srgbClr val="003B4F"/>
                </a:solidFill>
                <a:latin typeface="Courier"/>
              </a:rPr>
              <a:t>column_vec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900" b="0" dirty="0"/>
            </a:br>
            <a:r>
              <a:rPr sz="9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900" b="0" dirty="0" err="1">
                <a:solidFill>
                  <a:srgbClr val="657422"/>
                </a:solidFill>
                <a:latin typeface="Courier"/>
              </a:rPr>
              <a:t>column_title</a:t>
            </a:r>
            <a:r>
              <a:rPr sz="9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900" b="0" dirty="0">
                <a:solidFill>
                  <a:srgbClr val="20794D"/>
                </a:solidFill>
                <a:latin typeface="Courier"/>
              </a:rPr>
              <a:t>"Order by vectors"</a:t>
            </a:r>
            <a:r>
              <a:rPr sz="90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4" name="Picture 1" descr="ComplexHeatmap_BRP_ppt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1844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ComplexHeatmap_BRP_ppt_files/figure-pptx/unnamed-chunk-13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2184400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FFC0E-1F57-A6A0-D15D-BAD41F5C0904}"/>
              </a:ext>
            </a:extLst>
          </p:cNvPr>
          <p:cNvSpPr txBox="1"/>
          <p:nvPr/>
        </p:nvSpPr>
        <p:spPr>
          <a:xfrm>
            <a:off x="385175" y="692960"/>
            <a:ext cx="290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400" b="1" dirty="0"/>
              <a:t>No clustering (original order)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911ED-34D9-97EB-1041-002AFE92DF1C}"/>
              </a:ext>
            </a:extLst>
          </p:cNvPr>
          <p:cNvSpPr txBox="1"/>
          <p:nvPr/>
        </p:nvSpPr>
        <p:spPr>
          <a:xfrm>
            <a:off x="4706655" y="692960"/>
            <a:ext cx="2029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400" b="1" dirty="0"/>
              <a:t>Order by vectors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8952"/>
            <a:ext cx="3849762" cy="36937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b="0" dirty="0"/>
            </a:br>
            <a:r>
              <a:rPr sz="105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b="0" dirty="0" err="1">
                <a:solidFill>
                  <a:srgbClr val="657422"/>
                </a:solidFill>
                <a:latin typeface="Courier"/>
              </a:rPr>
              <a:t>cluster_rows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T, </a:t>
            </a:r>
            <a:r>
              <a:rPr sz="1050" b="0" dirty="0" err="1">
                <a:solidFill>
                  <a:srgbClr val="657422"/>
                </a:solidFill>
                <a:latin typeface="Courier"/>
              </a:rPr>
              <a:t>cluster_columns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T)</a:t>
            </a:r>
          </a:p>
        </p:txBody>
      </p:sp>
      <p:pic>
        <p:nvPicPr>
          <p:cNvPr id="2" name="Picture 1" descr="ComplexHeatmap_BRP_ppt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133428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18952"/>
            <a:ext cx="3851274" cy="36937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lang="en-US"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lang="en-US" sz="1050" b="0" dirty="0"/>
            </a:br>
            <a:r>
              <a:rPr lang="en-US" sz="105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row_split</a:t>
            </a:r>
            <a:r>
              <a:rPr lang="en-US"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b="0" dirty="0">
                <a:solidFill>
                  <a:srgbClr val="AD0000"/>
                </a:solidFill>
                <a:latin typeface="Courier"/>
              </a:rPr>
              <a:t>2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column_split</a:t>
            </a:r>
            <a:r>
              <a:rPr lang="en-US"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b="0" dirty="0">
                <a:solidFill>
                  <a:srgbClr val="AD0000"/>
                </a:solidFill>
                <a:latin typeface="Courier"/>
              </a:rPr>
              <a:t>3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4" name="Picture 1" descr="ComplexHeatmap_BRP_ppt_files/figure-pptx/unnamed-chunk-1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2133428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CBBEB7-8F74-A63F-44C0-80C57D63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972"/>
            <a:ext cx="8229600" cy="50800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Clustering and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15C65-41FB-0EEF-8054-152F5732A65F}"/>
              </a:ext>
            </a:extLst>
          </p:cNvPr>
          <p:cNvSpPr txBox="1"/>
          <p:nvPr/>
        </p:nvSpPr>
        <p:spPr>
          <a:xfrm>
            <a:off x="626301" y="690008"/>
            <a:ext cx="7891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You can specify clustering distance (</a:t>
            </a:r>
            <a:r>
              <a:rPr lang="en-US" sz="1200" dirty="0" err="1"/>
              <a:t>clustering_distance_X</a:t>
            </a:r>
            <a:r>
              <a:rPr lang="en-US" sz="1200" dirty="0"/>
              <a:t>) and linkage method (</a:t>
            </a:r>
            <a:r>
              <a:rPr lang="en-US" sz="1200" dirty="0" err="1"/>
              <a:t>clustering_method_X</a:t>
            </a:r>
            <a:r>
              <a:rPr lang="en-US" sz="1200" dirty="0"/>
              <a:t>), </a:t>
            </a:r>
            <a:r>
              <a:rPr lang="en-US" sz="1200" dirty="0" err="1"/>
              <a:t>dendrogramm</a:t>
            </a:r>
            <a:r>
              <a:rPr lang="en-US" sz="1200" dirty="0"/>
              <a:t> reordering function (</a:t>
            </a:r>
            <a:r>
              <a:rPr lang="en-US" sz="1200" dirty="0" err="1"/>
              <a:t>X_dend_reorder</a:t>
            </a:r>
            <a:r>
              <a:rPr lang="en-US" sz="1200" dirty="0"/>
              <a:t>) as well as a different clustering function (</a:t>
            </a:r>
            <a:r>
              <a:rPr lang="en-US" sz="1200" dirty="0" err="1"/>
              <a:t>cluster_X</a:t>
            </a:r>
            <a:r>
              <a:rPr lang="en-US" sz="1200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92A37-8DA7-CD87-2A8E-299CDE004708}"/>
              </a:ext>
            </a:extLst>
          </p:cNvPr>
          <p:cNvSpPr txBox="1"/>
          <p:nvPr/>
        </p:nvSpPr>
        <p:spPr>
          <a:xfrm>
            <a:off x="457199" y="1231424"/>
            <a:ext cx="1737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Default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C07B4-D817-7AC6-DE26-B273F917C79C}"/>
              </a:ext>
            </a:extLst>
          </p:cNvPr>
          <p:cNvSpPr txBox="1"/>
          <p:nvPr/>
        </p:nvSpPr>
        <p:spPr>
          <a:xfrm>
            <a:off x="4645026" y="1226087"/>
            <a:ext cx="2581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Split </a:t>
            </a:r>
            <a:r>
              <a:rPr lang="en-US" sz="1400" b="1" dirty="0" err="1"/>
              <a:t>dendrogramm</a:t>
            </a:r>
            <a:r>
              <a:rPr lang="en-US" sz="1400" b="1" dirty="0"/>
              <a:t> branches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37"/>
            <a:ext cx="8229600" cy="4579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Splitting the Heatmap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9210"/>
            <a:ext cx="3695700" cy="738990"/>
          </a:xfrm>
          <a:solidFill>
            <a:schemeClr val="bg1">
              <a:lumMod val="95000"/>
            </a:schemeClr>
          </a:solidFill>
        </p:spPr>
        <p:txBody>
          <a:bodyPr anchor="t">
            <a:noAutofit/>
          </a:bodyPr>
          <a:lstStyle/>
          <a:p>
            <a:pPr lvl="0" indent="0">
              <a:buNone/>
            </a:pPr>
            <a:r>
              <a:rPr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(mat, </a:t>
            </a:r>
            <a:br>
              <a:rPr sz="1050" b="0" dirty="0"/>
            </a:br>
            <a:r>
              <a:rPr sz="105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b="0" dirty="0"/>
            </a:br>
            <a:r>
              <a:rPr sz="105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row_km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AD0000"/>
                </a:solidFill>
                <a:latin typeface="Courier"/>
              </a:rPr>
              <a:t>2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b="0" dirty="0"/>
            </a:br>
            <a:r>
              <a:rPr sz="1050" b="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column_km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AD0000"/>
                </a:solidFill>
                <a:latin typeface="Courier"/>
              </a:rPr>
              <a:t>3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4" name="Picture 1" descr="ComplexHeatmap_BRP_ppt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138128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39210"/>
            <a:ext cx="4298558" cy="738990"/>
          </a:xfrm>
          <a:solidFill>
            <a:schemeClr val="bg1">
              <a:lumMod val="95000"/>
            </a:schemeClr>
          </a:solidFill>
        </p:spPr>
        <p:txBody>
          <a:bodyPr anchor="t">
            <a:noAutofit/>
          </a:bodyPr>
          <a:lstStyle/>
          <a:p>
            <a:pPr lvl="0" indent="0">
              <a:buNone/>
            </a:pPr>
            <a:r>
              <a:rPr lang="en-US" sz="1000" b="0" dirty="0" err="1">
                <a:solidFill>
                  <a:srgbClr val="003B4F"/>
                </a:solidFill>
                <a:latin typeface="Courier"/>
              </a:rPr>
              <a:t>ro</a:t>
            </a:r>
            <a:r>
              <a:rPr sz="1000" b="0" dirty="0" err="1">
                <a:solidFill>
                  <a:srgbClr val="003B4F"/>
                </a:solidFill>
                <a:latin typeface="Courier"/>
              </a:rPr>
              <a:t>w_group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rep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c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"A"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"B"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9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00" b="0" dirty="0"/>
            </a:br>
            <a:r>
              <a:rPr sz="1000" b="0" dirty="0" err="1">
                <a:solidFill>
                  <a:srgbClr val="003B4F"/>
                </a:solidFill>
                <a:latin typeface="Courier"/>
              </a:rPr>
              <a:t>column_group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rep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c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"C"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"D"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12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00" b="0" dirty="0"/>
            </a:br>
            <a:r>
              <a:rPr sz="100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00" dirty="0" err="1">
                <a:solidFill>
                  <a:srgbClr val="657422"/>
                </a:solidFill>
                <a:latin typeface="Courier"/>
              </a:rPr>
              <a:t>row_split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003B4F"/>
                </a:solidFill>
                <a:latin typeface="Courier"/>
              </a:rPr>
              <a:t>row_group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dirty="0" err="1">
                <a:solidFill>
                  <a:srgbClr val="657422"/>
                </a:solidFill>
                <a:latin typeface="Courier"/>
              </a:rPr>
              <a:t>column_split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003B4F"/>
                </a:solidFill>
                <a:latin typeface="Courier"/>
              </a:rPr>
              <a:t>column_group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6" name="Picture 1" descr="ComplexHeatmap_BRP_ppt_files/figure-pptx/unnamed-chunk-1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2138128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5E0B7-F9B7-8D3F-C580-A8FFD2A53339}"/>
              </a:ext>
            </a:extLst>
          </p:cNvPr>
          <p:cNvSpPr txBox="1"/>
          <p:nvPr/>
        </p:nvSpPr>
        <p:spPr>
          <a:xfrm>
            <a:off x="469499" y="838828"/>
            <a:ext cx="2369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K-mean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6FF2C-E2F9-EE4C-C979-67173FADE1EB}"/>
              </a:ext>
            </a:extLst>
          </p:cNvPr>
          <p:cNvSpPr txBox="1"/>
          <p:nvPr/>
        </p:nvSpPr>
        <p:spPr>
          <a:xfrm>
            <a:off x="4659133" y="834205"/>
            <a:ext cx="2369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Categorical vector(s)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43"/>
            <a:ext cx="8229600" cy="56437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Heatmaps concatenation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4280"/>
            <a:ext cx="3169085" cy="40360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20794D"/>
                </a:solidFill>
                <a:latin typeface="Courier"/>
              </a:rPr>
              <a:t>"mat"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)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+</a:t>
            </a:r>
            <a:br>
              <a:rPr sz="1050" b="0" dirty="0"/>
            </a:br>
            <a:r>
              <a:rPr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b="0" dirty="0" err="1">
                <a:solidFill>
                  <a:srgbClr val="003B4F"/>
                </a:solidFill>
                <a:latin typeface="Courier"/>
              </a:rPr>
              <a:t>binary_mat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0" dirty="0">
                <a:solidFill>
                  <a:srgbClr val="20794D"/>
                </a:solidFill>
                <a:latin typeface="Courier"/>
              </a:rPr>
              <a:t>"&gt;1"</a:t>
            </a:r>
            <a:r>
              <a:rPr sz="105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4" name="Picture 1" descr="ComplexHeatmap_BRP_ppt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2095326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464280"/>
            <a:ext cx="3170330" cy="40360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(mat, </a:t>
            </a:r>
            <a:r>
              <a:rPr lang="en-US"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b="0" dirty="0">
                <a:solidFill>
                  <a:srgbClr val="20794D"/>
                </a:solidFill>
                <a:latin typeface="Courier"/>
              </a:rPr>
              <a:t>"mat"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)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%v%</a:t>
            </a:r>
            <a:br>
              <a:rPr lang="en-US" sz="1050" b="0" dirty="0"/>
            </a:br>
            <a:r>
              <a:rPr lang="en-US" sz="1050" b="0" dirty="0">
                <a:solidFill>
                  <a:srgbClr val="4758AB"/>
                </a:solidFill>
                <a:latin typeface="Courier"/>
              </a:rPr>
              <a:t>Heatmap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b="0" dirty="0" err="1">
                <a:solidFill>
                  <a:srgbClr val="003B4F"/>
                </a:solidFill>
                <a:latin typeface="Courier"/>
              </a:rPr>
              <a:t>binary_mat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b="0" dirty="0">
                <a:solidFill>
                  <a:srgbClr val="657422"/>
                </a:solidFill>
                <a:latin typeface="Courier"/>
              </a:rPr>
              <a:t>name =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b="0" dirty="0">
                <a:solidFill>
                  <a:srgbClr val="20794D"/>
                </a:solidFill>
                <a:latin typeface="Courier"/>
              </a:rPr>
              <a:t>"&gt;1"</a:t>
            </a:r>
            <a:r>
              <a:rPr lang="en-US" sz="1050" b="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6" name="Picture 1" descr="ComplexHeatmap_BRP_ppt_files/figure-pptx/unnamed-chunk-19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0600" y="2095326"/>
            <a:ext cx="3695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B08B7-696B-B09B-08B2-E88016254057}"/>
              </a:ext>
            </a:extLst>
          </p:cNvPr>
          <p:cNvSpPr txBox="1"/>
          <p:nvPr/>
        </p:nvSpPr>
        <p:spPr>
          <a:xfrm>
            <a:off x="391438" y="726865"/>
            <a:ext cx="3873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400" b="1" dirty="0"/>
              <a:t>Horizontal concatenation</a:t>
            </a:r>
          </a:p>
          <a:p>
            <a:pPr marL="0" lvl="0" indent="0">
              <a:buNone/>
            </a:pPr>
            <a:r>
              <a:rPr lang="en-US" sz="1400" b="0" dirty="0"/>
              <a:t>The number of rows of all matrices have to match.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929DC-71E4-B560-649B-7DF3BA028DD5}"/>
              </a:ext>
            </a:extLst>
          </p:cNvPr>
          <p:cNvSpPr txBox="1"/>
          <p:nvPr/>
        </p:nvSpPr>
        <p:spPr>
          <a:xfrm>
            <a:off x="4650746" y="726865"/>
            <a:ext cx="41836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400" b="1" dirty="0"/>
              <a:t>Vertical concatenation</a:t>
            </a:r>
          </a:p>
          <a:p>
            <a:pPr marL="0" lvl="0" indent="0">
              <a:buNone/>
            </a:pPr>
            <a:r>
              <a:rPr lang="en-US" sz="1400" b="0" dirty="0"/>
              <a:t>The number of columns of all matrices have to match.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96" y="105771"/>
            <a:ext cx="8229600" cy="5831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Heatmap annotations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03548" y="2289645"/>
            <a:ext cx="4665945" cy="204017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Sex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sample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"M"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"F"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24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replace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T),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Age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sample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20</a:t>
            </a:r>
            <a:r>
              <a:rPr sz="1050" dirty="0">
                <a:solidFill>
                  <a:srgbClr val="5E5E5E"/>
                </a:solidFill>
                <a:latin typeface="Courier"/>
              </a:rPr>
              <a:t>:</a:t>
            </a:r>
            <a:r>
              <a:rPr sz="1050" dirty="0">
                <a:solidFill>
                  <a:srgbClr val="AD0000"/>
                </a:solidFill>
                <a:latin typeface="Courier"/>
              </a:rPr>
              <a:t>90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24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050" dirty="0"/>
            </a:b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col_map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Sex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F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"pink"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M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 err="1">
                <a:solidFill>
                  <a:srgbClr val="20794D"/>
                </a:solidFill>
                <a:latin typeface="Courier"/>
              </a:rPr>
              <a:t>lightblue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Age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colorRamp2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90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"yellow"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 err="1">
                <a:solidFill>
                  <a:srgbClr val="20794D"/>
                </a:solidFill>
                <a:latin typeface="Courier"/>
              </a:rPr>
              <a:t>darkred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ha =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HeatmapAnnotation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df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col_map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bottom_annotation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ha)</a:t>
            </a:r>
          </a:p>
        </p:txBody>
      </p:sp>
      <p:pic>
        <p:nvPicPr>
          <p:cNvPr id="3" name="Picture 1" descr="ComplexHeatmap_BRP_ppt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7810" y="1747382"/>
            <a:ext cx="4001658" cy="31953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E60FA-E406-315D-EF00-C96D2E118E9F}"/>
              </a:ext>
            </a:extLst>
          </p:cNvPr>
          <p:cNvSpPr txBox="1"/>
          <p:nvPr/>
        </p:nvSpPr>
        <p:spPr>
          <a:xfrm>
            <a:off x="144049" y="967798"/>
            <a:ext cx="814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/>
              <a:t>Use </a:t>
            </a:r>
            <a:r>
              <a:rPr lang="en-US" sz="1800" i="1" dirty="0" err="1"/>
              <a:t>HeatmapAnnotation</a:t>
            </a:r>
            <a:r>
              <a:rPr lang="en-US" sz="1800" dirty="0"/>
              <a:t> function for column annotation, and </a:t>
            </a:r>
            <a:r>
              <a:rPr lang="en-US" sz="1800" i="1" dirty="0" err="1"/>
              <a:t>rowAnnotation</a:t>
            </a:r>
            <a:r>
              <a:rPr lang="en-US" sz="1800" dirty="0"/>
              <a:t> - for row annotation.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783F-7538-8E25-9BDB-3D6985670C2F}"/>
              </a:ext>
            </a:extLst>
          </p:cNvPr>
          <p:cNvSpPr txBox="1"/>
          <p:nvPr/>
        </p:nvSpPr>
        <p:spPr>
          <a:xfrm>
            <a:off x="203548" y="1739106"/>
            <a:ext cx="5251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 frame as data source for color bar annotation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 err="1"/>
              <a:t>ComplexHeatmap</a:t>
            </a:r>
            <a:r>
              <a:rPr sz="3200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2000" dirty="0"/>
              <a:t>Powerful visualization method for revealing associations between multiple sources of information</a:t>
            </a:r>
          </a:p>
          <a:p>
            <a:pPr lvl="0"/>
            <a:r>
              <a:rPr sz="2000" dirty="0"/>
              <a:t>The richest toolset for constructing highly customizable heatmaps</a:t>
            </a:r>
          </a:p>
          <a:p>
            <a:pPr lvl="0"/>
            <a:r>
              <a:rPr sz="2000" dirty="0"/>
              <a:t>Modular design</a:t>
            </a:r>
          </a:p>
          <a:p>
            <a:pPr lvl="0"/>
            <a:r>
              <a:rPr sz="2000" dirty="0"/>
              <a:t>Automatically concatenates a list of heatmaps with proper row/column ordering</a:t>
            </a:r>
          </a:p>
          <a:p>
            <a:pPr lvl="0"/>
            <a:r>
              <a:rPr sz="2000" dirty="0"/>
              <a:t>Automatic legends</a:t>
            </a:r>
          </a:p>
          <a:p>
            <a:pPr lvl="0"/>
            <a:r>
              <a:rPr sz="2000" dirty="0"/>
              <a:t>Comprehensive annotations and decorations</a:t>
            </a:r>
          </a:p>
          <a:p>
            <a:pPr lvl="0"/>
            <a:r>
              <a:rPr sz="2000" dirty="0"/>
              <a:t>Additional functions and add-on packages for specific visualization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84" y="99508"/>
            <a:ext cx="8229600" cy="5173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Helper functions and legends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3045" y="1398870"/>
            <a:ext cx="4515634" cy="35179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Age_group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ifelse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Age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5E5E5E"/>
                </a:solidFill>
                <a:latin typeface="Courier"/>
              </a:rPr>
              <a:t>&gt;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50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"older"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"younger"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col_sex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F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"pink"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M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 err="1">
                <a:solidFill>
                  <a:srgbClr val="20794D"/>
                </a:solidFill>
                <a:latin typeface="Courier"/>
              </a:rPr>
              <a:t>lightblue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col_age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younger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"gold"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older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 err="1">
                <a:solidFill>
                  <a:srgbClr val="20794D"/>
                </a:solidFill>
                <a:latin typeface="Courier"/>
              </a:rPr>
              <a:t>darkred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ha =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HeatmapAnnotation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Sex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Sex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Sex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col_sex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Age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anno_points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Age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gp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gpar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col_age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[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df.samp</a:t>
            </a:r>
            <a:r>
              <a:rPr sz="105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Age_group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]),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height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unit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AD0000"/>
                </a:solidFill>
                <a:latin typeface="Courier"/>
              </a:rPr>
              <a:t>20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"mm"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)))</a:t>
            </a: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ha_row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rowAnnotation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bp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b="1" dirty="0" err="1">
                <a:solidFill>
                  <a:srgbClr val="4758AB"/>
                </a:solidFill>
                <a:latin typeface="Courier"/>
              </a:rPr>
              <a:t>anno_boxplot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(mat))</a:t>
            </a:r>
            <a:br>
              <a:rPr sz="1050" dirty="0"/>
            </a:br>
            <a:br>
              <a:rPr sz="1050" dirty="0"/>
            </a:br>
            <a:r>
              <a:rPr sz="1050" dirty="0" err="1">
                <a:solidFill>
                  <a:srgbClr val="003B4F"/>
                </a:solidFill>
                <a:latin typeface="Courier"/>
              </a:rPr>
              <a:t>lgd_list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50" b="1" dirty="0">
                <a:solidFill>
                  <a:srgbClr val="4758AB"/>
                </a:solidFill>
                <a:latin typeface="Courier"/>
              </a:rPr>
              <a:t>Legend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labels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c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"younger"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"older"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title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"Age Group"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type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"points"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pch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AD0000"/>
                </a:solidFill>
                <a:latin typeface="Courier"/>
              </a:rPr>
              <a:t>16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legend_gp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4758AB"/>
                </a:solidFill>
                <a:latin typeface="Courier"/>
              </a:rPr>
              <a:t>gpar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sz="105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col_age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)))</a:t>
            </a:r>
            <a:br>
              <a:rPr sz="1050" dirty="0"/>
            </a:b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hm = </a:t>
            </a:r>
            <a:r>
              <a:rPr sz="105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(mat, </a:t>
            </a:r>
            <a:r>
              <a:rPr sz="1050" dirty="0">
                <a:solidFill>
                  <a:srgbClr val="657422"/>
                </a:solidFill>
                <a:latin typeface="Courier"/>
              </a:rPr>
              <a:t>name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>
                <a:solidFill>
                  <a:srgbClr val="20794D"/>
                </a:solidFill>
                <a:latin typeface="Courier"/>
              </a:rPr>
              <a:t>"value"</a:t>
            </a:r>
            <a:r>
              <a:rPr sz="105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bottom_annotation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ha,</a:t>
            </a:r>
            <a:br>
              <a:rPr sz="1050" dirty="0"/>
            </a:br>
            <a:r>
              <a:rPr sz="1050"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left_annotation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ha_row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50" dirty="0"/>
            </a:br>
            <a:r>
              <a:rPr sz="1050" dirty="0">
                <a:solidFill>
                  <a:srgbClr val="4758AB"/>
                </a:solidFill>
                <a:latin typeface="Courier"/>
              </a:rPr>
              <a:t>draw</a:t>
            </a:r>
            <a:r>
              <a:rPr sz="1050" dirty="0">
                <a:solidFill>
                  <a:srgbClr val="003B4F"/>
                </a:solidFill>
                <a:latin typeface="Courier"/>
              </a:rPr>
              <a:t>(hm, </a:t>
            </a:r>
            <a:r>
              <a:rPr sz="1050" dirty="0" err="1">
                <a:solidFill>
                  <a:srgbClr val="657422"/>
                </a:solidFill>
                <a:latin typeface="Courier"/>
              </a:rPr>
              <a:t>annotation_legend_list</a:t>
            </a:r>
            <a:r>
              <a:rPr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sz="1050" dirty="0" err="1">
                <a:solidFill>
                  <a:srgbClr val="003B4F"/>
                </a:solidFill>
                <a:latin typeface="Courier"/>
              </a:rPr>
              <a:t>lgd_list</a:t>
            </a:r>
            <a:r>
              <a:rPr sz="105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ComplexHeatmap_BRP_ppt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3155" y="1691014"/>
            <a:ext cx="4186015" cy="33529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CE7D6-658E-DA2E-FD53-686CD593E2CC}"/>
              </a:ext>
            </a:extLst>
          </p:cNvPr>
          <p:cNvSpPr txBox="1"/>
          <p:nvPr/>
        </p:nvSpPr>
        <p:spPr>
          <a:xfrm>
            <a:off x="178496" y="746278"/>
            <a:ext cx="853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400" dirty="0"/>
              <a:t>Instead of data frame you can use vectors and matrices (numeric or categorical).</a:t>
            </a:r>
          </a:p>
          <a:p>
            <a:pPr marL="0" lvl="0" indent="0">
              <a:buNone/>
            </a:pPr>
            <a:r>
              <a:rPr lang="en-US" sz="1400" dirty="0"/>
              <a:t>For annotations other than color bar (</a:t>
            </a:r>
            <a:r>
              <a:rPr lang="en-US" sz="1400" i="1" dirty="0" err="1"/>
              <a:t>anno_simple</a:t>
            </a:r>
            <a:r>
              <a:rPr lang="en-US" sz="1400" dirty="0"/>
              <a:t>) the legends need to be created explicitly, but it’s pretty simple.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Annotation helper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i="1"/>
              <a:t>anno_simple</a:t>
            </a:r>
            <a:r>
              <a:t> (default)</a:t>
            </a:r>
          </a:p>
          <a:p>
            <a:pPr lvl="0"/>
            <a:r>
              <a:rPr i="1"/>
              <a:t>anno_points</a:t>
            </a:r>
          </a:p>
          <a:p>
            <a:pPr lvl="0"/>
            <a:r>
              <a:rPr i="1"/>
              <a:t>anno_lines</a:t>
            </a:r>
          </a:p>
          <a:p>
            <a:pPr lvl="0"/>
            <a:r>
              <a:rPr i="1"/>
              <a:t>anno_barplot</a:t>
            </a:r>
          </a:p>
          <a:p>
            <a:pPr lvl="0"/>
            <a:r>
              <a:rPr i="1"/>
              <a:t>anno_numeric</a:t>
            </a:r>
          </a:p>
          <a:p>
            <a:pPr lvl="0"/>
            <a:r>
              <a:rPr i="1"/>
              <a:t>anno_text</a:t>
            </a:r>
          </a:p>
          <a:p>
            <a:pPr lvl="0"/>
            <a:r>
              <a:rPr i="1"/>
              <a:t>anno_textbox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i="1"/>
              <a:t>anno_boxplot</a:t>
            </a:r>
          </a:p>
          <a:p>
            <a:pPr lvl="0"/>
            <a:r>
              <a:rPr i="1"/>
              <a:t>anno_histogram</a:t>
            </a:r>
          </a:p>
          <a:p>
            <a:pPr lvl="0"/>
            <a:r>
              <a:rPr i="1"/>
              <a:t>anno_density</a:t>
            </a:r>
          </a:p>
          <a:p>
            <a:pPr lvl="0"/>
            <a:r>
              <a:rPr i="1"/>
              <a:t>anno_joyplot</a:t>
            </a:r>
          </a:p>
          <a:p>
            <a:pPr lvl="0"/>
            <a:r>
              <a:rPr i="1"/>
              <a:t>anno_horizon</a:t>
            </a:r>
          </a:p>
          <a:p>
            <a:pPr lvl="0"/>
            <a:r>
              <a:rPr i="1"/>
              <a:t>anno_summary</a:t>
            </a:r>
          </a:p>
          <a:p>
            <a:pPr lvl="0"/>
            <a:r>
              <a:rPr i="1"/>
              <a:t>anno_image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BF8BA-5C5A-D8A4-9B93-AC775A21F8FA}"/>
              </a:ext>
            </a:extLst>
          </p:cNvPr>
          <p:cNvSpPr txBox="1"/>
          <p:nvPr/>
        </p:nvSpPr>
        <p:spPr>
          <a:xfrm>
            <a:off x="366385" y="4604799"/>
            <a:ext cx="8379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400" dirty="0"/>
              <a:t>For more details: </a:t>
            </a:r>
            <a:r>
              <a:rPr lang="en-US" sz="1400" dirty="0">
                <a:hlinkClick r:id="rId2"/>
              </a:rPr>
              <a:t>https://jokergoo.github.io/ComplexHeatmap-reference/book/heatmap-annotations.html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Examples of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endParaRPr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EB20914F-E4C8-6DDE-35C6-DC2E6287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45" y="1423276"/>
            <a:ext cx="7584510" cy="22969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More advanced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endParaRPr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49BCA571-2CA1-CABA-ACA8-E8CA99CC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8" y="1604727"/>
            <a:ext cx="8029184" cy="28609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Heatmap Decoration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After Heatmap is created you can still add some decorating elements (text, lines, symbols, etc.) to different parts of the Heatmap (heatmap body, annotations, dendrograms, titles, row and column names).</a:t>
            </a:r>
          </a:p>
          <a:p>
            <a:pPr lvl="0"/>
            <a:r>
              <a:rPr i="1" dirty="0" err="1"/>
              <a:t>decorate_heatmap_body</a:t>
            </a:r>
            <a:endParaRPr i="1" dirty="0"/>
          </a:p>
          <a:p>
            <a:pPr lvl="0"/>
            <a:r>
              <a:rPr i="1" dirty="0" err="1"/>
              <a:t>decorate_annotation</a:t>
            </a:r>
            <a:endParaRPr i="1" dirty="0"/>
          </a:p>
          <a:p>
            <a:pPr lvl="0"/>
            <a:r>
              <a:rPr i="1" dirty="0" err="1"/>
              <a:t>decorate_dend</a:t>
            </a:r>
            <a:endParaRPr i="1" dirty="0"/>
          </a:p>
          <a:p>
            <a:pPr lvl="0"/>
            <a:r>
              <a:rPr i="1" dirty="0" err="1"/>
              <a:t>decorate_title</a:t>
            </a:r>
            <a:endParaRPr i="1" dirty="0"/>
          </a:p>
          <a:p>
            <a:pPr lvl="0"/>
            <a:r>
              <a:rPr i="1" dirty="0" err="1"/>
              <a:t>decorate_dimnames</a:t>
            </a:r>
            <a:endParaRPr i="1" dirty="0"/>
          </a:p>
          <a:p>
            <a:pPr lvl="0"/>
            <a:r>
              <a:rPr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326B1-1DBE-833B-594B-FA6F70E8C7B4}"/>
              </a:ext>
            </a:extLst>
          </p:cNvPr>
          <p:cNvSpPr txBox="1"/>
          <p:nvPr/>
        </p:nvSpPr>
        <p:spPr>
          <a:xfrm>
            <a:off x="457200" y="4450708"/>
            <a:ext cx="85584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300" dirty="0"/>
              <a:t>For more information and examples: </a:t>
            </a:r>
            <a:br>
              <a:rPr lang="en-US" sz="1300" dirty="0"/>
            </a:br>
            <a:r>
              <a:rPr lang="en-US" sz="1300" dirty="0">
                <a:hlinkClick r:id="rId2"/>
              </a:rPr>
              <a:t>https://jokergoo.github.io/ComplexHeatmap-reference/book/heatmap-decoration.html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7"/>
            <a:ext cx="8229600" cy="6426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Example: Measles cases in US</a:t>
            </a:r>
          </a:p>
        </p:txBody>
      </p:sp>
      <p:pic>
        <p:nvPicPr>
          <p:cNvPr id="3" name="Picture 1" descr="images/CH_meas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2973" y="650836"/>
            <a:ext cx="4465354" cy="44653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01"/>
            <a:ext cx="822960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 err="1"/>
              <a:t>Oncoprint</a:t>
            </a:r>
            <a:r>
              <a:rPr sz="3200" dirty="0"/>
              <a:t> - </a:t>
            </a:r>
            <a:r>
              <a:rPr sz="3200" dirty="0" err="1"/>
              <a:t>visualizaing</a:t>
            </a:r>
            <a:r>
              <a:rPr sz="3200" dirty="0"/>
              <a:t> genomic alterations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249" y="1039661"/>
            <a:ext cx="3475974" cy="325050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sz="1000" b="0" dirty="0">
                <a:solidFill>
                  <a:srgbClr val="003B4F"/>
                </a:solidFill>
                <a:latin typeface="Courier"/>
              </a:rPr>
              <a:t>mut =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read.table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textConnection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00" b="0" dirty="0"/>
            </a:br>
            <a:r>
              <a:rPr sz="1000" b="0" dirty="0">
                <a:solidFill>
                  <a:srgbClr val="20794D"/>
                </a:solidFill>
                <a:latin typeface="Courier"/>
              </a:rPr>
              <a:t>"s1,s2,s3</a:t>
            </a:r>
            <a:br>
              <a:rPr sz="1000" b="0" dirty="0"/>
            </a:br>
            <a:r>
              <a:rPr sz="1000" b="0" dirty="0">
                <a:solidFill>
                  <a:srgbClr val="20794D"/>
                </a:solidFill>
                <a:latin typeface="Courier"/>
              </a:rPr>
              <a:t>g1,snv;indel,snv,indel</a:t>
            </a:r>
            <a:br>
              <a:rPr sz="1000" b="0" dirty="0"/>
            </a:br>
            <a:r>
              <a:rPr sz="1000" b="0" dirty="0">
                <a:solidFill>
                  <a:srgbClr val="20794D"/>
                </a:solidFill>
                <a:latin typeface="Courier"/>
              </a:rPr>
              <a:t>g2,,snv;indel,</a:t>
            </a:r>
            <a:br>
              <a:rPr sz="1000" b="0" dirty="0"/>
            </a:br>
            <a:r>
              <a:rPr sz="1000" b="0" dirty="0">
                <a:solidFill>
                  <a:srgbClr val="20794D"/>
                </a:solidFill>
                <a:latin typeface="Courier"/>
              </a:rPr>
              <a:t>g3,snv,,indel;snv"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), </a:t>
            </a:r>
            <a:br>
              <a:rPr sz="1000" b="0" dirty="0"/>
            </a:br>
            <a:r>
              <a:rPr sz="1000" b="0" dirty="0" err="1">
                <a:solidFill>
                  <a:srgbClr val="657422"/>
                </a:solidFill>
                <a:latin typeface="Courier"/>
              </a:rPr>
              <a:t>row.names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header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8F5902"/>
                </a:solidFill>
                <a:latin typeface="Courier"/>
              </a:rPr>
              <a:t>TRUE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br>
              <a:rPr sz="1000" b="0" dirty="0"/>
            </a:br>
            <a:r>
              <a:rPr sz="1000" b="0" dirty="0" err="1">
                <a:solidFill>
                  <a:srgbClr val="657422"/>
                </a:solidFill>
                <a:latin typeface="Courier"/>
              </a:rPr>
              <a:t>sep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","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stringsAsFactors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8F5902"/>
                </a:solidFill>
                <a:latin typeface="Courier"/>
              </a:rPr>
              <a:t>FALSE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00" b="0" dirty="0"/>
            </a:b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mut =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as.matrix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(mut)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mut</a:t>
            </a:r>
          </a:p>
          <a:p>
            <a:pPr lvl="0" indent="0">
              <a:buNone/>
            </a:pPr>
            <a:r>
              <a:rPr sz="1000" b="0" dirty="0">
                <a:latin typeface="Courier"/>
              </a:rPr>
              <a:t>   s1          s2          s3         
g1 "</a:t>
            </a:r>
            <a:r>
              <a:rPr sz="1000" b="0" dirty="0" err="1">
                <a:latin typeface="Courier"/>
              </a:rPr>
              <a:t>snv;indel</a:t>
            </a:r>
            <a:r>
              <a:rPr sz="1000" b="0" dirty="0">
                <a:latin typeface="Courier"/>
              </a:rPr>
              <a:t>" "</a:t>
            </a:r>
            <a:r>
              <a:rPr sz="1000" b="0" dirty="0" err="1">
                <a:latin typeface="Courier"/>
              </a:rPr>
              <a:t>snv</a:t>
            </a:r>
            <a:r>
              <a:rPr sz="1000" b="0" dirty="0">
                <a:latin typeface="Courier"/>
              </a:rPr>
              <a:t>"       "indel"    
g2 ""          "</a:t>
            </a:r>
            <a:r>
              <a:rPr sz="1000" b="0" dirty="0" err="1">
                <a:latin typeface="Courier"/>
              </a:rPr>
              <a:t>snv;indel</a:t>
            </a:r>
            <a:r>
              <a:rPr sz="1000" b="0" dirty="0">
                <a:latin typeface="Courier"/>
              </a:rPr>
              <a:t>" ""         
g3 "</a:t>
            </a:r>
            <a:r>
              <a:rPr sz="1000" b="0" dirty="0" err="1">
                <a:latin typeface="Courier"/>
              </a:rPr>
              <a:t>snv</a:t>
            </a:r>
            <a:r>
              <a:rPr sz="1000" b="0" dirty="0">
                <a:latin typeface="Courier"/>
              </a:rPr>
              <a:t>"       ""          "</a:t>
            </a:r>
            <a:r>
              <a:rPr sz="1000" b="0" dirty="0" err="1">
                <a:latin typeface="Courier"/>
              </a:rPr>
              <a:t>indel;snv</a:t>
            </a:r>
            <a:r>
              <a:rPr sz="1000" b="0" dirty="0">
                <a:latin typeface="Courier"/>
              </a:rPr>
              <a:t>"</a:t>
            </a:r>
          </a:p>
          <a:p>
            <a:pPr lvl="0" indent="0">
              <a:buNone/>
            </a:pPr>
            <a:endParaRPr lang="en-US" sz="1000" b="0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sz="1000" b="0" dirty="0" err="1">
                <a:solidFill>
                  <a:srgbClr val="003B4F"/>
                </a:solidFill>
                <a:latin typeface="Courier"/>
              </a:rPr>
              <a:t>get_type_fun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= function(x) 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strsplit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(x,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";"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)[[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]]</a:t>
            </a:r>
            <a:br>
              <a:rPr sz="1000" b="0" dirty="0"/>
            </a:br>
            <a:r>
              <a:rPr sz="1000" b="0" dirty="0" err="1">
                <a:solidFill>
                  <a:srgbClr val="4758AB"/>
                </a:solidFill>
                <a:latin typeface="Courier"/>
              </a:rPr>
              <a:t>get_type_fun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(mut[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1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])</a:t>
            </a:r>
          </a:p>
          <a:p>
            <a:pPr lvl="0" indent="0">
              <a:buNone/>
            </a:pPr>
            <a:r>
              <a:rPr sz="1000" b="0" dirty="0">
                <a:latin typeface="Courier"/>
              </a:rPr>
              <a:t>[1] "</a:t>
            </a:r>
            <a:r>
              <a:rPr sz="1000" b="0" dirty="0" err="1">
                <a:latin typeface="Courier"/>
              </a:rPr>
              <a:t>snv</a:t>
            </a:r>
            <a:r>
              <a:rPr sz="1000" b="0" dirty="0">
                <a:latin typeface="Courier"/>
              </a:rPr>
              <a:t>"   "indel"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0182" y="1039660"/>
            <a:ext cx="4041775" cy="168126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 indent="0">
              <a:buNone/>
            </a:pPr>
            <a:r>
              <a:rPr sz="1000" b="0" dirty="0">
                <a:solidFill>
                  <a:srgbClr val="003B4F"/>
                </a:solidFill>
                <a:latin typeface="Courier"/>
              </a:rPr>
              <a:t>col = 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c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snv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</a:t>
            </a:r>
            <a:r>
              <a:rPr sz="1000" b="0" dirty="0" err="1">
                <a:solidFill>
                  <a:srgbClr val="20794D"/>
                </a:solidFill>
                <a:latin typeface="Courier"/>
              </a:rPr>
              <a:t>seagreen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indel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"blue"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</a:t>
            </a:r>
            <a:br>
              <a:rPr sz="1000" b="0" dirty="0"/>
            </a:br>
            <a:r>
              <a:rPr sz="1000" dirty="0" err="1">
                <a:solidFill>
                  <a:srgbClr val="003B4F"/>
                </a:solidFill>
                <a:latin typeface="Courier"/>
              </a:rPr>
              <a:t>alter_fun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= </a:t>
            </a:r>
            <a:r>
              <a:rPr sz="1000" b="0" dirty="0">
                <a:solidFill>
                  <a:srgbClr val="4758AB"/>
                </a:solidFill>
                <a:latin typeface="Courier"/>
              </a:rPr>
              <a:t>list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snv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function(x, y, w, h)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grid.rect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(x, y, w</a:t>
            </a:r>
            <a:r>
              <a:rPr sz="1000" b="0" dirty="0">
                <a:solidFill>
                  <a:srgbClr val="5E5E5E"/>
                </a:solidFill>
                <a:latin typeface="Courier"/>
              </a:rPr>
              <a:t>*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0.9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h</a:t>
            </a:r>
            <a:r>
              <a:rPr sz="1000" b="0" dirty="0">
                <a:solidFill>
                  <a:srgbClr val="5E5E5E"/>
                </a:solidFill>
                <a:latin typeface="Courier"/>
              </a:rPr>
              <a:t>*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0.9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gp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gpar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fill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col[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</a:t>
            </a:r>
            <a:r>
              <a:rPr sz="1000" b="0" dirty="0" err="1">
                <a:solidFill>
                  <a:srgbClr val="20794D"/>
                </a:solidFill>
                <a:latin typeface="Courier"/>
              </a:rPr>
              <a:t>snv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],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8F5902"/>
                </a:solidFill>
                <a:latin typeface="Courier"/>
              </a:rPr>
              <a:t>NA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)),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indel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function(x, y, w, h)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grid.rect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(x, y, w</a:t>
            </a:r>
            <a:r>
              <a:rPr sz="1000" b="0" dirty="0">
                <a:solidFill>
                  <a:srgbClr val="5E5E5E"/>
                </a:solidFill>
                <a:latin typeface="Courier"/>
              </a:rPr>
              <a:t>*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0.9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h</a:t>
            </a:r>
            <a:r>
              <a:rPr sz="1000" b="0" dirty="0">
                <a:solidFill>
                  <a:srgbClr val="5E5E5E"/>
                </a:solidFill>
                <a:latin typeface="Courier"/>
              </a:rPr>
              <a:t>*</a:t>
            </a:r>
            <a:r>
              <a:rPr sz="1000" b="0" dirty="0">
                <a:solidFill>
                  <a:srgbClr val="AD0000"/>
                </a:solidFill>
                <a:latin typeface="Courier"/>
              </a:rPr>
              <a:t>0.4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 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gp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 err="1">
                <a:solidFill>
                  <a:srgbClr val="4758AB"/>
                </a:solidFill>
                <a:latin typeface="Courier"/>
              </a:rPr>
              <a:t>gpar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fill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col[</a:t>
            </a:r>
            <a:r>
              <a:rPr sz="1000" b="0" dirty="0">
                <a:solidFill>
                  <a:srgbClr val="20794D"/>
                </a:solidFill>
                <a:latin typeface="Courier"/>
              </a:rPr>
              <a:t>"indel"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],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b="0" dirty="0">
                <a:solidFill>
                  <a:srgbClr val="8F5902"/>
                </a:solidFill>
                <a:latin typeface="Courier"/>
              </a:rPr>
              <a:t>NA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))</a:t>
            </a:r>
            <a:br>
              <a:rPr sz="1000" b="0" dirty="0"/>
            </a:br>
            <a:r>
              <a:rPr sz="1000" b="0" dirty="0">
                <a:solidFill>
                  <a:srgbClr val="003B4F"/>
                </a:solidFill>
                <a:latin typeface="Courier"/>
              </a:rPr>
              <a:t>    )</a:t>
            </a:r>
            <a:br>
              <a:rPr sz="1000" b="0" dirty="0"/>
            </a:br>
            <a:r>
              <a:rPr sz="1000" b="0" dirty="0" err="1">
                <a:solidFill>
                  <a:srgbClr val="4758AB"/>
                </a:solidFill>
                <a:latin typeface="Courier"/>
              </a:rPr>
              <a:t>oncoPrint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(mut, </a:t>
            </a:r>
            <a:r>
              <a:rPr sz="1000" b="0" dirty="0" err="1">
                <a:solidFill>
                  <a:srgbClr val="657422"/>
                </a:solidFill>
                <a:latin typeface="Courier"/>
              </a:rPr>
              <a:t>alter_fun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</a:t>
            </a:r>
            <a:r>
              <a:rPr sz="1000" dirty="0" err="1">
                <a:solidFill>
                  <a:srgbClr val="003B4F"/>
                </a:solidFill>
                <a:latin typeface="Courier"/>
              </a:rPr>
              <a:t>alter_fun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, </a:t>
            </a:r>
            <a:r>
              <a:rPr sz="1000" b="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000" b="0" dirty="0">
                <a:solidFill>
                  <a:srgbClr val="003B4F"/>
                </a:solidFill>
                <a:latin typeface="Courier"/>
              </a:rPr>
              <a:t> col)</a:t>
            </a:r>
          </a:p>
        </p:txBody>
      </p:sp>
      <p:pic>
        <p:nvPicPr>
          <p:cNvPr id="4" name="Picture 1" descr="ComplexHeatmap_BRP_ppt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6778" y="3007899"/>
            <a:ext cx="3673084" cy="18365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 err="1"/>
              <a:t>Oncoprint</a:t>
            </a:r>
            <a:r>
              <a:rPr sz="3200" dirty="0"/>
              <a:t> for AYA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41653-7C19-EFBC-159D-D62D89B10381}"/>
              </a:ext>
            </a:extLst>
          </p:cNvPr>
          <p:cNvSpPr txBox="1"/>
          <p:nvPr/>
        </p:nvSpPr>
        <p:spPr>
          <a:xfrm>
            <a:off x="128392" y="4448677"/>
            <a:ext cx="87369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100" dirty="0"/>
              <a:t>This </a:t>
            </a:r>
            <a:r>
              <a:rPr lang="en-US" sz="1100" dirty="0" err="1"/>
              <a:t>Oncoprint</a:t>
            </a:r>
            <a:r>
              <a:rPr lang="en-US" sz="1100" dirty="0"/>
              <a:t> represents 533 NCI-MATCH Breast cancer patients (including 25 AYA patients below 40 </a:t>
            </a:r>
            <a:r>
              <a:rPr lang="en-US" sz="1100" dirty="0" err="1"/>
              <a:t>y.o</a:t>
            </a:r>
            <a:r>
              <a:rPr lang="en-US" sz="1100" dirty="0"/>
              <a:t>.) and 26 oncogenic genes that were mutated in 6 or more patients.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8D5FAD-55F6-7D7B-7DEA-0070EB07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8" y="1096258"/>
            <a:ext cx="8361124" cy="29509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More </a:t>
            </a:r>
            <a:r>
              <a:rPr sz="3200" dirty="0" err="1"/>
              <a:t>ComplexHeatmap</a:t>
            </a:r>
            <a:r>
              <a:rPr sz="3200" dirty="0"/>
              <a:t>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2943" y="4603233"/>
            <a:ext cx="5210827" cy="39770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1200" dirty="0"/>
              <a:t>C. The lung adenocarcinoma carcinoma dataset from </a:t>
            </a:r>
            <a:r>
              <a:rPr sz="1200" dirty="0" err="1"/>
              <a:t>cBioPortal</a:t>
            </a:r>
            <a:r>
              <a:rPr sz="1200" dirty="0"/>
              <a:t> (a subset)</a:t>
            </a:r>
          </a:p>
          <a:p>
            <a:pPr marL="0" lvl="0" indent="0">
              <a:buNone/>
            </a:pPr>
            <a:r>
              <a:rPr sz="1200" dirty="0"/>
              <a:t>D. The H3K4me3 </a:t>
            </a:r>
            <a:r>
              <a:rPr sz="1200" dirty="0" err="1"/>
              <a:t>ChIP</a:t>
            </a:r>
            <a:r>
              <a:rPr sz="1200" dirty="0"/>
              <a:t>-seq peaks from six human tissues are from the Roadmap project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8B92DD8-839C-1142-78E4-FBCB7CC3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4" y="1260078"/>
            <a:ext cx="8630432" cy="31619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More </a:t>
            </a:r>
            <a:r>
              <a:rPr sz="3200" dirty="0" err="1"/>
              <a:t>ComplexHeatmap</a:t>
            </a:r>
            <a:r>
              <a:rPr sz="3200" dirty="0"/>
              <a:t>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77448-1A8D-BA52-47D4-BC84EC810354}"/>
              </a:ext>
            </a:extLst>
          </p:cNvPr>
          <p:cNvSpPr txBox="1"/>
          <p:nvPr/>
        </p:nvSpPr>
        <p:spPr>
          <a:xfrm>
            <a:off x="479120" y="4436865"/>
            <a:ext cx="8285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200" dirty="0"/>
              <a:t>Values in the first 10 columns are generated from the normal distribution, and values in the second 10 columns are generated from the uniform distribution.</a:t>
            </a:r>
          </a:p>
        </p:txBody>
      </p:sp>
      <p:pic>
        <p:nvPicPr>
          <p:cNvPr id="9" name="Picture 8" descr="A close-up of a chart&#10;&#10;Description automatically generated">
            <a:extLst>
              <a:ext uri="{FF2B5EF4-FFF2-40B4-BE49-F238E27FC236}">
                <a16:creationId xmlns:a16="http://schemas.microsoft.com/office/drawing/2014/main" id="{828D3230-C12C-929B-6793-A1FEDA29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24" y="1686872"/>
            <a:ext cx="7728558" cy="235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402"/>
            <a:ext cx="8229600" cy="38587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200" dirty="0"/>
              <a:t>Examples</a:t>
            </a:r>
          </a:p>
        </p:txBody>
      </p:sp>
      <p:pic>
        <p:nvPicPr>
          <p:cNvPr id="3" name="Picture 1" descr="images/CH_examples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0043" y="764087"/>
            <a:ext cx="5823914" cy="4248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i="1"/>
              <a:t>InteractiveComplexHeatmap</a:t>
            </a:r>
            <a:r>
              <a:t> - converts a Heatmap into a Shiny app</a:t>
            </a:r>
          </a:p>
          <a:p>
            <a:pPr lvl="0"/>
            <a:r>
              <a:rPr i="1"/>
              <a:t>simplifyEnrichment</a:t>
            </a:r>
            <a:r>
              <a:t> - summarizes gene lists with gene enrichment analysis</a:t>
            </a:r>
          </a:p>
          <a:p>
            <a:pPr lvl="0"/>
            <a:r>
              <a:rPr i="1"/>
              <a:t>EnrichedHeatmap</a:t>
            </a:r>
            <a:r>
              <a:t> - visualizes the enrichment of a certain type of genomic signal on a list of genomic features of interest. For example, how chromatin modifications are enriched around gene TSSs, or how DNA is lowly methylated around CGIs.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Some Helper packages</a:t>
            </a:r>
          </a:p>
          <a:p>
            <a:pPr lvl="0"/>
            <a:r>
              <a:rPr i="1"/>
              <a:t>circlize</a:t>
            </a:r>
            <a:r>
              <a:t> - color functions</a:t>
            </a:r>
          </a:p>
          <a:p>
            <a:pPr lvl="0"/>
            <a:r>
              <a:rPr i="1"/>
              <a:t>cluster</a:t>
            </a:r>
            <a:r>
              <a:t>, </a:t>
            </a:r>
            <a:r>
              <a:rPr i="1"/>
              <a:t>seration</a:t>
            </a:r>
            <a:r>
              <a:t>, </a:t>
            </a:r>
            <a:r>
              <a:rPr i="1"/>
              <a:t>biclust</a:t>
            </a:r>
            <a:r>
              <a:t> - additional clustering algorithms</a:t>
            </a:r>
          </a:p>
          <a:p>
            <a:pPr lvl="0"/>
            <a:r>
              <a:rPr i="1"/>
              <a:t>dendextend</a:t>
            </a:r>
            <a:r>
              <a:t> - color and other rendering options for dendrograms</a:t>
            </a:r>
          </a:p>
          <a:p>
            <a:pPr lvl="0"/>
            <a:r>
              <a:rPr i="1"/>
              <a:t>dendsort</a:t>
            </a:r>
            <a:r>
              <a:t> - dendrogram reordering</a:t>
            </a:r>
          </a:p>
          <a:p>
            <a:pPr lvl="0"/>
            <a:r>
              <a:rPr i="1"/>
              <a:t>magick</a:t>
            </a:r>
            <a:r>
              <a:t> - rastering Heatmap</a:t>
            </a:r>
          </a:p>
          <a:p>
            <a:pPr lvl="0"/>
            <a:r>
              <a:rPr i="1"/>
              <a:t>gridtext</a:t>
            </a:r>
            <a:r>
              <a:t> - customized text annotation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Reference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>
              <a:rPr sz="2000" dirty="0"/>
            </a:br>
            <a:r>
              <a:rPr sz="2000" dirty="0"/>
              <a:t>To learn about </a:t>
            </a:r>
            <a:r>
              <a:rPr sz="2000" dirty="0" err="1"/>
              <a:t>ComplexHeatmap</a:t>
            </a:r>
            <a:r>
              <a:rPr sz="2000" dirty="0"/>
              <a:t> and related packages see </a:t>
            </a:r>
            <a:r>
              <a:rPr sz="2000" dirty="0">
                <a:hlinkClick r:id="rId2"/>
              </a:rPr>
              <a:t>https://jokergoo.github.io/ComplexHeatmap-reference/book</a:t>
            </a:r>
            <a:r>
              <a:rPr sz="2000" dirty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sz="2000" dirty="0" err="1"/>
              <a:t>Github</a:t>
            </a:r>
            <a:r>
              <a:rPr sz="2000" dirty="0"/>
              <a:t>: </a:t>
            </a:r>
            <a:r>
              <a:rPr sz="2000" dirty="0">
                <a:hlinkClick r:id="rId3"/>
              </a:rPr>
              <a:t>https://github.com/jokergoo/ComplexHeatmap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sz="2000" dirty="0"/>
              <a:t>Ask questions, report bugs in the </a:t>
            </a:r>
            <a:r>
              <a:rPr sz="2000" dirty="0">
                <a:hlinkClick r:id="rId4"/>
              </a:rPr>
              <a:t>issues</a:t>
            </a:r>
            <a:r>
              <a:rPr sz="2000" dirty="0"/>
              <a:t> section of the </a:t>
            </a:r>
            <a:r>
              <a:rPr sz="2000" dirty="0" err="1"/>
              <a:t>Github</a:t>
            </a:r>
            <a:r>
              <a:rPr sz="2000" dirty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br>
              <a:rPr sz="2000" dirty="0"/>
            </a:br>
            <a:r>
              <a:rPr sz="2000" b="1" dirty="0"/>
              <a:t>Citations</a:t>
            </a:r>
          </a:p>
          <a:p>
            <a:r>
              <a:rPr sz="2000" dirty="0" err="1"/>
              <a:t>Zuguang</a:t>
            </a:r>
            <a:r>
              <a:rPr sz="2000" dirty="0"/>
              <a:t> Gu, et al., </a:t>
            </a:r>
            <a:r>
              <a:rPr sz="2000" dirty="0">
                <a:hlinkClick r:id="rId5"/>
              </a:rPr>
              <a:t>Complex heatmaps reveal patterns and correlations in multidimensional genomic data</a:t>
            </a:r>
            <a:r>
              <a:rPr sz="2000" dirty="0"/>
              <a:t>, Bioinformatics, 2016.</a:t>
            </a:r>
          </a:p>
          <a:p>
            <a:r>
              <a:rPr sz="2000" dirty="0" err="1"/>
              <a:t>Zuguang</a:t>
            </a:r>
            <a:r>
              <a:rPr sz="2000" dirty="0"/>
              <a:t> Gu. </a:t>
            </a:r>
            <a:r>
              <a:rPr sz="2000" dirty="0">
                <a:hlinkClick r:id="rId6"/>
              </a:rPr>
              <a:t>Complex Heatmap Visualization</a:t>
            </a:r>
            <a:r>
              <a:rPr sz="2000" dirty="0"/>
              <a:t>, </a:t>
            </a:r>
            <a:r>
              <a:rPr sz="2000" dirty="0" err="1"/>
              <a:t>iMeta</a:t>
            </a:r>
            <a:r>
              <a:rPr sz="2000" dirty="0"/>
              <a:t>, 2022.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29"/>
            <a:ext cx="8229600" cy="5173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More Examples</a:t>
            </a:r>
          </a:p>
        </p:txBody>
      </p:sp>
      <p:pic>
        <p:nvPicPr>
          <p:cNvPr id="3" name="Picture 1" descr="images/CH_examples2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3207" y="958241"/>
            <a:ext cx="6737586" cy="33540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726973"/>
            <a:ext cx="8229600" cy="42109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Visualization of the association between DNA methylation, gene expression, and related genomic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F3183-D278-CC4D-1E93-219CABDE5F43}"/>
              </a:ext>
            </a:extLst>
          </p:cNvPr>
          <p:cNvSpPr txBox="1"/>
          <p:nvPr/>
        </p:nvSpPr>
        <p:spPr>
          <a:xfrm>
            <a:off x="1039660" y="11542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Install a stable version from Bioconductor: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70EC4-9D53-CD62-50DC-B7C6A46F59AB}"/>
              </a:ext>
            </a:extLst>
          </p:cNvPr>
          <p:cNvSpPr txBox="1"/>
          <p:nvPr/>
        </p:nvSpPr>
        <p:spPr>
          <a:xfrm>
            <a:off x="1550095" y="1565223"/>
            <a:ext cx="473797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050" dirty="0">
                <a:solidFill>
                  <a:srgbClr val="003B4F"/>
                </a:solidFill>
                <a:latin typeface="Courier"/>
              </a:rPr>
              <a:t>if (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!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requireNamespace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BiocManager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quietly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install.packages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BiocManager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if (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!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requireNamespace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ComplexHeatmap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quietly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BiocManager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::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install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ComplexHeatmap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6CF07-27DD-464B-E777-A552BC78D626}"/>
              </a:ext>
            </a:extLst>
          </p:cNvPr>
          <p:cNvSpPr txBox="1"/>
          <p:nvPr/>
        </p:nvSpPr>
        <p:spPr>
          <a:xfrm>
            <a:off x="1017739" y="25517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or the most up-to-date version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228EA-7504-3A90-6437-80FD1A06215D}"/>
              </a:ext>
            </a:extLst>
          </p:cNvPr>
          <p:cNvSpPr txBox="1"/>
          <p:nvPr/>
        </p:nvSpPr>
        <p:spPr>
          <a:xfrm>
            <a:off x="1550095" y="2975204"/>
            <a:ext cx="4737970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3B4F"/>
                </a:solidFill>
                <a:latin typeface="Courier"/>
              </a:rPr>
              <a:t>if (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!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requireNamespace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ComplexHeatmap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quietly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devtools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::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install_github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jokergoo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/</a:t>
            </a:r>
            <a:r>
              <a:rPr lang="en-US" sz="1050" dirty="0" err="1">
                <a:solidFill>
                  <a:srgbClr val="20794D"/>
                </a:solidFill>
                <a:latin typeface="Courier"/>
              </a:rPr>
              <a:t>ComplexHeatmap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</a:t>
            </a:r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E16A-DF25-2818-6C45-00F9F7CAF384}"/>
              </a:ext>
            </a:extLst>
          </p:cNvPr>
          <p:cNvSpPr txBox="1"/>
          <p:nvPr/>
        </p:nvSpPr>
        <p:spPr>
          <a:xfrm>
            <a:off x="1039660" y="36709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Load the </a:t>
            </a:r>
            <a:r>
              <a:rPr lang="en-US" dirty="0" err="1">
                <a:latin typeface="Courier"/>
              </a:rPr>
              <a:t>ComplexHeatmap</a:t>
            </a:r>
            <a:r>
              <a:rPr lang="en-US" dirty="0"/>
              <a:t> package: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80F08-0CD5-E671-CD76-578FCC71698C}"/>
              </a:ext>
            </a:extLst>
          </p:cNvPr>
          <p:cNvSpPr txBox="1"/>
          <p:nvPr/>
        </p:nvSpPr>
        <p:spPr>
          <a:xfrm>
            <a:off x="1550095" y="4085080"/>
            <a:ext cx="4737970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4758AB"/>
                </a:solidFill>
                <a:latin typeface="Courier"/>
              </a:rPr>
              <a:t>library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ComplexHeatmap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Three major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989"/>
            <a:ext cx="8229600" cy="3394472"/>
          </a:xfrm>
        </p:spPr>
        <p:txBody>
          <a:bodyPr>
            <a:normAutofit/>
          </a:bodyPr>
          <a:lstStyle/>
          <a:p>
            <a:r>
              <a:rPr i="1" dirty="0"/>
              <a:t>Heatmap</a:t>
            </a:r>
            <a:r>
              <a:rPr dirty="0"/>
              <a:t> - defines a complete heatmap with multiple components</a:t>
            </a:r>
          </a:p>
          <a:p>
            <a:pPr lvl="0"/>
            <a:r>
              <a:rPr i="1" dirty="0" err="1"/>
              <a:t>HeatmapAnnotation</a:t>
            </a:r>
            <a:r>
              <a:rPr dirty="0"/>
              <a:t> - defines a list of annotations with specific graphics</a:t>
            </a:r>
          </a:p>
          <a:p>
            <a:pPr lvl="0"/>
            <a:r>
              <a:rPr i="1" dirty="0" err="1"/>
              <a:t>HeatmapList</a:t>
            </a:r>
            <a:r>
              <a:rPr dirty="0"/>
              <a:t> - manages a list of heatmaps and heatmap annotations. It automatically adjusts the correspondence of rows or columns in multiple heatmaps and annotations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Modular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4346C5-D992-C2B1-F65E-159DE2F9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1" y="1502583"/>
            <a:ext cx="7809978" cy="2990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Generate input matrix with random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685" y="1200151"/>
            <a:ext cx="6551112" cy="310253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050" dirty="0" err="1">
                <a:solidFill>
                  <a:srgbClr val="4758AB"/>
                </a:solidFill>
                <a:latin typeface="Courier"/>
              </a:rPr>
              <a:t>set.seed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123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nr1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4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nr2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8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nr3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6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nr = nr1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nr2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nr3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nc1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6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nc2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8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nc3 =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10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; 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nc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= nc1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nc2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nc3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mat =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cbind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rbind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(nr1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nc1,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nr1),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(nr2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nc1,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nr2),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(nr3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nc1,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nr3)),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rbind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(nr1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nc2,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nr1),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(nr2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nc2,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nr2),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(nr3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nc2,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nr3)),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rbind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(nr1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nc3,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nr1),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(nr2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nc3,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nr2),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     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matrix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rnorm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(nr3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*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nc3, 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mean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 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1050" dirty="0">
                <a:solidFill>
                  <a:srgbClr val="AD0000"/>
                </a:solidFill>
                <a:latin typeface="Courier"/>
              </a:rPr>
              <a:t>0.5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sz="1050" dirty="0" err="1">
                <a:solidFill>
                  <a:srgbClr val="657422"/>
                </a:solidFill>
                <a:latin typeface="Courier"/>
              </a:rPr>
              <a:t>nrow</a:t>
            </a:r>
            <a:r>
              <a:rPr lang="en-US" sz="105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 nr3))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            )</a:t>
            </a:r>
            <a:br>
              <a:rPr lang="en-US" sz="1050" dirty="0"/>
            </a:br>
            <a:r>
              <a:rPr lang="en-US" sz="1050" dirty="0">
                <a:solidFill>
                  <a:srgbClr val="003B4F"/>
                </a:solidFill>
                <a:latin typeface="Courier"/>
              </a:rPr>
              <a:t>mat = mat[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sample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(nr, nr),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sample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nc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nc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)] </a:t>
            </a:r>
            <a:r>
              <a:rPr lang="en-US" sz="1050" dirty="0">
                <a:solidFill>
                  <a:srgbClr val="5E5E5E"/>
                </a:solidFill>
                <a:latin typeface="Courier"/>
              </a:rPr>
              <a:t># random shuffle rows and columns</a:t>
            </a:r>
            <a:br>
              <a:rPr lang="en-US" sz="1050" dirty="0"/>
            </a:br>
            <a:r>
              <a:rPr lang="en-US" sz="1050" dirty="0" err="1">
                <a:solidFill>
                  <a:srgbClr val="4758AB"/>
                </a:solidFill>
                <a:latin typeface="Courier"/>
              </a:rPr>
              <a:t>rownames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(mat) =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paste0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"row"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seq_len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(nr))</a:t>
            </a:r>
            <a:br>
              <a:rPr lang="en-US" sz="1050" dirty="0"/>
            </a:br>
            <a:r>
              <a:rPr lang="en-US" sz="1050" dirty="0" err="1">
                <a:solidFill>
                  <a:srgbClr val="4758AB"/>
                </a:solidFill>
                <a:latin typeface="Courier"/>
              </a:rPr>
              <a:t>colnames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(mat) = </a:t>
            </a:r>
            <a:r>
              <a:rPr lang="en-US" sz="1050" dirty="0">
                <a:solidFill>
                  <a:srgbClr val="4758AB"/>
                </a:solidFill>
                <a:latin typeface="Courier"/>
              </a:rPr>
              <a:t>paste0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>
                <a:solidFill>
                  <a:srgbClr val="20794D"/>
                </a:solidFill>
                <a:latin typeface="Courier"/>
              </a:rPr>
              <a:t>"column"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1050" dirty="0" err="1">
                <a:solidFill>
                  <a:srgbClr val="4758AB"/>
                </a:solidFill>
                <a:latin typeface="Courier"/>
              </a:rPr>
              <a:t>seq_len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1050" dirty="0" err="1">
                <a:solidFill>
                  <a:srgbClr val="003B4F"/>
                </a:solidFill>
                <a:latin typeface="Courier"/>
              </a:rPr>
              <a:t>nc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sz="1050" dirty="0"/>
            </a:br>
            <a:r>
              <a:rPr lang="en-US" sz="1050" dirty="0">
                <a:solidFill>
                  <a:srgbClr val="4758AB"/>
                </a:solidFill>
                <a:latin typeface="Courier"/>
              </a:rPr>
              <a:t>dim</a:t>
            </a:r>
            <a:r>
              <a:rPr lang="en-US" sz="1050" dirty="0">
                <a:solidFill>
                  <a:srgbClr val="003B4F"/>
                </a:solidFill>
                <a:latin typeface="Courier"/>
              </a:rPr>
              <a:t>(mat)</a:t>
            </a:r>
          </a:p>
          <a:p>
            <a:pPr lvl="0" indent="0">
              <a:buNone/>
            </a:pPr>
            <a:r>
              <a:rPr sz="1050" dirty="0">
                <a:latin typeface="Courier"/>
              </a:rPr>
              <a:t>[1] 18 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A Single Heatmap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10436" y="1279873"/>
            <a:ext cx="2379946" cy="2890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200" dirty="0">
                <a:solidFill>
                  <a:srgbClr val="4758AB"/>
                </a:solidFill>
                <a:latin typeface="Courier"/>
              </a:rPr>
              <a:t>Heatmap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(mat)</a:t>
            </a:r>
          </a:p>
        </p:txBody>
      </p:sp>
      <p:pic>
        <p:nvPicPr>
          <p:cNvPr id="3" name="Picture 1" descr="ComplexHeatmap_BRP_pp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4481" y="1785529"/>
            <a:ext cx="6335038" cy="31675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2704</Words>
  <Application>Microsoft Office PowerPoint</Application>
  <PresentationFormat>On-screen Show (16:9)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</vt:lpstr>
      <vt:lpstr>Office Theme</vt:lpstr>
      <vt:lpstr>Introduction to ComplexHeatmap</vt:lpstr>
      <vt:lpstr>ComplexHeatmap package</vt:lpstr>
      <vt:lpstr>Examples</vt:lpstr>
      <vt:lpstr>More Examples</vt:lpstr>
      <vt:lpstr>Installation</vt:lpstr>
      <vt:lpstr>Three major classes</vt:lpstr>
      <vt:lpstr>Modular design</vt:lpstr>
      <vt:lpstr>Generate input matrix with random data</vt:lpstr>
      <vt:lpstr>A Single Heatmap</vt:lpstr>
      <vt:lpstr>Changing heatmap colors</vt:lpstr>
      <vt:lpstr>Binary matrix</vt:lpstr>
      <vt:lpstr>Combining Heatmaps with binary data</vt:lpstr>
      <vt:lpstr>Show values on the heatmap</vt:lpstr>
      <vt:lpstr>Hint: long row/column names</vt:lpstr>
      <vt:lpstr>Row and column ordering (without clustering)</vt:lpstr>
      <vt:lpstr>Clustering and splitting</vt:lpstr>
      <vt:lpstr>Splitting the Heatmap</vt:lpstr>
      <vt:lpstr>Heatmaps concatenation</vt:lpstr>
      <vt:lpstr>Heatmap annotations</vt:lpstr>
      <vt:lpstr>Helper functions and legends</vt:lpstr>
      <vt:lpstr>Annotation helper functions</vt:lpstr>
      <vt:lpstr>Examples of annotation</vt:lpstr>
      <vt:lpstr>More advanced annotations</vt:lpstr>
      <vt:lpstr>Heatmap Decoration</vt:lpstr>
      <vt:lpstr>Example: Measles cases in US</vt:lpstr>
      <vt:lpstr>Oncoprint - visualizaing genomic alterations</vt:lpstr>
      <vt:lpstr>Oncoprint for AYA project</vt:lpstr>
      <vt:lpstr>More ComplexHeatmap plots</vt:lpstr>
      <vt:lpstr>More ComplexHeatmap plots</vt:lpstr>
      <vt:lpstr>Related packages</vt:lpstr>
      <vt:lpstr>Reference and Help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ComplexHeatmap</dc:title>
  <dc:creator>Yuri Kotliarov</dc:creator>
  <cp:keywords/>
  <cp:lastModifiedBy>Kotliarov, Yuri (NIH/NCI) [E]</cp:lastModifiedBy>
  <cp:revision>2</cp:revision>
  <dcterms:created xsi:type="dcterms:W3CDTF">2023-11-22T14:39:19Z</dcterms:created>
  <dcterms:modified xsi:type="dcterms:W3CDTF">2023-11-22T16:20:59Z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November 21, 2023</vt:lpwstr>
  </property>
  <property fmtid="{D5CDD505-2E9C-101B-9397-08002B2CF9AE}" pid="6" name="date-format">
    <vt:lpwstr>long</vt:lpwstr>
  </property>
  <property fmtid="{D5CDD505-2E9C-101B-9397-08002B2CF9AE}" pid="7" name="editor">
    <vt:lpwstr>visual</vt:lpwstr>
  </property>
  <property fmtid="{D5CDD505-2E9C-101B-9397-08002B2CF9AE}" pid="8" name="execute">
    <vt:lpwstr/>
  </property>
  <property fmtid="{D5CDD505-2E9C-101B-9397-08002B2CF9AE}" pid="9" name="header-includes">
    <vt:lpwstr/>
  </property>
  <property fmtid="{D5CDD505-2E9C-101B-9397-08002B2CF9AE}" pid="10" name="height">
    <vt:lpwstr>900</vt:lpwstr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margin">
    <vt:lpwstr>0.1</vt:lpwstr>
  </property>
  <property fmtid="{D5CDD505-2E9C-101B-9397-08002B2CF9AE}" pid="15" name="slide-number">
    <vt:lpwstr>c</vt:lpwstr>
  </property>
  <property fmtid="{D5CDD505-2E9C-101B-9397-08002B2CF9AE}" pid="16" name="subtitle">
    <vt:lpwstr>BRP seminar</vt:lpwstr>
  </property>
  <property fmtid="{D5CDD505-2E9C-101B-9397-08002B2CF9AE}" pid="17" name="toc-title">
    <vt:lpwstr>Table of contents</vt:lpwstr>
  </property>
  <property fmtid="{D5CDD505-2E9C-101B-9397-08002B2CF9AE}" pid="18" name="width">
    <vt:lpwstr>1600</vt:lpwstr>
  </property>
</Properties>
</file>