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2" r:id="rId4"/>
    <p:sldId id="268" r:id="rId5"/>
    <p:sldId id="262" r:id="rId6"/>
    <p:sldId id="266" r:id="rId7"/>
    <p:sldId id="269" r:id="rId8"/>
    <p:sldId id="308" r:id="rId9"/>
    <p:sldId id="310" r:id="rId10"/>
    <p:sldId id="309" r:id="rId11"/>
    <p:sldId id="311" r:id="rId12"/>
    <p:sldId id="314" r:id="rId13"/>
    <p:sldId id="313" r:id="rId14"/>
    <p:sldId id="316" r:id="rId15"/>
    <p:sldId id="258" r:id="rId16"/>
    <p:sldId id="315" r:id="rId17"/>
    <p:sldId id="304" r:id="rId18"/>
    <p:sldId id="270" r:id="rId19"/>
    <p:sldId id="305" r:id="rId20"/>
    <p:sldId id="257" r:id="rId21"/>
    <p:sldId id="259" r:id="rId22"/>
    <p:sldId id="306" r:id="rId23"/>
    <p:sldId id="260" r:id="rId24"/>
    <p:sldId id="263" r:id="rId25"/>
    <p:sldId id="264" r:id="rId26"/>
    <p:sldId id="275" r:id="rId27"/>
    <p:sldId id="276" r:id="rId28"/>
    <p:sldId id="277" r:id="rId29"/>
    <p:sldId id="279" r:id="rId30"/>
    <p:sldId id="280" r:id="rId31"/>
    <p:sldId id="281" r:id="rId32"/>
    <p:sldId id="278" r:id="rId33"/>
    <p:sldId id="271" r:id="rId34"/>
    <p:sldId id="272" r:id="rId35"/>
    <p:sldId id="282" r:id="rId36"/>
    <p:sldId id="294" r:id="rId37"/>
    <p:sldId id="295" r:id="rId38"/>
    <p:sldId id="293" r:id="rId39"/>
    <p:sldId id="296" r:id="rId40"/>
    <p:sldId id="298" r:id="rId41"/>
    <p:sldId id="302" r:id="rId42"/>
    <p:sldId id="303" r:id="rId43"/>
    <p:sldId id="300" r:id="rId44"/>
    <p:sldId id="285" r:id="rId45"/>
    <p:sldId id="291" r:id="rId46"/>
    <p:sldId id="288" r:id="rId47"/>
    <p:sldId id="286" r:id="rId48"/>
    <p:sldId id="290" r:id="rId49"/>
    <p:sldId id="307" r:id="rId50"/>
    <p:sldId id="289" r:id="rId51"/>
    <p:sldId id="284" r:id="rId52"/>
    <p:sldId id="317" r:id="rId53"/>
    <p:sldId id="283" r:id="rId54"/>
    <p:sldId id="292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178"/>
    <a:srgbClr val="E4DE17"/>
    <a:srgbClr val="E4DB97"/>
    <a:srgbClr val="E4DAB4"/>
    <a:srgbClr val="E4DE95"/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4"/>
  </p:normalViewPr>
  <p:slideViewPr>
    <p:cSldViewPr>
      <p:cViewPr varScale="1">
        <p:scale>
          <a:sx n="198" d="100"/>
          <a:sy n="198" d="100"/>
        </p:scale>
        <p:origin x="20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20.01.19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/>
              <a:t>GIT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"verständlicher Text"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11560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4851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4852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12292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419872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6156176" y="3212976"/>
            <a:ext cx="2386607" cy="1152128"/>
            <a:chOff x="5758849" y="4653136"/>
            <a:chExt cx="2295905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295905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295905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623745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623745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768489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768489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5657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20563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7645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63319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4355976" y="2564904"/>
            <a:ext cx="159442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3626893" y="2566817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4172567" y="2816932"/>
            <a:ext cx="183409" cy="19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4C03A2E-F904-F643-9032-F36AF26C9822}"/>
              </a:ext>
            </a:extLst>
          </p:cNvPr>
          <p:cNvSpPr txBox="1"/>
          <p:nvPr/>
        </p:nvSpPr>
        <p:spPr>
          <a:xfrm>
            <a:off x="2240733" y="3285454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C92DA4E-8759-F246-99EA-94758CB0342F}"/>
              </a:ext>
            </a:extLst>
          </p:cNvPr>
          <p:cNvSpPr/>
          <p:nvPr/>
        </p:nvSpPr>
        <p:spPr>
          <a:xfrm>
            <a:off x="6156176" y="2564904"/>
            <a:ext cx="24132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B81620-A856-6444-BAFB-E17430A5C4AE}"/>
              </a:ext>
            </a:extLst>
          </p:cNvPr>
          <p:cNvSpPr txBox="1"/>
          <p:nvPr/>
        </p:nvSpPr>
        <p:spPr>
          <a:xfrm>
            <a:off x="7684898" y="2647655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37458" y="2643010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7E1650C-07CE-0F41-9936-CF713AE2BD4E}"/>
              </a:ext>
            </a:extLst>
          </p:cNvPr>
          <p:cNvSpPr txBox="1"/>
          <p:nvPr/>
        </p:nvSpPr>
        <p:spPr>
          <a:xfrm>
            <a:off x="4486556" y="2649568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DC2E73A-E3CE-6C40-89CD-E233AD8BB3D9}"/>
              </a:ext>
            </a:extLst>
          </p:cNvPr>
          <p:cNvCxnSpPr>
            <a:cxnSpLocks/>
            <a:stCxn id="44" idx="1"/>
            <a:endCxn id="37" idx="3"/>
          </p:cNvCxnSpPr>
          <p:nvPr/>
        </p:nvCxnSpPr>
        <p:spPr>
          <a:xfrm flipH="1">
            <a:off x="5950400" y="2816932"/>
            <a:ext cx="20577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2C24D214-74A0-2544-A454-09A6369D3DDF}"/>
              </a:ext>
            </a:extLst>
          </p:cNvPr>
          <p:cNvSpPr/>
          <p:nvPr/>
        </p:nvSpPr>
        <p:spPr>
          <a:xfrm rot="10800000">
            <a:off x="8663075" y="2780928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4956C83-7528-6B4F-B2A1-CBCEFE821F8C}"/>
              </a:ext>
            </a:extLst>
          </p:cNvPr>
          <p:cNvSpPr txBox="1"/>
          <p:nvPr/>
        </p:nvSpPr>
        <p:spPr>
          <a:xfrm rot="16200000">
            <a:off x="8401386" y="218261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71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"verständlicher Text"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11560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4851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4852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12292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419872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6156176" y="3212976"/>
            <a:ext cx="2386607" cy="1152128"/>
            <a:chOff x="5758849" y="4653136"/>
            <a:chExt cx="2295905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295905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295905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623745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623745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768489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768489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5657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20563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7645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63319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4355976" y="2564904"/>
            <a:ext cx="159442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3626893" y="2566817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4172567" y="2816932"/>
            <a:ext cx="183409" cy="19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4C03A2E-F904-F643-9032-F36AF26C9822}"/>
              </a:ext>
            </a:extLst>
          </p:cNvPr>
          <p:cNvSpPr txBox="1"/>
          <p:nvPr/>
        </p:nvSpPr>
        <p:spPr>
          <a:xfrm>
            <a:off x="2240733" y="3285454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C92DA4E-8759-F246-99EA-94758CB0342F}"/>
              </a:ext>
            </a:extLst>
          </p:cNvPr>
          <p:cNvSpPr/>
          <p:nvPr/>
        </p:nvSpPr>
        <p:spPr>
          <a:xfrm>
            <a:off x="6156176" y="2564904"/>
            <a:ext cx="24132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B81620-A856-6444-BAFB-E17430A5C4AE}"/>
              </a:ext>
            </a:extLst>
          </p:cNvPr>
          <p:cNvSpPr txBox="1"/>
          <p:nvPr/>
        </p:nvSpPr>
        <p:spPr>
          <a:xfrm>
            <a:off x="7684898" y="2647655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37458" y="2643010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7E1650C-07CE-0F41-9936-CF713AE2BD4E}"/>
              </a:ext>
            </a:extLst>
          </p:cNvPr>
          <p:cNvSpPr txBox="1"/>
          <p:nvPr/>
        </p:nvSpPr>
        <p:spPr>
          <a:xfrm>
            <a:off x="4486556" y="2649568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ADC2E73A-E3CE-6C40-89CD-E233AD8BB3D9}"/>
              </a:ext>
            </a:extLst>
          </p:cNvPr>
          <p:cNvCxnSpPr>
            <a:cxnSpLocks/>
            <a:stCxn id="44" idx="1"/>
            <a:endCxn id="37" idx="3"/>
          </p:cNvCxnSpPr>
          <p:nvPr/>
        </p:nvCxnSpPr>
        <p:spPr>
          <a:xfrm flipH="1">
            <a:off x="5950400" y="2816932"/>
            <a:ext cx="20577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2C24D214-74A0-2544-A454-09A6369D3DDF}"/>
              </a:ext>
            </a:extLst>
          </p:cNvPr>
          <p:cNvSpPr/>
          <p:nvPr/>
        </p:nvSpPr>
        <p:spPr>
          <a:xfrm rot="10800000">
            <a:off x="8663075" y="2780928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4956C83-7528-6B4F-B2A1-CBCEFE821F8C}"/>
              </a:ext>
            </a:extLst>
          </p:cNvPr>
          <p:cNvSpPr txBox="1"/>
          <p:nvPr/>
        </p:nvSpPr>
        <p:spPr>
          <a:xfrm rot="16200000">
            <a:off x="8401386" y="218261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BF2E0DD-9826-374E-B7A2-DA9F55A6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" y="4547667"/>
            <a:ext cx="4331108" cy="2193702"/>
          </a:xfrm>
          <a:prstGeom prst="rect">
            <a:avLst/>
          </a:prstGeom>
        </p:spPr>
      </p:pic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782275C5-1AF6-A945-AF1D-5AA13DAF40E8}"/>
              </a:ext>
            </a:extLst>
          </p:cNvPr>
          <p:cNvSpPr/>
          <p:nvPr/>
        </p:nvSpPr>
        <p:spPr>
          <a:xfrm rot="3700944">
            <a:off x="3737596" y="619731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5B9F18B-2BE7-674F-935A-AEBE80A2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57025"/>
            <a:ext cx="4331108" cy="21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lokale Umgebung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1074053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162284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250516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862463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890870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979101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862463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827584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1234a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832020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948657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860426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596336" y="4509120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7036890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2" name="Nach rechts gekrümmter Pfeil 41">
            <a:extLst>
              <a:ext uri="{FF2B5EF4-FFF2-40B4-BE49-F238E27FC236}">
                <a16:creationId xmlns:a16="http://schemas.microsoft.com/office/drawing/2014/main" id="{40B37A9B-1A8C-E847-967E-08F9CF4C2D06}"/>
              </a:ext>
            </a:extLst>
          </p:cNvPr>
          <p:cNvSpPr/>
          <p:nvPr/>
        </p:nvSpPr>
        <p:spPr>
          <a:xfrm rot="10800000">
            <a:off x="7371020" y="2200002"/>
            <a:ext cx="648072" cy="2237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DF5E3FC-3292-844C-BBCE-D9BCB0670B48}"/>
              </a:ext>
            </a:extLst>
          </p:cNvPr>
          <p:cNvSpPr txBox="1"/>
          <p:nvPr/>
        </p:nvSpPr>
        <p:spPr>
          <a:xfrm rot="16200000">
            <a:off x="7880941" y="3144395"/>
            <a:ext cx="6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22683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1074053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162284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250516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862463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890870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979101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862463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827584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1234a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832020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948657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860426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596336" y="4509120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7036890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2" name="Nach rechts gekrümmter Pfeil 41">
            <a:extLst>
              <a:ext uri="{FF2B5EF4-FFF2-40B4-BE49-F238E27FC236}">
                <a16:creationId xmlns:a16="http://schemas.microsoft.com/office/drawing/2014/main" id="{40B37A9B-1A8C-E847-967E-08F9CF4C2D06}"/>
              </a:ext>
            </a:extLst>
          </p:cNvPr>
          <p:cNvSpPr/>
          <p:nvPr/>
        </p:nvSpPr>
        <p:spPr>
          <a:xfrm rot="10800000">
            <a:off x="7371020" y="2200002"/>
            <a:ext cx="648072" cy="2237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29FE9B6-4241-374C-8859-74BD9AB11F2A}"/>
              </a:ext>
            </a:extLst>
          </p:cNvPr>
          <p:cNvSpPr txBox="1"/>
          <p:nvPr/>
        </p:nvSpPr>
        <p:spPr>
          <a:xfrm rot="16200000">
            <a:off x="7880941" y="3144395"/>
            <a:ext cx="6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</a:t>
            </a:r>
          </a:p>
        </p:txBody>
      </p:sp>
      <p:sp>
        <p:nvSpPr>
          <p:cNvPr id="26" name="Nach rechts gekrümmter Pfeil 25">
            <a:extLst>
              <a:ext uri="{FF2B5EF4-FFF2-40B4-BE49-F238E27FC236}">
                <a16:creationId xmlns:a16="http://schemas.microsoft.com/office/drawing/2014/main" id="{D22D3FEA-A74B-CC40-84D7-C2FB798284FE}"/>
              </a:ext>
            </a:extLst>
          </p:cNvPr>
          <p:cNvSpPr/>
          <p:nvPr/>
        </p:nvSpPr>
        <p:spPr>
          <a:xfrm>
            <a:off x="101365" y="2348880"/>
            <a:ext cx="648072" cy="2237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02C820-5824-A945-9C74-F970867055EF}"/>
              </a:ext>
            </a:extLst>
          </p:cNvPr>
          <p:cNvSpPr txBox="1"/>
          <p:nvPr/>
        </p:nvSpPr>
        <p:spPr>
          <a:xfrm rot="16200000">
            <a:off x="44816" y="3150288"/>
            <a:ext cx="76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5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lokale Umgebung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26D2-C5A3-C442-A727-430900D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Meinungen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4F625-0151-D24B-AA17-5DAF821C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dirty="0"/>
          </a:p>
          <a:p>
            <a:pPr marL="0" indent="0">
              <a:buNone/>
            </a:pPr>
            <a:r>
              <a:rPr lang="en" dirty="0"/>
              <a:t>Its trendy to </a:t>
            </a:r>
            <a:r>
              <a:rPr lang="en" dirty="0">
                <a:solidFill>
                  <a:srgbClr val="00B050"/>
                </a:solidFill>
              </a:rPr>
              <a:t>praise</a:t>
            </a:r>
            <a:r>
              <a:rPr lang="en" dirty="0"/>
              <a:t> GIT. But almost every developer I talked to, privately agree that they personally </a:t>
            </a:r>
            <a:r>
              <a:rPr lang="en" dirty="0">
                <a:solidFill>
                  <a:srgbClr val="C00000"/>
                </a:solidFill>
              </a:rPr>
              <a:t>hate</a:t>
            </a:r>
            <a:r>
              <a:rPr lang="en" dirty="0"/>
              <a:t> GIT. </a:t>
            </a:r>
          </a:p>
          <a:p>
            <a:pPr marL="0" indent="0">
              <a:buNone/>
            </a:pPr>
            <a:r>
              <a:rPr lang="en" dirty="0"/>
              <a:t>Now that they use GIT they spend so much more time in source control than ever before.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97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Hinweis: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ersetzt den Index durch den letzten Commit (des akt. </a:t>
            </a:r>
            <a:r>
              <a:rPr lang="de-DE" sz="1700" dirty="0" err="1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)</a:t>
            </a:r>
            <a:br>
              <a:rPr lang="de-DE" sz="1700" dirty="0">
                <a:latin typeface="+mj-lt"/>
                <a:cs typeface="Consolas" panose="020B0609020204030204" pitchFamily="49" charset="0"/>
              </a:rPr>
            </a:br>
            <a:br>
              <a:rPr lang="de-DE" sz="1700" dirty="0">
                <a:latin typeface="+mj-lt"/>
                <a:cs typeface="Consolas" panose="020B0609020204030204" pitchFamily="49" charset="0"/>
              </a:rPr>
            </a:br>
            <a:r>
              <a:rPr lang="de-DE" sz="1700" dirty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nicht gibt, wird sie aus dem Index gelöscht</a:t>
            </a: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"Datei entfernt"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Bem.: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44315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 &amp; 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"Datei entfernt"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lokal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365691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Positionieren des HEADs an einen 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 marL="0" indent="0">
              <a:buNone/>
            </a:pPr>
            <a:endParaRPr lang="de-DE" sz="105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151037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507811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188649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3e3f932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5e44dfd Textänderung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55278cf Zwischenstand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d68f75f Vertippt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48c59d9 Korrektur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BC453C04-B05B-F148-8427-FA5ADF0DAFFC}"/>
              </a:ext>
            </a:extLst>
          </p:cNvPr>
          <p:cNvSpPr/>
          <p:nvPr/>
        </p:nvSpPr>
        <p:spPr>
          <a:xfrm>
            <a:off x="4860032" y="4509120"/>
            <a:ext cx="1080120" cy="964704"/>
          </a:xfrm>
          <a:prstGeom prst="smileyFace">
            <a:avLst>
              <a:gd name="adj" fmla="val -4653"/>
            </a:avLst>
          </a:prstGeom>
          <a:solidFill>
            <a:srgbClr val="E4E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286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"Neuer Text"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1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"Neuer Text"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5e44dfd Neuer Text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55278cf Zwischenstand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d68f75f Vertippt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48c59d9 Korrektur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A0AC1122-182D-FF41-AEB2-37780457F4FA}"/>
              </a:ext>
            </a:extLst>
          </p:cNvPr>
          <p:cNvSpPr/>
          <p:nvPr/>
        </p:nvSpPr>
        <p:spPr>
          <a:xfrm>
            <a:off x="4860032" y="5085184"/>
            <a:ext cx="1080120" cy="964704"/>
          </a:xfrm>
          <a:prstGeom prst="smileyFace">
            <a:avLst>
              <a:gd name="adj" fmla="val 4653"/>
            </a:avLst>
          </a:prstGeom>
          <a:solidFill>
            <a:srgbClr val="E4E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320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683569" y="5877272"/>
            <a:ext cx="3347089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83569" y="5229200"/>
            <a:ext cx="3347088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8356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44648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lokale Umgebung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latin typeface="+mj-lt"/>
            </a:endParaRPr>
          </a:p>
          <a:p>
            <a:pPr marL="0" indent="0">
              <a:buNone/>
            </a:pPr>
            <a:r>
              <a:rPr lang="de-DE" sz="2400" dirty="0">
                <a:latin typeface="+mj-lt"/>
              </a:rPr>
              <a:t>Gegeben sei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756161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755904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793773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</p:spTree>
    <p:extLst>
      <p:ext uri="{BB962C8B-B14F-4D97-AF65-F5344CB8AC3E}">
        <p14:creationId xmlns:p14="http://schemas.microsoft.com/office/powerpoint/2010/main" val="3481635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df373138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2270310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2267744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2646427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27" name="Nach links gekrümmter Pfeil 26">
            <a:extLst>
              <a:ext uri="{FF2B5EF4-FFF2-40B4-BE49-F238E27FC236}">
                <a16:creationId xmlns:a16="http://schemas.microsoft.com/office/drawing/2014/main" id="{415D19AA-A215-C34C-B25B-9E2FE89AE883}"/>
              </a:ext>
            </a:extLst>
          </p:cNvPr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25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de-DE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cs typeface="Consolas" panose="020B0609020204030204" pitchFamily="49" charset="0"/>
              </a:rPr>
              <a:t>Lokale Änderungen...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2270310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2267744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2646427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7" name="Nach links gekrümmter Pfeil 26">
            <a:extLst>
              <a:ext uri="{FF2B5EF4-FFF2-40B4-BE49-F238E27FC236}">
                <a16:creationId xmlns:a16="http://schemas.microsoft.com/office/drawing/2014/main" id="{415D19AA-A215-C34C-B25B-9E2FE89AE883}"/>
              </a:ext>
            </a:extLst>
          </p:cNvPr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64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–m "neue Nachricht"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7559049" y="3212976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7556483" y="2924944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cxnSpLocks/>
          </p:cNvCxnSpPr>
          <p:nvPr/>
        </p:nvCxnSpPr>
        <p:spPr>
          <a:xfrm flipH="1">
            <a:off x="7953809" y="3501008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15B188E-51EA-1144-BA81-9BDDAFDFA1ED}"/>
              </a:ext>
            </a:extLst>
          </p:cNvPr>
          <p:cNvSpPr/>
          <p:nvPr/>
        </p:nvSpPr>
        <p:spPr>
          <a:xfrm>
            <a:off x="6766960" y="3645024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84F569B-064C-5E49-839E-E0A5A3546292}"/>
              </a:ext>
            </a:extLst>
          </p:cNvPr>
          <p:cNvSpPr txBox="1"/>
          <p:nvPr/>
        </p:nvSpPr>
        <p:spPr>
          <a:xfrm>
            <a:off x="6876256" y="3738518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7F259A-50F1-2348-B03B-417CC5C063E9}"/>
              </a:ext>
            </a:extLst>
          </p:cNvPr>
          <p:cNvSpPr txBox="1"/>
          <p:nvPr/>
        </p:nvSpPr>
        <p:spPr>
          <a:xfrm>
            <a:off x="6660232" y="3429000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5162BAC-5EF2-ED47-BB44-11F379378B16}"/>
              </a:ext>
            </a:extLst>
          </p:cNvPr>
          <p:cNvCxnSpPr>
            <a:cxnSpLocks/>
          </p:cNvCxnSpPr>
          <p:nvPr/>
        </p:nvCxnSpPr>
        <p:spPr>
          <a:xfrm>
            <a:off x="2915816" y="3897052"/>
            <a:ext cx="0" cy="68407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326AD34-4696-F545-893F-0F0F9B2EB1F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15816" y="3897052"/>
            <a:ext cx="3851144" cy="0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9A1C2318-7633-9D48-A34B-0E96AD3BE48D}"/>
              </a:ext>
            </a:extLst>
          </p:cNvPr>
          <p:cNvSpPr/>
          <p:nvPr/>
        </p:nvSpPr>
        <p:spPr>
          <a:xfrm rot="10800000">
            <a:off x="8510395" y="3897052"/>
            <a:ext cx="432048" cy="14761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Nach rechts gekrümmter Pfeil 51">
            <a:extLst>
              <a:ext uri="{FF2B5EF4-FFF2-40B4-BE49-F238E27FC236}">
                <a16:creationId xmlns:a16="http://schemas.microsoft.com/office/drawing/2014/main" id="{612F1BD2-ACB0-7A4E-9106-EFE558A049FE}"/>
              </a:ext>
            </a:extLst>
          </p:cNvPr>
          <p:cNvSpPr/>
          <p:nvPr/>
        </p:nvSpPr>
        <p:spPr>
          <a:xfrm rot="10800000">
            <a:off x="8532440" y="5481092"/>
            <a:ext cx="360040" cy="800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7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2737" cy="1143000"/>
          </a:xfrm>
        </p:spPr>
        <p:txBody>
          <a:bodyPr>
            <a:normAutofit/>
          </a:bodyPr>
          <a:lstStyle/>
          <a:p>
            <a:r>
              <a:rPr lang="de-DE" sz="3600" dirty="0"/>
              <a:t>Lokales Repository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1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/>
              <a:t>https://scm-manager.cp.creditreform.de:8443/...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55DBCA4-5FF0-2B4F-8A29-34EFF304081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E6D695F-116E-6D49-AEE3-ED7CDAE0DFE5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EBE286-9F78-124B-9216-3DA05DE23285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E76EAA9-890E-CE4D-902D-4BF535695A3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A30BE55-B5FA-2B4A-9E77-810494DFA7F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9A47B82-09CE-B548-8167-45563003A979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341E657-AD0C-E445-B498-FC4894658472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C68218D-EC9C-5042-943D-CE1D34092F66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7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3"/>
            <a:ext cx="6408713" cy="1820538"/>
            <a:chOff x="5758849" y="4033237"/>
            <a:chExt cx="2671566" cy="1772027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5848902" y="4033237"/>
              <a:ext cx="757367" cy="2231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cxnSpLocks/>
            <a:stCxn id="50" idx="1"/>
            <a:endCxn id="8" idx="3"/>
          </p:cNvCxnSpPr>
          <p:nvPr/>
        </p:nvCxnSpPr>
        <p:spPr>
          <a:xfrm flipH="1">
            <a:off x="2716410" y="4531425"/>
            <a:ext cx="27141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5" y="3275692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231CC20-F92B-8843-B316-5F5F904E13E1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979DC9-1372-5849-B190-5C4B3798C6AB}"/>
              </a:ext>
            </a:extLst>
          </p:cNvPr>
          <p:cNvSpPr/>
          <p:nvPr/>
        </p:nvSpPr>
        <p:spPr>
          <a:xfrm>
            <a:off x="2987824" y="4416772"/>
            <a:ext cx="1816817" cy="229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a4ecd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0201340-7889-A046-B430-9B2AEE4C58E6}"/>
              </a:ext>
            </a:extLst>
          </p:cNvPr>
          <p:cNvSpPr/>
          <p:nvPr/>
        </p:nvSpPr>
        <p:spPr>
          <a:xfrm>
            <a:off x="2987824" y="4698136"/>
            <a:ext cx="1816817" cy="229305"/>
          </a:xfrm>
          <a:prstGeom prst="rect">
            <a:avLst/>
          </a:prstGeom>
          <a:solidFill>
            <a:srgbClr val="E4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D6DF0AF-BE05-D948-8B39-3EC1281A2C32}"/>
              </a:ext>
            </a:extLst>
          </p:cNvPr>
          <p:cNvSpPr/>
          <p:nvPr/>
        </p:nvSpPr>
        <p:spPr>
          <a:xfrm>
            <a:off x="899593" y="4698136"/>
            <a:ext cx="1816817" cy="229305"/>
          </a:xfrm>
          <a:prstGeom prst="rect">
            <a:avLst/>
          </a:prstGeom>
          <a:solidFill>
            <a:srgbClr val="E4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50231BE-D55E-1A4E-872C-489EBCCEC8E0}"/>
              </a:ext>
            </a:extLst>
          </p:cNvPr>
          <p:cNvCxnSpPr>
            <a:cxnSpLocks/>
            <a:stCxn id="47" idx="1"/>
            <a:endCxn id="51" idx="3"/>
          </p:cNvCxnSpPr>
          <p:nvPr/>
        </p:nvCxnSpPr>
        <p:spPr>
          <a:xfrm flipH="1">
            <a:off x="2716410" y="4812789"/>
            <a:ext cx="27141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E9F2CC0-8C20-8F4A-9980-182188D2D80D}"/>
              </a:ext>
            </a:extLst>
          </p:cNvPr>
          <p:cNvSpPr/>
          <p:nvPr/>
        </p:nvSpPr>
        <p:spPr>
          <a:xfrm>
            <a:off x="5061197" y="4416772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fe45e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7FC404D-A77C-6D45-84F3-343B8252915B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4804641" y="4531425"/>
            <a:ext cx="256556" cy="1442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4109D0A-E95C-8040-AA2E-2B83A5E72A34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flipH="1">
            <a:off x="4804641" y="4675700"/>
            <a:ext cx="256556" cy="1370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72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3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/ Stage anzeigen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  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0187F6A-5751-894E-B430-411FC7055F1E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B853211-461E-9B45-B160-B192EDAEECF8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BA82BD2-43EC-ED4F-9E0E-2F6A41C3BE94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0D9EB62-295C-134D-9924-A77F6F4BE977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B04B45-756C-AE4A-B4DE-F1F41824E625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134E70-7DC8-FC48-89B4-E45FAB74AACB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E0BDEB-F2EF-B246-97B6-10634A9BFD5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7F10005-E3C0-0D47-8D3F-1711E9CCEE9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44B8FB6B-AE24-364F-B3F7-0F4AAE56EDC2}"/>
              </a:ext>
            </a:extLst>
          </p:cNvPr>
          <p:cNvSpPr/>
          <p:nvPr/>
        </p:nvSpPr>
        <p:spPr>
          <a:xfrm>
            <a:off x="4937037" y="215823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4" y="3275692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0CDCBA9-025B-8B48-988E-0EA2369305AB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931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Auschecken, Updaten...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Updaten mit (automatischem)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Zuvor vergleichen: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Updaten mit Überschreiben: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826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A6914-30D9-EF45-8442-77F685F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7E816-2089-5246-8FAB-163B0201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800" dirty="0"/>
              <a:t>hint: Updates were rejected because the tip of your current branch is behind</a:t>
            </a:r>
          </a:p>
          <a:p>
            <a:r>
              <a:rPr lang="en" sz="1800" dirty="0"/>
              <a:t>hint: its remote counterpart. Integrate the remote changes (e.g.</a:t>
            </a:r>
          </a:p>
          <a:p>
            <a:r>
              <a:rPr lang="en" sz="1800" dirty="0"/>
              <a:t>hint: 'git pull ...') before pushing again.</a:t>
            </a:r>
          </a:p>
          <a:p>
            <a:r>
              <a:rPr lang="en" sz="1800" dirty="0"/>
              <a:t>hint: See the 'Note about fast-forwards' in 'git push --help' for details.</a:t>
            </a:r>
          </a:p>
        </p:txBody>
      </p:sp>
    </p:spTree>
    <p:extLst>
      <p:ext uri="{BB962C8B-B14F-4D97-AF65-F5344CB8AC3E}">
        <p14:creationId xmlns:p14="http://schemas.microsoft.com/office/powerpoint/2010/main" val="386011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8E18-698B-6B4E-B493-06DD484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Lokales und Remote-</a:t>
            </a:r>
            <a:r>
              <a:rPr lang="de-DE" sz="3600" dirty="0" err="1"/>
              <a:t>Repo</a:t>
            </a:r>
            <a:r>
              <a:rPr lang="de-DE" sz="3600" dirty="0"/>
              <a:t> </a:t>
            </a:r>
            <a:r>
              <a:rPr lang="de-DE" sz="3600" dirty="0" err="1"/>
              <a:t>mergen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8B131-8938-3643-8EDE-DC5CD16D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-manager...</a:t>
            </a:r>
            <a:endParaRPr lang="en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branch --set-upstream-to=origin/master master</a:t>
            </a:r>
          </a:p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endParaRPr lang="en" sz="24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/>
              <a:t>verweigere den </a:t>
            </a:r>
            <a:r>
              <a:rPr lang="de-DE" sz="2000" dirty="0" err="1"/>
              <a:t>Merge</a:t>
            </a:r>
            <a:r>
              <a:rPr lang="de-DE" sz="2000" dirty="0"/>
              <a:t> von nicht zusammenhängenden Historien.</a:t>
            </a:r>
          </a:p>
          <a:p>
            <a:endParaRPr lang="de-DE" sz="2400" dirty="0"/>
          </a:p>
          <a:p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 </a:t>
            </a:r>
          </a:p>
          <a:p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allow-unrelated-histories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Commit (-Dateien) anzeigen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860860d751dd43f1ebe49ed779b294e285b0741a 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HEAD~3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E0A02A-971E-1145-8C4D-726C3C65BDD9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D74E63A-7679-2E43-909D-4453F36DCC49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0988A81-AF8D-F647-8C6D-9917CB976431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E467EE4-5635-7445-8BF2-4464E0FA52E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82A0AEA-1D76-1743-AD5B-1C1C9D578892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FAE2B3-1EF2-8140-AA9B-9FF414CD725E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25EC9F-5BB1-A341-9475-79FA01B63BC2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88458A0-7E66-7845-B309-24892E190CDE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1B55820-7252-6647-865A-F1C472DF47C7}"/>
              </a:ext>
            </a:extLst>
          </p:cNvPr>
          <p:cNvSpPr/>
          <p:nvPr/>
        </p:nvSpPr>
        <p:spPr>
          <a:xfrm>
            <a:off x="4932040" y="155679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anzeigen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auf der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lokalen Platte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07887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117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117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0861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995936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5207107" y="3212976"/>
            <a:ext cx="2520280" cy="1152128"/>
            <a:chOff x="5758849" y="4653136"/>
            <a:chExt cx="2424498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536039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536039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680783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680783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1984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16890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3972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59646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6065120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10026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5207108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5752782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ach rechts gekrümmter Pfeil 43">
            <a:extLst>
              <a:ext uri="{FF2B5EF4-FFF2-40B4-BE49-F238E27FC236}">
                <a16:creationId xmlns:a16="http://schemas.microsoft.com/office/drawing/2014/main" id="{619EF43B-5FE2-AE43-BCE5-1629B5D8A432}"/>
              </a:ext>
            </a:extLst>
          </p:cNvPr>
          <p:cNvSpPr/>
          <p:nvPr/>
        </p:nvSpPr>
        <p:spPr>
          <a:xfrm rot="10800000">
            <a:off x="7803069" y="3371972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EF5E108-57BC-1C4D-9360-064FED04998F}"/>
              </a:ext>
            </a:extLst>
          </p:cNvPr>
          <p:cNvSpPr txBox="1"/>
          <p:nvPr/>
        </p:nvSpPr>
        <p:spPr>
          <a:xfrm rot="16200000">
            <a:off x="8078309" y="36021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30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neu.xls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607887" y="3212976"/>
            <a:ext cx="2520280" cy="1152128"/>
            <a:chOff x="5758849" y="4653136"/>
            <a:chExt cx="2424498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76117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76117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20861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41" name="Pfeil nach rechts 40"/>
          <p:cNvSpPr/>
          <p:nvPr/>
        </p:nvSpPr>
        <p:spPr>
          <a:xfrm>
            <a:off x="3995936" y="3573016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26C10-7DC7-704F-8AC5-328BA1BB98AB}"/>
              </a:ext>
            </a:extLst>
          </p:cNvPr>
          <p:cNvGrpSpPr/>
          <p:nvPr/>
        </p:nvGrpSpPr>
        <p:grpSpPr>
          <a:xfrm>
            <a:off x="5207107" y="3212976"/>
            <a:ext cx="2520280" cy="1152128"/>
            <a:chOff x="5758849" y="4653136"/>
            <a:chExt cx="2424498" cy="115212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F08D59-A2CC-3B42-944F-C527777EAA6A}"/>
                </a:ext>
              </a:extLst>
            </p:cNvPr>
            <p:cNvSpPr/>
            <p:nvPr/>
          </p:nvSpPr>
          <p:spPr>
            <a:xfrm>
              <a:off x="5758849" y="5301208"/>
              <a:ext cx="2424498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2E330F-E473-ED47-B148-4C7E1138F18A}"/>
                </a:ext>
              </a:extLst>
            </p:cNvPr>
            <p:cNvSpPr/>
            <p:nvPr/>
          </p:nvSpPr>
          <p:spPr>
            <a:xfrm>
              <a:off x="5758849" y="4653136"/>
              <a:ext cx="242449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75C4A16D-063A-9642-8242-924E002382D4}"/>
              </a:ext>
            </a:extLst>
          </p:cNvPr>
          <p:cNvSpPr txBox="1"/>
          <p:nvPr/>
        </p:nvSpPr>
        <p:spPr>
          <a:xfrm>
            <a:off x="5360398" y="3300843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B8DAE7-3F83-8F4D-AA3D-1120C53A0E19}"/>
              </a:ext>
            </a:extLst>
          </p:cNvPr>
          <p:cNvSpPr txBox="1"/>
          <p:nvPr/>
        </p:nvSpPr>
        <p:spPr>
          <a:xfrm>
            <a:off x="5360399" y="3943799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BE4C24-17D5-FC4B-9C5A-D3B74E75D5F3}"/>
              </a:ext>
            </a:extLst>
          </p:cNvPr>
          <p:cNvSpPr txBox="1"/>
          <p:nvPr/>
        </p:nvSpPr>
        <p:spPr>
          <a:xfrm>
            <a:off x="6807839" y="3304821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5F264E-F459-A44C-83B7-34C6A0BAFA0C}"/>
              </a:ext>
            </a:extLst>
          </p:cNvPr>
          <p:cNvSpPr txBox="1"/>
          <p:nvPr/>
        </p:nvSpPr>
        <p:spPr>
          <a:xfrm>
            <a:off x="6807839" y="3943799"/>
            <a:ext cx="768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neu.xls</a:t>
            </a:r>
            <a:endParaRPr lang="de-DE" sz="16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C5204DB-FD33-4441-94CC-B9BF40F2944F}"/>
              </a:ext>
            </a:extLst>
          </p:cNvPr>
          <p:cNvSpPr/>
          <p:nvPr/>
        </p:nvSpPr>
        <p:spPr>
          <a:xfrm>
            <a:off x="1471984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95D697-1FED-F249-81B7-E6BE20A52E22}"/>
              </a:ext>
            </a:extLst>
          </p:cNvPr>
          <p:cNvSpPr txBox="1"/>
          <p:nvPr/>
        </p:nvSpPr>
        <p:spPr>
          <a:xfrm>
            <a:off x="1616890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583ACB1-B50C-CA4D-A602-05876DE25FBC}"/>
              </a:ext>
            </a:extLst>
          </p:cNvPr>
          <p:cNvSpPr/>
          <p:nvPr/>
        </p:nvSpPr>
        <p:spPr>
          <a:xfrm>
            <a:off x="613972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E5F2AE-56C4-3742-98AF-79D8FCC79E78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1159646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9E893F4D-C5AE-9C40-8A1D-9A5E73B844FC}"/>
              </a:ext>
            </a:extLst>
          </p:cNvPr>
          <p:cNvSpPr/>
          <p:nvPr/>
        </p:nvSpPr>
        <p:spPr>
          <a:xfrm>
            <a:off x="6065120" y="2564904"/>
            <a:ext cx="1637591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2E4F04D-9208-0B4C-80CE-7614351C388A}"/>
              </a:ext>
            </a:extLst>
          </p:cNvPr>
          <p:cNvSpPr txBox="1"/>
          <p:nvPr/>
        </p:nvSpPr>
        <p:spPr>
          <a:xfrm>
            <a:off x="6210026" y="2647655"/>
            <a:ext cx="136030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err="1"/>
              <a:t>vorhanden.txt</a:t>
            </a:r>
            <a:endParaRPr lang="de-DE" sz="16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1AEAF23-C1DB-8440-B2E9-096526ED86F2}"/>
              </a:ext>
            </a:extLst>
          </p:cNvPr>
          <p:cNvSpPr/>
          <p:nvPr/>
        </p:nvSpPr>
        <p:spPr>
          <a:xfrm>
            <a:off x="5207108" y="2564904"/>
            <a:ext cx="54567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EE17EB5-F681-3341-9D48-89B3DB37B717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5752782" y="2816932"/>
            <a:ext cx="31233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ach rechts gekrümmter Pfeil 43">
            <a:extLst>
              <a:ext uri="{FF2B5EF4-FFF2-40B4-BE49-F238E27FC236}">
                <a16:creationId xmlns:a16="http://schemas.microsoft.com/office/drawing/2014/main" id="{619EF43B-5FE2-AE43-BCE5-1629B5D8A432}"/>
              </a:ext>
            </a:extLst>
          </p:cNvPr>
          <p:cNvSpPr/>
          <p:nvPr/>
        </p:nvSpPr>
        <p:spPr>
          <a:xfrm rot="10800000">
            <a:off x="7803069" y="3371972"/>
            <a:ext cx="369333" cy="7920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EF5E108-57BC-1C4D-9360-064FED04998F}"/>
              </a:ext>
            </a:extLst>
          </p:cNvPr>
          <p:cNvSpPr txBox="1"/>
          <p:nvPr/>
        </p:nvSpPr>
        <p:spPr>
          <a:xfrm rot="16200000">
            <a:off x="8078309" y="36021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CA74C362-F0DE-4040-9FD1-408AF73F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8" y="4588106"/>
            <a:ext cx="4299308" cy="215326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8B5EA3D9-1765-5747-B555-90E16F5F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47666"/>
            <a:ext cx="4336581" cy="2153262"/>
          </a:xfrm>
          <a:prstGeom prst="rect">
            <a:avLst/>
          </a:prstGeom>
        </p:spPr>
      </p:pic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5CABA7F-1684-A84B-97C9-73C691C6EA65}"/>
              </a:ext>
            </a:extLst>
          </p:cNvPr>
          <p:cNvSpPr/>
          <p:nvPr/>
        </p:nvSpPr>
        <p:spPr>
          <a:xfrm rot="17852014">
            <a:off x="1511335" y="4971619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495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2510</Words>
  <Application>Microsoft Macintosh PowerPoint</Application>
  <PresentationFormat>Bildschirmpräsentation (4:3)</PresentationFormat>
  <Paragraphs>738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Symbol</vt:lpstr>
      <vt:lpstr>Larissa</vt:lpstr>
      <vt:lpstr>GIT</vt:lpstr>
      <vt:lpstr>Meinungen </vt:lpstr>
      <vt:lpstr>PowerPoint-Präsentation</vt:lpstr>
      <vt:lpstr>Die lokale Umgebung</vt:lpstr>
      <vt:lpstr>Index / Stage anzeigen </vt:lpstr>
      <vt:lpstr>Commit (-Dateien) anzeigen</vt:lpstr>
      <vt:lpstr>Inhalte anzeigen</vt:lpstr>
      <vt:lpstr>add</vt:lpstr>
      <vt:lpstr>add</vt:lpstr>
      <vt:lpstr>commit</vt:lpstr>
      <vt:lpstr>commit</vt:lpstr>
      <vt:lpstr>Die lokale Umgebung</vt:lpstr>
      <vt:lpstr>Remote Repositories</vt:lpstr>
      <vt:lpstr>Remote Repositories</vt:lpstr>
      <vt:lpstr>PowerPoint-Präsentation</vt:lpstr>
      <vt:lpstr>Die lokale Umgebung</vt:lpstr>
      <vt:lpstr>Versehentliches add</vt:lpstr>
      <vt:lpstr>Versehentliches add</vt:lpstr>
      <vt:lpstr>Versehentliches add</vt:lpstr>
      <vt:lpstr>Versehentliches add</vt:lpstr>
      <vt:lpstr>Versehentliches add  &amp; commit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Verwerfen des letzten Commits</vt:lpstr>
      <vt:lpstr>Positionieren des HEADs an einen Commit</vt:lpstr>
      <vt:lpstr>Verwerfen des letzten Commits</vt:lpstr>
      <vt:lpstr>Kompensieren des letzten Commits</vt:lpstr>
      <vt:lpstr>Kompensieren des letzten Commits</vt:lpstr>
      <vt:lpstr>Commit mit vorherigem zusammenfassen</vt:lpstr>
      <vt:lpstr>Commit mit vorherigem zusammenfassen</vt:lpstr>
      <vt:lpstr>Commit mit vorherigem zusammenfassen</vt:lpstr>
      <vt:lpstr>Mehrere Commits zusammenfassen</vt:lpstr>
      <vt:lpstr>Mehrere Commits zusammenfassen</vt:lpstr>
      <vt:lpstr>Mehrere Commits zusammenfassen</vt:lpstr>
      <vt:lpstr>Mehrere Commits zusammenfassen</vt:lpstr>
      <vt:lpstr>Mehrere Commits zusammenfassen</vt:lpstr>
      <vt:lpstr>Mehrere Commits zusammenfassen</vt:lpstr>
      <vt:lpstr>Lokales Repository</vt:lpstr>
      <vt:lpstr>Remote Repositories</vt:lpstr>
      <vt:lpstr>Remote Repositories</vt:lpstr>
      <vt:lpstr>fetch</vt:lpstr>
      <vt:lpstr>merge</vt:lpstr>
      <vt:lpstr>fetch</vt:lpstr>
      <vt:lpstr>reset</vt:lpstr>
      <vt:lpstr>Auschecken, Updaten...</vt:lpstr>
      <vt:lpstr>PowerPoint-Präsentation</vt:lpstr>
      <vt:lpstr>PowerPoint-Präsentation</vt:lpstr>
      <vt:lpstr>Lokales und Remote-Repo mergen</vt:lpstr>
    </vt:vector>
  </TitlesOfParts>
  <Company>Vereine Creditreform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Jörg Vollmer</cp:lastModifiedBy>
  <cp:revision>133</cp:revision>
  <dcterms:created xsi:type="dcterms:W3CDTF">2019-01-02T10:31:53Z</dcterms:created>
  <dcterms:modified xsi:type="dcterms:W3CDTF">2019-01-19T23:47:45Z</dcterms:modified>
</cp:coreProperties>
</file>