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6" r:id="rId5"/>
    <p:sldId id="269" r:id="rId6"/>
    <p:sldId id="258" r:id="rId7"/>
    <p:sldId id="270" r:id="rId8"/>
    <p:sldId id="257" r:id="rId9"/>
    <p:sldId id="259" r:id="rId10"/>
    <p:sldId id="260" r:id="rId11"/>
    <p:sldId id="263" r:id="rId12"/>
    <p:sldId id="264" r:id="rId13"/>
    <p:sldId id="275" r:id="rId14"/>
    <p:sldId id="276" r:id="rId15"/>
    <p:sldId id="277" r:id="rId16"/>
    <p:sldId id="279" r:id="rId17"/>
    <p:sldId id="280" r:id="rId18"/>
    <p:sldId id="281" r:id="rId19"/>
    <p:sldId id="278" r:id="rId20"/>
    <p:sldId id="271" r:id="rId21"/>
    <p:sldId id="272" r:id="rId22"/>
    <p:sldId id="285" r:id="rId23"/>
    <p:sldId id="291" r:id="rId24"/>
    <p:sldId id="288" r:id="rId25"/>
    <p:sldId id="286" r:id="rId26"/>
    <p:sldId id="290" r:id="rId27"/>
    <p:sldId id="289" r:id="rId28"/>
    <p:sldId id="284" r:id="rId29"/>
    <p:sldId id="282" r:id="rId30"/>
    <p:sldId id="292" r:id="rId31"/>
    <p:sldId id="283" r:id="rId3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B97"/>
    <a:srgbClr val="E4DAB4"/>
    <a:srgbClr val="E4DE95"/>
    <a:srgbClr val="FF00FF"/>
    <a:srgbClr val="AF01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6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2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37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1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6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55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0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45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C9E4B-661A-4012-86D4-6E0B650EA033}" type="datetimeFigureOut">
              <a:rPr lang="de-DE" smtClean="0"/>
              <a:t>09.01.19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49FE-0505-4D3E-A803-4B970272F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4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9000" b="1" dirty="0"/>
              <a:t>GIT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58536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, </a:t>
            </a:r>
            <a:r>
              <a:rPr lang="de-DE" dirty="0" err="1"/>
              <a:t>commit</a:t>
            </a:r>
            <a:r>
              <a:rPr lang="de-DE" dirty="0"/>
              <a:t> &amp; push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173916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lokal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18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20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043608" y="4653136"/>
            <a:ext cx="2664297" cy="1152128"/>
            <a:chOff x="5758849" y="4653136"/>
            <a:chExt cx="2664297" cy="1152128"/>
          </a:xfrm>
        </p:grpSpPr>
        <p:sp>
          <p:nvSpPr>
            <p:cNvPr id="4" name="Rechteck 3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5" name="Textfeld 24"/>
          <p:cNvSpPr txBox="1"/>
          <p:nvPr/>
        </p:nvSpPr>
        <p:spPr>
          <a:xfrm rot="16200000">
            <a:off x="6969215" y="5064234"/>
            <a:ext cx="2312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5963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1259632" y="5383959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4716016" y="4653136"/>
            <a:ext cx="2664297" cy="1152128"/>
            <a:chOff x="5758849" y="4653136"/>
            <a:chExt cx="2664297" cy="1152128"/>
          </a:xfrm>
        </p:grpSpPr>
        <p:sp>
          <p:nvSpPr>
            <p:cNvPr id="31" name="Rechteck 30"/>
            <p:cNvSpPr/>
            <p:nvPr/>
          </p:nvSpPr>
          <p:spPr>
            <a:xfrm>
              <a:off x="5758850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5758849" y="4653136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Textfeld 33"/>
          <p:cNvSpPr txBox="1"/>
          <p:nvPr/>
        </p:nvSpPr>
        <p:spPr>
          <a:xfrm>
            <a:off x="4886252" y="4735887"/>
            <a:ext cx="227803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932040" y="5383959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6" name="Nach links gekrümmter Pfeil 35"/>
          <p:cNvSpPr/>
          <p:nvPr/>
        </p:nvSpPr>
        <p:spPr>
          <a:xfrm>
            <a:off x="7596336" y="4914185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8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Nach links gekrümmter Pfeil 12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8560" y="5942549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99046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5886787" y="5942549"/>
            <a:ext cx="2201777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</p:spTree>
    <p:extLst>
      <p:ext uri="{BB962C8B-B14F-4D97-AF65-F5344CB8AC3E}">
        <p14:creationId xmlns:p14="http://schemas.microsoft.com/office/powerpoint/2010/main" val="399796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Versehentliches Ändern des Inhalts mit </a:t>
            </a:r>
            <a:r>
              <a:rPr lang="de-DE" sz="3600" dirty="0" err="1"/>
              <a:t>add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datei.txt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2" name="Nach links gekrümmter Pfeil 11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862305" y="4581128"/>
            <a:ext cx="3170918" cy="1800200"/>
            <a:chOff x="5254793" y="4005064"/>
            <a:chExt cx="3170918" cy="1800200"/>
          </a:xfrm>
        </p:grpSpPr>
        <p:sp>
          <p:nvSpPr>
            <p:cNvPr id="27" name="Rechteck 26"/>
            <p:cNvSpPr/>
            <p:nvPr/>
          </p:nvSpPr>
          <p:spPr>
            <a:xfrm>
              <a:off x="5254794" y="5301208"/>
              <a:ext cx="3168352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254793" y="4653136"/>
              <a:ext cx="3168351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1619672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933924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739926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1763688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grpSp>
        <p:nvGrpSpPr>
          <p:cNvPr id="48" name="Gruppieren 47"/>
          <p:cNvGrpSpPr/>
          <p:nvPr/>
        </p:nvGrpSpPr>
        <p:grpSpPr>
          <a:xfrm>
            <a:off x="5004048" y="4581128"/>
            <a:ext cx="3170919" cy="1800200"/>
            <a:chOff x="5254793" y="4005064"/>
            <a:chExt cx="3170919" cy="1800200"/>
          </a:xfrm>
        </p:grpSpPr>
        <p:sp>
          <p:nvSpPr>
            <p:cNvPr id="49" name="Rechteck 48"/>
            <p:cNvSpPr/>
            <p:nvPr/>
          </p:nvSpPr>
          <p:spPr>
            <a:xfrm>
              <a:off x="5254793" y="5301208"/>
              <a:ext cx="317091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254793" y="4653136"/>
              <a:ext cx="3168352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5254793" y="4005064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6262904" y="4005064"/>
              <a:ext cx="216280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53" name="Rechteck 52"/>
          <p:cNvSpPr/>
          <p:nvPr/>
        </p:nvSpPr>
        <p:spPr>
          <a:xfrm>
            <a:off x="7382878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380312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5" name="Gerade Verbindung mit Pfeil 54"/>
          <p:cNvCxnSpPr>
            <a:stCxn id="53" idx="2"/>
          </p:cNvCxnSpPr>
          <p:nvPr/>
        </p:nvCxnSpPr>
        <p:spPr>
          <a:xfrm flipH="1">
            <a:off x="7758995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52" idx="1"/>
            <a:endCxn id="51" idx="3"/>
          </p:cNvCxnSpPr>
          <p:nvPr/>
        </p:nvCxnSpPr>
        <p:spPr>
          <a:xfrm flipH="1">
            <a:off x="5761415" y="4833156"/>
            <a:ext cx="25074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6075667" y="4674622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094311" y="5311951"/>
            <a:ext cx="199000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6094311" y="5942549"/>
            <a:ext cx="1994253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--soft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</p:spTree>
    <p:extLst>
      <p:ext uri="{BB962C8B-B14F-4D97-AF65-F5344CB8AC3E}">
        <p14:creationId xmlns:p14="http://schemas.microsoft.com/office/powerpoint/2010/main" val="2077115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 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--mixed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7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HEAD~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766960" y="5942549"/>
            <a:ext cx="149609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links gekrümmter Pfeil 31"/>
          <p:cNvSpPr/>
          <p:nvPr/>
        </p:nvSpPr>
        <p:spPr>
          <a:xfrm>
            <a:off x="8468816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2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Positionieren des HEADs an einen Commit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„zuvor“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„jetzt“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datei.txt;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a9e5e6a4</a:t>
            </a:r>
            <a:endParaRPr lang="de-DE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3241135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238569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3617252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583085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830857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620697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766960" y="5322694"/>
            <a:ext cx="147233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sp>
        <p:nvSpPr>
          <p:cNvPr id="30" name="Nach links gekrümmter Pfeil 29"/>
          <p:cNvSpPr/>
          <p:nvPr/>
        </p:nvSpPr>
        <p:spPr>
          <a:xfrm>
            <a:off x="8460432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93204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611560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a9e5e6a4</a:t>
            </a:r>
            <a:endParaRPr lang="de-DE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339752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660234" y="4365104"/>
            <a:ext cx="792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38eb946c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1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6804248" y="3861048"/>
            <a:ext cx="158674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6913544" y="3933056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Verwerfen des letzten </a:t>
            </a:r>
            <a:r>
              <a:rPr lang="de-DE" sz="3600" dirty="0" err="1"/>
              <a:t>Commits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„123“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„ok“</a:t>
            </a:r>
          </a:p>
          <a:p>
            <a:pPr marL="0" indent="0">
              <a:buNone/>
            </a:pPr>
            <a:endParaRPr lang="de-DE" sz="105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581128"/>
            <a:ext cx="3349655" cy="1800200"/>
            <a:chOff x="5076056" y="4005064"/>
            <a:chExt cx="3349655" cy="1800200"/>
          </a:xfrm>
        </p:grpSpPr>
        <p:sp>
          <p:nvSpPr>
            <p:cNvPr id="27" name="Rechteck 26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4" name="Rechteck 33"/>
          <p:cNvSpPr/>
          <p:nvPr/>
        </p:nvSpPr>
        <p:spPr>
          <a:xfrm>
            <a:off x="1510377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507811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36" name="Gerade Verbindung mit Pfeil 35"/>
          <p:cNvCxnSpPr>
            <a:stCxn id="34" idx="2"/>
          </p:cNvCxnSpPr>
          <p:nvPr/>
        </p:nvCxnSpPr>
        <p:spPr>
          <a:xfrm flipH="1">
            <a:off x="1886494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1" idx="1"/>
            <a:endCxn id="29" idx="3"/>
          </p:cNvCxnSpPr>
          <p:nvPr/>
        </p:nvCxnSpPr>
        <p:spPr>
          <a:xfrm flipH="1">
            <a:off x="226774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255577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55577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255577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75557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5004048" y="4581128"/>
            <a:ext cx="3349655" cy="1800200"/>
            <a:chOff x="5076056" y="4005064"/>
            <a:chExt cx="3349655" cy="1800200"/>
          </a:xfrm>
        </p:grpSpPr>
        <p:sp>
          <p:nvSpPr>
            <p:cNvPr id="39" name="Rechteck 38"/>
            <p:cNvSpPr/>
            <p:nvPr/>
          </p:nvSpPr>
          <p:spPr>
            <a:xfrm>
              <a:off x="5076057" y="5301208"/>
              <a:ext cx="3347089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076057" y="4653136"/>
              <a:ext cx="3347088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5076056" y="4005064"/>
              <a:ext cx="158417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838968" y="4005064"/>
              <a:ext cx="1586743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4" name="Rechteck 43"/>
          <p:cNvSpPr/>
          <p:nvPr/>
        </p:nvSpPr>
        <p:spPr>
          <a:xfrm>
            <a:off x="7631057" y="342900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31057" y="314096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58" name="Gerade Verbindung mit Pfeil 57"/>
          <p:cNvCxnSpPr>
            <a:stCxn id="44" idx="2"/>
          </p:cNvCxnSpPr>
          <p:nvPr/>
        </p:nvCxnSpPr>
        <p:spPr>
          <a:xfrm flipH="1">
            <a:off x="8007174" y="371703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43" idx="1"/>
            <a:endCxn id="42" idx="3"/>
          </p:cNvCxnSpPr>
          <p:nvPr/>
        </p:nvCxnSpPr>
        <p:spPr>
          <a:xfrm flipH="1">
            <a:off x="6588225" y="4833156"/>
            <a:ext cx="17873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876256" y="4674622"/>
            <a:ext cx="136815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jetzt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6876256" y="5322694"/>
            <a:ext cx="136303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6876256" y="5942549"/>
            <a:ext cx="1386796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123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5076056" y="4674622"/>
            <a:ext cx="1440159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zuvor</a:t>
            </a:r>
          </a:p>
        </p:txBody>
      </p:sp>
      <p:cxnSp>
        <p:nvCxnSpPr>
          <p:cNvPr id="48" name="Gerade Verbindung mit Pfeil 47"/>
          <p:cNvCxnSpPr>
            <a:stCxn id="32" idx="1"/>
            <a:endCxn id="42" idx="0"/>
          </p:cNvCxnSpPr>
          <p:nvPr/>
        </p:nvCxnSpPr>
        <p:spPr>
          <a:xfrm flipH="1">
            <a:off x="5796137" y="4113076"/>
            <a:ext cx="1008111" cy="4680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18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51820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51820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491880" y="4581128"/>
            <a:ext cx="2373698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0760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50734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54521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</p:cNvCxnSpPr>
          <p:nvPr/>
        </p:nvCxnSpPr>
        <p:spPr>
          <a:xfrm flipH="1">
            <a:off x="2953103" y="4833156"/>
            <a:ext cx="538777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35748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5748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5986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47" name="Rechteck 4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</p:spTree>
    <p:extLst>
      <p:ext uri="{BB962C8B-B14F-4D97-AF65-F5344CB8AC3E}">
        <p14:creationId xmlns:p14="http://schemas.microsoft.com/office/powerpoint/2010/main" val="392383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Kompensieren des letzten </a:t>
            </a:r>
            <a:r>
              <a:rPr lang="de-DE" sz="3200" dirty="0" err="1"/>
              <a:t>Commits</a:t>
            </a:r>
            <a:endParaRPr lang="de-DE" sz="32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„Falscher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000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0" name="Rechteck 29"/>
          <p:cNvSpPr/>
          <p:nvPr/>
        </p:nvSpPr>
        <p:spPr>
          <a:xfrm>
            <a:off x="683568" y="5877272"/>
            <a:ext cx="7454111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683568" y="5229200"/>
            <a:ext cx="745411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3169127" y="4581128"/>
            <a:ext cx="2376264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761414" y="4581128"/>
            <a:ext cx="2376263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348156" y="4149080"/>
            <a:ext cx="757367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master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7345590" y="3861048"/>
            <a:ext cx="757367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41" name="Gerade Verbindung mit Pfeil 40"/>
          <p:cNvCxnSpPr>
            <a:stCxn id="39" idx="2"/>
          </p:cNvCxnSpPr>
          <p:nvPr/>
        </p:nvCxnSpPr>
        <p:spPr>
          <a:xfrm flipH="1">
            <a:off x="7724273" y="4437112"/>
            <a:ext cx="2567" cy="14401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33" idx="1"/>
            <a:endCxn id="32" idx="3"/>
          </p:cNvCxnSpPr>
          <p:nvPr/>
        </p:nvCxnSpPr>
        <p:spPr>
          <a:xfrm flipH="1">
            <a:off x="5545391" y="4833156"/>
            <a:ext cx="21602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5846947" y="4674622"/>
            <a:ext cx="2184002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5846947" y="5322694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870709" y="5942549"/>
            <a:ext cx="2178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1135" y="4674622"/>
            <a:ext cx="223224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Falscher Inhalt</a:t>
            </a:r>
          </a:p>
        </p:txBody>
      </p:sp>
      <p:sp>
        <p:nvSpPr>
          <p:cNvPr id="17" name="Rechteck 16"/>
          <p:cNvSpPr/>
          <p:nvPr/>
        </p:nvSpPr>
        <p:spPr>
          <a:xfrm>
            <a:off x="683568" y="4581128"/>
            <a:ext cx="2269535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792863" y="4674622"/>
            <a:ext cx="201622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datei.txt: </a:t>
            </a: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Guter Inhalt</a:t>
            </a:r>
          </a:p>
        </p:txBody>
      </p:sp>
      <p:cxnSp>
        <p:nvCxnSpPr>
          <p:cNvPr id="22" name="Gerade Verbindung mit Pfeil 21"/>
          <p:cNvCxnSpPr>
            <a:stCxn id="32" idx="1"/>
            <a:endCxn id="17" idx="3"/>
          </p:cNvCxnSpPr>
          <p:nvPr/>
        </p:nvCxnSpPr>
        <p:spPr>
          <a:xfrm flipH="1">
            <a:off x="2953103" y="4833156"/>
            <a:ext cx="21602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Nach links gekrümmter Pfeil 27"/>
          <p:cNvSpPr/>
          <p:nvPr/>
        </p:nvSpPr>
        <p:spPr>
          <a:xfrm>
            <a:off x="8316416" y="4797152"/>
            <a:ext cx="288032" cy="7020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Nach links gekrümmter Pfeil 28"/>
          <p:cNvSpPr/>
          <p:nvPr/>
        </p:nvSpPr>
        <p:spPr>
          <a:xfrm>
            <a:off x="8324800" y="4797152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2737" cy="1143000"/>
          </a:xfrm>
        </p:spPr>
        <p:txBody>
          <a:bodyPr/>
          <a:lstStyle/>
          <a:p>
            <a:r>
              <a:rPr lang="de-DE" dirty="0"/>
              <a:t>Lokales Repository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403647" y="2261208"/>
            <a:ext cx="6408713" cy="3544056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sp>
        <p:nvSpPr>
          <p:cNvPr id="10" name="Nach rechts gekrümmter Pfeil 9"/>
          <p:cNvSpPr/>
          <p:nvPr/>
        </p:nvSpPr>
        <p:spPr>
          <a:xfrm>
            <a:off x="827584" y="429309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421087" y="2132856"/>
            <a:ext cx="6373833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121738" y="1763524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History</a:t>
            </a:r>
            <a:endParaRPr lang="de-DE" dirty="0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5524720" y="2765264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3436489" y="2790138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5400000">
            <a:off x="-570476" y="5127284"/>
            <a:ext cx="228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checkout</a:t>
            </a:r>
            <a:r>
              <a:rPr lang="de-DE" dirty="0"/>
              <a:t>  &lt;</a:t>
            </a:r>
            <a:r>
              <a:rPr lang="de-DE" dirty="0" err="1"/>
              <a:t>filename</a:t>
            </a:r>
            <a:r>
              <a:rPr lang="de-DE" dirty="0"/>
              <a:t>&gt;</a:t>
            </a:r>
          </a:p>
        </p:txBody>
      </p:sp>
      <p:sp>
        <p:nvSpPr>
          <p:cNvPr id="18" name="Nach rechts gekrümmter Pfeil 17"/>
          <p:cNvSpPr/>
          <p:nvPr/>
        </p:nvSpPr>
        <p:spPr>
          <a:xfrm rot="10800000">
            <a:off x="7956376" y="292494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 rot="5400000">
            <a:off x="241845" y="3285367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sp>
        <p:nvSpPr>
          <p:cNvPr id="20" name="Nach rechts gekrümmter Pfeil 19"/>
          <p:cNvSpPr/>
          <p:nvPr/>
        </p:nvSpPr>
        <p:spPr>
          <a:xfrm>
            <a:off x="835968" y="3005336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1" name="Nach rechts gekrümmter Pfeil 20"/>
          <p:cNvSpPr/>
          <p:nvPr/>
        </p:nvSpPr>
        <p:spPr>
          <a:xfrm rot="10800000">
            <a:off x="7956376" y="4385443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 rot="16200000">
            <a:off x="8194654" y="3293751"/>
            <a:ext cx="90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8375633" y="48101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406921" y="1484784"/>
            <a:ext cx="1206031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406921" y="1052736"/>
            <a:ext cx="1206031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6" name="Gerade Verbindung mit Pfeil 25"/>
          <p:cNvCxnSpPr>
            <a:stCxn id="24" idx="2"/>
          </p:cNvCxnSpPr>
          <p:nvPr/>
        </p:nvCxnSpPr>
        <p:spPr>
          <a:xfrm>
            <a:off x="7009937" y="1988840"/>
            <a:ext cx="0" cy="28072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1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aa344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e4f6d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C3067313-975E-B04F-9888-5EA9C131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/>
              <a:t>https://scm-manager.cp.creditreform.de:8443/...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/>
              <a:t> 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655DBCA4-5FF0-2B4F-8A29-34EFF304081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CE6D695F-116E-6D49-AEE3-ED7CDAE0DFE5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2EBE286-9F78-124B-9216-3DA05DE23285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E76EAA9-890E-CE4D-902D-4BF535695A3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577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Repositories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FF9D267-129C-B040-A479-6B5B8E4D0DFD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E2BABE2-9F37-3B47-8C5A-AE9EBD67047B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460F51-1E92-0B4B-8C37-BA3ACDEB609F}"/>
              </a:ext>
            </a:extLst>
          </p:cNvPr>
          <p:cNvGrpSpPr/>
          <p:nvPr/>
        </p:nvGrpSpPr>
        <p:grpSpPr>
          <a:xfrm>
            <a:off x="683568" y="4416770"/>
            <a:ext cx="6408713" cy="1820542"/>
            <a:chOff x="5758849" y="4033233"/>
            <a:chExt cx="2671566" cy="1772031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2AE7D05-2490-124F-A1AF-10CD4FBAF250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E08A0532-A937-4B47-8E57-828CEFE0752E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AEADAC0-7D27-4341-8D08-2C76C6DFBAC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667EBC6-15D6-6E4F-B4A9-38D0256CF40E}"/>
                </a:ext>
              </a:extLst>
            </p:cNvPr>
            <p:cNvSpPr/>
            <p:nvPr/>
          </p:nvSpPr>
          <p:spPr>
            <a:xfrm>
              <a:off x="6719412" y="4033233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777EDE0-A5D5-C149-903D-8EDE2CBFEA58}"/>
                </a:ext>
              </a:extLst>
            </p:cNvPr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52" name="Rechteck 51">
            <a:extLst>
              <a:ext uri="{FF2B5EF4-FFF2-40B4-BE49-F238E27FC236}">
                <a16:creationId xmlns:a16="http://schemas.microsoft.com/office/drawing/2014/main" id="{7612CB17-D31F-A045-87B8-D6E5A48240C4}"/>
              </a:ext>
            </a:extLst>
          </p:cNvPr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9B49BC3-8A24-BD4C-918A-FCEFE01FE42C}"/>
              </a:ext>
            </a:extLst>
          </p:cNvPr>
          <p:cNvCxnSpPr>
            <a:cxnSpLocks/>
            <a:stCxn id="51" idx="1"/>
            <a:endCxn id="50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E1CBD21-B826-AB44-BA90-11DA4CB65EF4}"/>
              </a:ext>
            </a:extLst>
          </p:cNvPr>
          <p:cNvCxnSpPr>
            <a:cxnSpLocks/>
            <a:stCxn id="50" idx="1"/>
            <a:endCxn id="49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353BC9D-7EAE-7E42-8A26-9FB7C36473D4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7AC7564B-C8F4-2047-9CA6-71A7C6C33CA7}"/>
                </a:ext>
              </a:extLst>
            </p:cNvPr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8E517D05-EEE7-5A4F-8DB7-340B602D1EE5}"/>
                </a:ext>
              </a:extLst>
            </p:cNvPr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99DBDA3-2E36-A14D-AD69-EB967E180FBF}"/>
              </a:ext>
            </a:extLst>
          </p:cNvPr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1871F31C-8DE7-2A49-83A3-C7E53E579FDB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54CDAA31-5F14-8B4F-B385-58D4521F74E6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aa344</a:t>
              </a: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6E6D454-E696-8647-8BC4-F5566714F505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e4f6d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46F1B26-23C8-0C4E-A67A-11F9E11A3FAE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0902937F-D9F5-9A40-8C4B-F2DDD657BE58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45D98518-5B85-804C-A173-7757E9D71752}"/>
                </a:ext>
              </a:extLst>
            </p:cNvPr>
            <p:cNvCxnSpPr>
              <a:cxnSpLocks/>
              <a:stCxn id="73" idx="1"/>
              <a:endCxn id="72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C258BD9-6A66-A444-ABF3-B96B7C7CEB44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9CDB3AD-2D07-4E44-A4E0-E60293C97942}"/>
              </a:ext>
            </a:extLst>
          </p:cNvPr>
          <p:cNvCxnSpPr>
            <a:cxnSpLocks/>
            <a:stCxn id="38" idx="1"/>
            <a:endCxn id="59" idx="3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A30BE55-B5FA-2B4A-9E77-810494DFA7F9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9A47B82-09CE-B548-8167-45563003A979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3341E657-AD0C-E445-B498-FC4894658472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C68218D-EC9C-5042-943D-CE1D34092F66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85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fetch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a4ecd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CDC2861-B85B-3E48-AB0E-27F25167BBF3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72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5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45dda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cxnSpLocks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5" y="3275692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231CC20-F92B-8843-B316-5F5F904E13E1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78979DC9-1372-5849-B190-5C4B3798C6AB}"/>
              </a:ext>
            </a:extLst>
          </p:cNvPr>
          <p:cNvSpPr/>
          <p:nvPr/>
        </p:nvSpPr>
        <p:spPr>
          <a:xfrm>
            <a:off x="5076056" y="4416772"/>
            <a:ext cx="1816817" cy="5178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a4ecd</a:t>
            </a:r>
          </a:p>
        </p:txBody>
      </p:sp>
    </p:spTree>
    <p:extLst>
      <p:ext uri="{BB962C8B-B14F-4D97-AF65-F5344CB8AC3E}">
        <p14:creationId xmlns:p14="http://schemas.microsoft.com/office/powerpoint/2010/main" val="132197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83568" y="4416772"/>
            <a:ext cx="6408713" cy="1820539"/>
            <a:chOff x="5758849" y="4033236"/>
            <a:chExt cx="2671566" cy="1772028"/>
          </a:xfrm>
        </p:grpSpPr>
        <p:sp>
          <p:nvSpPr>
            <p:cNvPr id="5" name="Rechteck 4"/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671941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7589922" y="4033236"/>
              <a:ext cx="757367" cy="504056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</p:grpSp>
      <p:sp>
        <p:nvSpPr>
          <p:cNvPr id="12" name="Rechteck 11"/>
          <p:cNvSpPr/>
          <p:nvPr/>
        </p:nvSpPr>
        <p:spPr>
          <a:xfrm>
            <a:off x="688004" y="4343699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/>
          <p:cNvCxnSpPr>
            <a:stCxn id="9" idx="1"/>
            <a:endCxn id="8" idx="3"/>
          </p:cNvCxnSpPr>
          <p:nvPr/>
        </p:nvCxnSpPr>
        <p:spPr>
          <a:xfrm flipH="1">
            <a:off x="4804641" y="4675700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cxnSpLocks/>
            <a:stCxn id="8" idx="1"/>
            <a:endCxn id="7" idx="3"/>
          </p:cNvCxnSpPr>
          <p:nvPr/>
        </p:nvCxnSpPr>
        <p:spPr>
          <a:xfrm flipH="1">
            <a:off x="2716410" y="4675700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B52FB56-E0CC-A44B-BB9A-051BAC034679}"/>
              </a:ext>
            </a:extLst>
          </p:cNvPr>
          <p:cNvGrpSpPr/>
          <p:nvPr/>
        </p:nvGrpSpPr>
        <p:grpSpPr>
          <a:xfrm>
            <a:off x="7452320" y="4581128"/>
            <a:ext cx="1206031" cy="648072"/>
            <a:chOff x="6406921" y="1052736"/>
            <a:chExt cx="1206031" cy="936104"/>
          </a:xfrm>
        </p:grpSpPr>
        <p:sp>
          <p:nvSpPr>
            <p:cNvPr id="24" name="Rechteck 23"/>
            <p:cNvSpPr/>
            <p:nvPr/>
          </p:nvSpPr>
          <p:spPr>
            <a:xfrm>
              <a:off x="6406921" y="1501375"/>
              <a:ext cx="1206031" cy="487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6406921" y="1052736"/>
              <a:ext cx="1206031" cy="4874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Gerade Verbindung mit Pfeil 25"/>
          <p:cNvCxnSpPr>
            <a:cxnSpLocks/>
          </p:cNvCxnSpPr>
          <p:nvPr/>
        </p:nvCxnSpPr>
        <p:spPr>
          <a:xfrm flipH="1">
            <a:off x="6892874" y="4725144"/>
            <a:ext cx="559446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965771C2-45F4-F249-ACD0-9503F78E1C6D}"/>
              </a:ext>
            </a:extLst>
          </p:cNvPr>
          <p:cNvGrpSpPr/>
          <p:nvPr/>
        </p:nvGrpSpPr>
        <p:grpSpPr>
          <a:xfrm>
            <a:off x="7333250" y="3861048"/>
            <a:ext cx="1673575" cy="648072"/>
            <a:chOff x="6406921" y="1052736"/>
            <a:chExt cx="1206031" cy="936104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873FEB9-85F5-4445-BDA4-24A2335B5D9A}"/>
                </a:ext>
              </a:extLst>
            </p:cNvPr>
            <p:cNvSpPr/>
            <p:nvPr/>
          </p:nvSpPr>
          <p:spPr>
            <a:xfrm>
              <a:off x="6406921" y="1517376"/>
              <a:ext cx="1206031" cy="47146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origin</a:t>
              </a:r>
              <a:r>
                <a:rPr lang="de-DE" dirty="0">
                  <a:solidFill>
                    <a:schemeClr val="tx1"/>
                  </a:solidFill>
                </a:rPr>
                <a:t>/</a:t>
              </a:r>
              <a:r>
                <a:rPr lang="de-DE" dirty="0" err="1">
                  <a:solidFill>
                    <a:schemeClr val="tx1"/>
                  </a:solidFill>
                </a:rPr>
                <a:t>master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48D12A4B-8037-084E-BF5A-9253AD4F874A}"/>
                </a:ext>
              </a:extLst>
            </p:cNvPr>
            <p:cNvSpPr/>
            <p:nvPr/>
          </p:nvSpPr>
          <p:spPr>
            <a:xfrm>
              <a:off x="6406921" y="1052736"/>
              <a:ext cx="1206031" cy="464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FETCH_HEAD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5B96535C-45C0-8C4B-B649-A25C4EDE6430}"/>
              </a:ext>
            </a:extLst>
          </p:cNvPr>
          <p:cNvGrpSpPr/>
          <p:nvPr/>
        </p:nvGrpSpPr>
        <p:grpSpPr>
          <a:xfrm>
            <a:off x="688003" y="3678906"/>
            <a:ext cx="6373833" cy="668930"/>
            <a:chOff x="688003" y="3573016"/>
            <a:chExt cx="6373833" cy="668930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11CAD23-0D46-E342-900A-CA1A1A42B0E8}"/>
                </a:ext>
              </a:extLst>
            </p:cNvPr>
            <p:cNvSpPr/>
            <p:nvPr/>
          </p:nvSpPr>
          <p:spPr>
            <a:xfrm>
              <a:off x="899593" y="364931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8B80FDB-5C33-D14D-9411-2204A22C1D62}"/>
                </a:ext>
              </a:extLst>
            </p:cNvPr>
            <p:cNvSpPr/>
            <p:nvPr/>
          </p:nvSpPr>
          <p:spPr>
            <a:xfrm>
              <a:off x="2987824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D7E47240-64A1-604A-9C72-FD071D8CBE68}"/>
                </a:ext>
              </a:extLst>
            </p:cNvPr>
            <p:cNvSpPr/>
            <p:nvPr/>
          </p:nvSpPr>
          <p:spPr>
            <a:xfrm>
              <a:off x="5076056" y="3645024"/>
              <a:ext cx="1816817" cy="517855"/>
            </a:xfrm>
            <a:prstGeom prst="rect">
              <a:avLst/>
            </a:prstGeom>
            <a:solidFill>
              <a:srgbClr val="E4D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d322a</a:t>
              </a: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8F367715-E8DB-7E43-9298-07876635B770}"/>
                </a:ext>
              </a:extLst>
            </p:cNvPr>
            <p:cNvSpPr/>
            <p:nvPr/>
          </p:nvSpPr>
          <p:spPr>
            <a:xfrm>
              <a:off x="688003" y="3573016"/>
              <a:ext cx="6373833" cy="668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5AD85F6E-8A1F-954B-8C41-64C36207C00C}"/>
                </a:ext>
              </a:extLst>
            </p:cNvPr>
            <p:cNvCxnSpPr>
              <a:cxnSpLocks/>
              <a:stCxn id="35" idx="1"/>
              <a:endCxn id="34" idx="3"/>
            </p:cNvCxnSpPr>
            <p:nvPr/>
          </p:nvCxnSpPr>
          <p:spPr>
            <a:xfrm flipH="1">
              <a:off x="2716410" y="3903952"/>
              <a:ext cx="271414" cy="429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94622FF-0E37-B649-B470-14B0A3BEAB38}"/>
                </a:ext>
              </a:extLst>
            </p:cNvPr>
            <p:cNvCxnSpPr>
              <a:cxnSpLocks/>
              <a:stCxn id="36" idx="1"/>
              <a:endCxn id="35" idx="3"/>
            </p:cNvCxnSpPr>
            <p:nvPr/>
          </p:nvCxnSpPr>
          <p:spPr>
            <a:xfrm flipH="1">
              <a:off x="4804641" y="3903952"/>
              <a:ext cx="271415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78F6E644-D9BF-9743-9C92-C841E844A6E8}"/>
              </a:ext>
            </a:extLst>
          </p:cNvPr>
          <p:cNvSpPr/>
          <p:nvPr/>
        </p:nvSpPr>
        <p:spPr>
          <a:xfrm>
            <a:off x="930037" y="206513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b325c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ABEDF74-C87F-5C47-8076-17DB85475635}"/>
              </a:ext>
            </a:extLst>
          </p:cNvPr>
          <p:cNvSpPr/>
          <p:nvPr/>
        </p:nvSpPr>
        <p:spPr>
          <a:xfrm>
            <a:off x="3018268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c10b9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45B464F-B0A7-4046-8402-3DC8123A3907}"/>
              </a:ext>
            </a:extLst>
          </p:cNvPr>
          <p:cNvSpPr/>
          <p:nvPr/>
        </p:nvSpPr>
        <p:spPr>
          <a:xfrm>
            <a:off x="5106500" y="2060848"/>
            <a:ext cx="1816817" cy="517855"/>
          </a:xfrm>
          <a:prstGeom prst="rect">
            <a:avLst/>
          </a:prstGeom>
          <a:solidFill>
            <a:srgbClr val="E4D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d322a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49A5DBF-9A80-F04E-A2F6-48E28B95156B}"/>
              </a:ext>
            </a:extLst>
          </p:cNvPr>
          <p:cNvSpPr/>
          <p:nvPr/>
        </p:nvSpPr>
        <p:spPr>
          <a:xfrm>
            <a:off x="718447" y="1988840"/>
            <a:ext cx="6373833" cy="6689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FE5B054-D4C5-2B40-8FB6-98BB769F0CFB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2746854" y="2319776"/>
            <a:ext cx="271414" cy="429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B824E7D-ACBA-BC4F-A0FD-4C7B0D1479FD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4835085" y="2319776"/>
            <a:ext cx="27141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80073BD-5695-6041-8D94-4B9E3D9C5CA7}"/>
              </a:ext>
            </a:extLst>
          </p:cNvPr>
          <p:cNvCxnSpPr>
            <a:cxnSpLocks/>
          </p:cNvCxnSpPr>
          <p:nvPr/>
        </p:nvCxnSpPr>
        <p:spPr>
          <a:xfrm flipH="1">
            <a:off x="6876256" y="4005064"/>
            <a:ext cx="456994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34CE46F6-836C-7548-9650-DAA87934C6C2}"/>
              </a:ext>
            </a:extLst>
          </p:cNvPr>
          <p:cNvSpPr txBox="1"/>
          <p:nvPr/>
        </p:nvSpPr>
        <p:spPr>
          <a:xfrm>
            <a:off x="718447" y="1650286"/>
            <a:ext cx="658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origin</a:t>
            </a:r>
            <a:r>
              <a:rPr lang="de-DE" sz="1600" dirty="0"/>
              <a:t>: https://scm-manager.cp.creditreform.de:8443/</a:t>
            </a:r>
            <a:r>
              <a:rPr lang="de-DE" sz="1600" dirty="0" err="1"/>
              <a:t>scm</a:t>
            </a:r>
            <a:r>
              <a:rPr lang="de-DE" sz="1600" dirty="0"/>
              <a:t>/</a:t>
            </a:r>
            <a:r>
              <a:rPr lang="de-DE" sz="1600" dirty="0" err="1"/>
              <a:t>git</a:t>
            </a:r>
            <a:r>
              <a:rPr lang="de-DE" sz="1600" dirty="0"/>
              <a:t>/</a:t>
            </a:r>
            <a:r>
              <a:rPr lang="de-DE" sz="1600" dirty="0" err="1"/>
              <a:t>ask</a:t>
            </a:r>
            <a:r>
              <a:rPr lang="de-DE" sz="1600" dirty="0"/>
              <a:t>-verzeichnis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15F97B28-A6FF-6D47-8AE3-2128FC7B99B1}"/>
              </a:ext>
            </a:extLst>
          </p:cNvPr>
          <p:cNvSpPr/>
          <p:nvPr/>
        </p:nvSpPr>
        <p:spPr>
          <a:xfrm>
            <a:off x="7398417" y="2143934"/>
            <a:ext cx="1206031" cy="3489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master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09435FC-168D-8441-AD1B-8A3C38946CB2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6923317" y="2318415"/>
            <a:ext cx="475100" cy="13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Nach links gekrümmter Pfeil 63">
            <a:extLst>
              <a:ext uri="{FF2B5EF4-FFF2-40B4-BE49-F238E27FC236}">
                <a16:creationId xmlns:a16="http://schemas.microsoft.com/office/drawing/2014/main" id="{715E0914-39B0-7443-BF76-9514833B076B}"/>
              </a:ext>
            </a:extLst>
          </p:cNvPr>
          <p:cNvSpPr/>
          <p:nvPr/>
        </p:nvSpPr>
        <p:spPr>
          <a:xfrm>
            <a:off x="7164287" y="2492896"/>
            <a:ext cx="423664" cy="14041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rechts gekrümmter Pfeil 37">
            <a:extLst>
              <a:ext uri="{FF2B5EF4-FFF2-40B4-BE49-F238E27FC236}">
                <a16:creationId xmlns:a16="http://schemas.microsoft.com/office/drawing/2014/main" id="{153723A9-EE04-704B-A225-E722B12556C8}"/>
              </a:ext>
            </a:extLst>
          </p:cNvPr>
          <p:cNvSpPr/>
          <p:nvPr/>
        </p:nvSpPr>
        <p:spPr>
          <a:xfrm>
            <a:off x="160468" y="3858824"/>
            <a:ext cx="432048" cy="10597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Nach rechts gekrümmter Pfeil 39">
            <a:extLst>
              <a:ext uri="{FF2B5EF4-FFF2-40B4-BE49-F238E27FC236}">
                <a16:creationId xmlns:a16="http://schemas.microsoft.com/office/drawing/2014/main" id="{0DD4A338-079F-0C4F-9694-60101177372E}"/>
              </a:ext>
            </a:extLst>
          </p:cNvPr>
          <p:cNvSpPr/>
          <p:nvPr/>
        </p:nvSpPr>
        <p:spPr>
          <a:xfrm>
            <a:off x="137175" y="3858824"/>
            <a:ext cx="466227" cy="1586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Nach rechts gekrümmter Pfeil 40">
            <a:extLst>
              <a:ext uri="{FF2B5EF4-FFF2-40B4-BE49-F238E27FC236}">
                <a16:creationId xmlns:a16="http://schemas.microsoft.com/office/drawing/2014/main" id="{F0E32212-9DB9-444D-9889-ED9645AE147B}"/>
              </a:ext>
            </a:extLst>
          </p:cNvPr>
          <p:cNvSpPr/>
          <p:nvPr/>
        </p:nvSpPr>
        <p:spPr>
          <a:xfrm>
            <a:off x="0" y="3858824"/>
            <a:ext cx="603402" cy="2162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B013858-1E8D-234F-91C0-D823B6F965CF}"/>
              </a:ext>
            </a:extLst>
          </p:cNvPr>
          <p:cNvSpPr txBox="1"/>
          <p:nvPr/>
        </p:nvSpPr>
        <p:spPr>
          <a:xfrm>
            <a:off x="107504" y="3275692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reset</a:t>
            </a:r>
            <a:r>
              <a:rPr lang="de-DE" dirty="0"/>
              <a:t> --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/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0CDCBA9-025B-8B48-988E-0EA2369305AB}"/>
              </a:ext>
            </a:extLst>
          </p:cNvPr>
          <p:cNvSpPr txBox="1"/>
          <p:nvPr/>
        </p:nvSpPr>
        <p:spPr>
          <a:xfrm>
            <a:off x="5292080" y="2708920"/>
            <a:ext cx="22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93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Auschecken, Updaten...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Updaten mit (automatischem)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pull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Zuvor vergleichen: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Updaten mit Überschreiben: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--all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hard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master</a:t>
            </a:r>
            <a:endParaRPr lang="de-DE" sz="22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826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Letzten Commit korrigieren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Typos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Gutar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inhalt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„Textänderung“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echo 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„Guter Inhalt“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&gt; datei.txt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„Neuer Text“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no-edit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amend</a:t>
            </a:r>
            <a:endParaRPr lang="de-DE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2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 / Stage anzeigen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-files -s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860860d751dd43f1ebe49ed779b294e285b0741a 0	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b3810d14ab8e18d7790cd60c46dccb91e9d99e44 0	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cb3511ef420f17ff737a29136ff5237e932e0886 0	  versehentlich.txt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0187F6A-5751-894E-B430-411FC7055F1E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B853211-461E-9B45-B160-B192EDAEECF8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BA82BD2-43EC-ED4F-9E0E-2F6A41C3BE94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0D9EB62-295C-134D-9924-A77F6F4BE977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EB04B45-756C-AE4A-B4DE-F1F41824E625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E134E70-7DC8-FC48-89B4-E45FAB74AACB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FE0BDEB-F2EF-B246-97B6-10634A9BFD58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7F10005-E3C0-0D47-8D3F-1711E9CCEE9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4B8FB6B-AE24-364F-B3F7-0F4AAE56EDC2}"/>
              </a:ext>
            </a:extLst>
          </p:cNvPr>
          <p:cNvSpPr/>
          <p:nvPr/>
        </p:nvSpPr>
        <p:spPr>
          <a:xfrm>
            <a:off x="4937037" y="215823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565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08E18-698B-6B4E-B493-06DD4843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Lokales </a:t>
            </a:r>
            <a:r>
              <a:rPr lang="de-DE" dirty="0" err="1"/>
              <a:t>Repo</a:t>
            </a:r>
            <a:r>
              <a:rPr lang="de-DE" dirty="0"/>
              <a:t> in bereits existierendes Remote-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mergen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8B131-8938-3643-8EDE-DC5CD16D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2400" dirty="0"/>
              <a:t>git remote add origin &lt;server&gt;</a:t>
            </a:r>
          </a:p>
          <a:p>
            <a:r>
              <a:rPr lang="en" sz="2400" dirty="0"/>
              <a:t>git branch --set-upstream-to=origin/master master</a:t>
            </a:r>
          </a:p>
          <a:p>
            <a:r>
              <a:rPr lang="en" sz="2400" dirty="0"/>
              <a:t>git fetch; git merge / git pull</a:t>
            </a:r>
          </a:p>
          <a:p>
            <a:endParaRPr lang="en" sz="2400" dirty="0"/>
          </a:p>
          <a:p>
            <a:pPr marL="0" indent="0">
              <a:buNone/>
            </a:pPr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/>
              <a:t>verweigere den </a:t>
            </a:r>
            <a:r>
              <a:rPr lang="de-DE" sz="2000" dirty="0" err="1"/>
              <a:t>Merge</a:t>
            </a:r>
            <a:r>
              <a:rPr lang="de-DE" sz="2000" dirty="0"/>
              <a:t> von nicht zusammenhängenden Historien.</a:t>
            </a:r>
          </a:p>
          <a:p>
            <a:endParaRPr lang="de-DE" sz="2400" dirty="0"/>
          </a:p>
          <a:p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merge</a:t>
            </a:r>
            <a:r>
              <a:rPr lang="de-DE" sz="2400" dirty="0"/>
              <a:t> --</a:t>
            </a:r>
            <a:r>
              <a:rPr lang="de-DE" sz="2400" dirty="0" err="1"/>
              <a:t>allow-unrelated-histories</a:t>
            </a:r>
            <a:endParaRPr lang="de-DE" sz="2400" dirty="0"/>
          </a:p>
          <a:p>
            <a:endParaRPr lang="en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0066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342807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Commit (-Dateien) anzeigen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HEAD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860860d751dd43f1ebe49ed779b294e285b0741a   datei.txt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endParaRPr 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ls-tree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-r HEAD~3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b3810d14ab8e18d7790cd60c46dccb91e9d99e44   ganzneu.txt</a:t>
            </a:r>
          </a:p>
          <a:p>
            <a:pPr marL="0" indent="0">
              <a:buNone/>
            </a:pP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100644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blob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cb3511ef420f17ff737a29136ff5237e932e0886   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E0A02A-971E-1145-8C4D-726C3C65BDD9}"/>
              </a:ext>
            </a:extLst>
          </p:cNvPr>
          <p:cNvGrpSpPr/>
          <p:nvPr/>
        </p:nvGrpSpPr>
        <p:grpSpPr>
          <a:xfrm>
            <a:off x="5004048" y="1600200"/>
            <a:ext cx="3672408" cy="1671848"/>
            <a:chOff x="5758849" y="4033236"/>
            <a:chExt cx="2671566" cy="177202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D74E63A-7679-2E43-909D-4453F36DCC49}"/>
                </a:ext>
              </a:extLst>
            </p:cNvPr>
            <p:cNvSpPr/>
            <p:nvPr/>
          </p:nvSpPr>
          <p:spPr>
            <a:xfrm>
              <a:off x="5766119" y="5301208"/>
              <a:ext cx="2664296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Working Directory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988A81-AF8D-F647-8C6D-9917CB976431}"/>
                </a:ext>
              </a:extLst>
            </p:cNvPr>
            <p:cNvSpPr/>
            <p:nvPr/>
          </p:nvSpPr>
          <p:spPr>
            <a:xfrm>
              <a:off x="5758849" y="4689140"/>
              <a:ext cx="2664296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Stage / Index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E467EE4-5635-7445-8BF2-4464E0FA52E9}"/>
                </a:ext>
              </a:extLst>
            </p:cNvPr>
            <p:cNvSpPr/>
            <p:nvPr/>
          </p:nvSpPr>
          <p:spPr>
            <a:xfrm>
              <a:off x="5848902" y="4037412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a47c3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82A0AEA-1D76-1743-AD5B-1C1C9D578892}"/>
                </a:ext>
              </a:extLst>
            </p:cNvPr>
            <p:cNvSpPr/>
            <p:nvPr/>
          </p:nvSpPr>
          <p:spPr>
            <a:xfrm>
              <a:off x="6754138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b325c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BFAE2B3-1EF2-8140-AA9B-9FF414CD725E}"/>
                </a:ext>
              </a:extLst>
            </p:cNvPr>
            <p:cNvSpPr/>
            <p:nvPr/>
          </p:nvSpPr>
          <p:spPr>
            <a:xfrm>
              <a:off x="7649284" y="4033236"/>
              <a:ext cx="757367" cy="5040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c10b9</a:t>
              </a:r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625EC9F-5BB1-A341-9475-79FA01B63BC2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7413297" y="1837980"/>
            <a:ext cx="189395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88458A0-7E66-7845-B309-24892E190CDE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168934" y="1837980"/>
            <a:ext cx="203266" cy="394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81B55820-7252-6647-865A-F1C472DF47C7}"/>
              </a:ext>
            </a:extLst>
          </p:cNvPr>
          <p:cNvSpPr/>
          <p:nvPr/>
        </p:nvSpPr>
        <p:spPr>
          <a:xfrm>
            <a:off x="4932040" y="1556792"/>
            <a:ext cx="3816424" cy="587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01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anzeigen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HEAD:versehentlich.txt</a:t>
            </a: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Commit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-file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-p :versehentlich.txt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aus dem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Index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Inhalt der Datei auf der </a:t>
            </a:r>
            <a:r>
              <a:rPr lang="de-DE" sz="2400" b="1" dirty="0">
                <a:solidFill>
                  <a:schemeClr val="accent6">
                    <a:lumMod val="75000"/>
                  </a:schemeClr>
                </a:solidFill>
                <a:cs typeface="Consolas" panose="020B0609020204030204" pitchFamily="49" charset="0"/>
              </a:rPr>
              <a:t>lokalen Platte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5400" b="1" dirty="0"/>
              <a:t>Kompensationen</a:t>
            </a:r>
          </a:p>
        </p:txBody>
      </p:sp>
    </p:spTree>
    <p:extLst>
      <p:ext uri="{BB962C8B-B14F-4D97-AF65-F5344CB8AC3E}">
        <p14:creationId xmlns:p14="http://schemas.microsoft.com/office/powerpoint/2010/main" val="366021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´</a:t>
            </a: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43608" y="3282232"/>
            <a:ext cx="2808312" cy="1152128"/>
            <a:chOff x="5758849" y="4653136"/>
            <a:chExt cx="2701583" cy="1152128"/>
          </a:xfrm>
        </p:grpSpPr>
        <p:sp>
          <p:nvSpPr>
            <p:cNvPr id="5" name="Rechteck 4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1196898" y="3370099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196899" y="4013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843808" y="3374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841750" y="4013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4860034" y="3318236"/>
            <a:ext cx="1080120" cy="1152128"/>
            <a:chOff x="5758849" y="4653136"/>
            <a:chExt cx="1039070" cy="1152128"/>
          </a:xfrm>
        </p:grpSpPr>
        <p:sp>
          <p:nvSpPr>
            <p:cNvPr id="15" name="Rechteck 14"/>
            <p:cNvSpPr/>
            <p:nvPr/>
          </p:nvSpPr>
          <p:spPr>
            <a:xfrm>
              <a:off x="5758849" y="5301208"/>
              <a:ext cx="1039070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758849" y="4653136"/>
              <a:ext cx="1039070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Textfeld 17"/>
          <p:cNvSpPr txBox="1"/>
          <p:nvPr/>
        </p:nvSpPr>
        <p:spPr>
          <a:xfrm>
            <a:off x="4932040" y="3411730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4038316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043608" y="5514480"/>
            <a:ext cx="2808312" cy="1152128"/>
            <a:chOff x="5758849" y="4653136"/>
            <a:chExt cx="2701583" cy="1152128"/>
          </a:xfrm>
        </p:grpSpPr>
        <p:sp>
          <p:nvSpPr>
            <p:cNvPr id="21" name="Rechteck 20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1196898" y="5602347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1196899" y="6245303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843808" y="560632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841750" y="6245303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grpSp>
        <p:nvGrpSpPr>
          <p:cNvPr id="32" name="Gruppieren 31"/>
          <p:cNvGrpSpPr/>
          <p:nvPr/>
        </p:nvGrpSpPr>
        <p:grpSpPr>
          <a:xfrm>
            <a:off x="4860032" y="5517232"/>
            <a:ext cx="2808312" cy="1152128"/>
            <a:chOff x="5758849" y="4653136"/>
            <a:chExt cx="2701583" cy="1152128"/>
          </a:xfrm>
        </p:grpSpPr>
        <p:sp>
          <p:nvSpPr>
            <p:cNvPr id="33" name="Rechteck 32"/>
            <p:cNvSpPr/>
            <p:nvPr/>
          </p:nvSpPr>
          <p:spPr>
            <a:xfrm>
              <a:off x="5758849" y="5301208"/>
              <a:ext cx="2701583" cy="5040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5758849" y="4653136"/>
              <a:ext cx="2701583" cy="5040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" name="Textfeld 35"/>
          <p:cNvSpPr txBox="1"/>
          <p:nvPr/>
        </p:nvSpPr>
        <p:spPr>
          <a:xfrm>
            <a:off x="5013323" y="6248055"/>
            <a:ext cx="1574405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versehentlich.txt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660232" y="5609077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6658174" y="6248055"/>
            <a:ext cx="877228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600" dirty="0"/>
              <a:t>datei.txt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6444208" y="4045563"/>
            <a:ext cx="1514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Directory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442372" y="3462252"/>
            <a:ext cx="113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Stage / Index</a:t>
            </a:r>
          </a:p>
        </p:txBody>
      </p:sp>
      <p:sp>
        <p:nvSpPr>
          <p:cNvPr id="41" name="Pfeil nach rechts 40"/>
          <p:cNvSpPr/>
          <p:nvPr/>
        </p:nvSpPr>
        <p:spPr>
          <a:xfrm>
            <a:off x="4139952" y="3789040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rechts 41"/>
          <p:cNvSpPr/>
          <p:nvPr/>
        </p:nvSpPr>
        <p:spPr>
          <a:xfrm>
            <a:off x="4139952" y="60212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26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Alternativ:</a:t>
            </a:r>
          </a:p>
          <a:p>
            <a:pPr marL="0" indent="0">
              <a:buNone/>
            </a:pPr>
            <a:endParaRPr lang="de-DE" sz="300" dirty="0"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 marL="0" indent="0">
              <a:buNone/>
            </a:pPr>
            <a:endParaRPr lang="de-DE" sz="1700" dirty="0">
              <a:latin typeface="+mj-lt"/>
              <a:cs typeface="Consolas" panose="020B0609020204030204" pitchFamily="49" charset="0"/>
            </a:endParaRP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Hinweis: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ersetzt den Index durch den letzten Commit (des akt. </a:t>
            </a:r>
            <a:r>
              <a:rPr lang="de-DE" sz="1700" dirty="0" err="1">
                <a:latin typeface="+mj-lt"/>
                <a:cs typeface="Consolas" panose="020B0609020204030204" pitchFamily="49" charset="0"/>
              </a:rPr>
              <a:t>Branchs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)</a:t>
            </a:r>
          </a:p>
          <a:p>
            <a:r>
              <a:rPr lang="de-DE" sz="1700" dirty="0">
                <a:latin typeface="+mj-lt"/>
                <a:cs typeface="Consolas" panose="020B0609020204030204" pitchFamily="49" charset="0"/>
              </a:rPr>
              <a:t>Falls es im letzten Commit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700" dirty="0">
                <a:latin typeface="+mj-lt"/>
                <a:cs typeface="Consolas" panose="020B0609020204030204" pitchFamily="49" charset="0"/>
              </a:rPr>
              <a:t> nicht gibt, wird sie aus dem Index gelöscht</a:t>
            </a:r>
          </a:p>
          <a:p>
            <a:pPr marL="0" indent="0">
              <a:buNone/>
            </a:pPr>
            <a:endParaRPr lang="de-DE" sz="2000" dirty="0"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24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27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de-DE" dirty="0"/>
              <a:t>Versehentliches </a:t>
            </a:r>
            <a:r>
              <a:rPr lang="de-DE" dirty="0" err="1"/>
              <a:t>add</a:t>
            </a:r>
            <a:r>
              <a:rPr lang="de-DE" dirty="0"/>
              <a:t>  &amp; </a:t>
            </a:r>
            <a:r>
              <a:rPr lang="de-DE" dirty="0" err="1"/>
              <a:t>commit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 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–am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„oh“</a:t>
            </a:r>
          </a:p>
          <a:p>
            <a:pPr marL="0" indent="0">
              <a:buNone/>
            </a:pPr>
            <a:endParaRPr lang="de-DE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Kompensation: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cached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400" dirty="0">
                <a:latin typeface="Consolas" panose="020B0609020204030204" pitchFamily="49" charset="0"/>
                <a:cs typeface="Consolas" panose="020B0609020204030204" pitchFamily="49" charset="0"/>
              </a:rPr>
              <a:t>–m 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„Datei entfernt“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800" dirty="0">
                <a:cs typeface="Consolas" panose="020B0609020204030204" pitchFamily="49" charset="0"/>
              </a:rPr>
              <a:t>Bem.: Die Datei 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versehentlich.txt</a:t>
            </a:r>
            <a:r>
              <a:rPr lang="de-DE" sz="1800" dirty="0">
                <a:cs typeface="Consolas" panose="020B0609020204030204" pitchFamily="49" charset="0"/>
              </a:rPr>
              <a:t> ist weiter lokal </a:t>
            </a:r>
            <a:r>
              <a:rPr lang="de-DE" sz="1800" dirty="0" err="1">
                <a:cs typeface="Consolas" panose="020B0609020204030204" pitchFamily="49" charset="0"/>
              </a:rPr>
              <a:t>vohanden</a:t>
            </a:r>
            <a:r>
              <a:rPr lang="de-DE" sz="1800" dirty="0">
                <a:cs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de-DE" sz="24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trike="sngStrike" dirty="0"/>
          </a:p>
        </p:txBody>
      </p:sp>
    </p:spTree>
    <p:extLst>
      <p:ext uri="{BB962C8B-B14F-4D97-AF65-F5344CB8AC3E}">
        <p14:creationId xmlns:p14="http://schemas.microsoft.com/office/powerpoint/2010/main" val="262212257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1674</Words>
  <Application>Microsoft Macintosh PowerPoint</Application>
  <PresentationFormat>Bildschirmpräsentation (4:3)</PresentationFormat>
  <Paragraphs>453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Symbol</vt:lpstr>
      <vt:lpstr>Larissa</vt:lpstr>
      <vt:lpstr>GIT</vt:lpstr>
      <vt:lpstr>Grundlagen</vt:lpstr>
      <vt:lpstr>Index / Stage anzeigen </vt:lpstr>
      <vt:lpstr>Commit (-Dateien) anzeigen</vt:lpstr>
      <vt:lpstr>Inhalte anzeigen</vt:lpstr>
      <vt:lpstr>PowerPoint-Präsentation</vt:lpstr>
      <vt:lpstr>Versehentliches add</vt:lpstr>
      <vt:lpstr>Versehentliches add</vt:lpstr>
      <vt:lpstr>Versehentliches add  &amp; commit</vt:lpstr>
      <vt:lpstr>Versehentliches add, commit &amp; push</vt:lpstr>
      <vt:lpstr>Versehentliches Ändern des Inhalts lokal</vt:lpstr>
      <vt:lpstr>Versehentliches Ändern des Inhalts mit add</vt:lpstr>
      <vt:lpstr>Versehentliches Ändern des Inhalts mit add</vt:lpstr>
      <vt:lpstr>Versehentliches Ändern des Inhalts mit add</vt:lpstr>
      <vt:lpstr>Verwerfen des letzten Commits</vt:lpstr>
      <vt:lpstr>Verwerfen des letzten Commits</vt:lpstr>
      <vt:lpstr>Verwerfen des letzten Commits</vt:lpstr>
      <vt:lpstr>Positionieren des HEADs an einen Commit</vt:lpstr>
      <vt:lpstr>Verwerfen des letzten Commits</vt:lpstr>
      <vt:lpstr>Kompensieren des letzten Commits</vt:lpstr>
      <vt:lpstr>Kompensieren des letzten Commits</vt:lpstr>
      <vt:lpstr>Lokales Repository</vt:lpstr>
      <vt:lpstr>Remote Repositories</vt:lpstr>
      <vt:lpstr>Remote Repositories</vt:lpstr>
      <vt:lpstr>fetch</vt:lpstr>
      <vt:lpstr>merge</vt:lpstr>
      <vt:lpstr>reset</vt:lpstr>
      <vt:lpstr>Auschecken, Updaten...</vt:lpstr>
      <vt:lpstr>Letzten Commit korrigieren</vt:lpstr>
      <vt:lpstr>Lokales Repo in bereits existierendes Remote-Repo mergen</vt:lpstr>
      <vt:lpstr>PowerPoint-Präsentation</vt:lpstr>
    </vt:vector>
  </TitlesOfParts>
  <Company>Vereine Creditreform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Vollmer, Jörg</dc:creator>
  <cp:lastModifiedBy>Jörg Vollmer</cp:lastModifiedBy>
  <cp:revision>93</cp:revision>
  <dcterms:created xsi:type="dcterms:W3CDTF">2019-01-02T10:31:53Z</dcterms:created>
  <dcterms:modified xsi:type="dcterms:W3CDTF">2019-01-10T00:26:10Z</dcterms:modified>
</cp:coreProperties>
</file>