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67" r:id="rId3"/>
    <p:sldId id="268" r:id="rId4"/>
    <p:sldId id="272" r:id="rId5"/>
    <p:sldId id="273" r:id="rId6"/>
    <p:sldId id="259" r:id="rId7"/>
    <p:sldId id="276" r:id="rId8"/>
    <p:sldId id="275" r:id="rId9"/>
    <p:sldId id="274" r:id="rId10"/>
    <p:sldId id="277" r:id="rId11"/>
    <p:sldId id="279" r:id="rId12"/>
    <p:sldId id="280" r:id="rId13"/>
    <p:sldId id="281" r:id="rId14"/>
    <p:sldId id="283" r:id="rId15"/>
    <p:sldId id="284" r:id="rId16"/>
    <p:sldId id="282" r:id="rId17"/>
    <p:sldId id="285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605"/>
    <a:srgbClr val="B51A15"/>
    <a:srgbClr val="2CA5F6"/>
    <a:srgbClr val="F78129"/>
    <a:srgbClr val="121212"/>
    <a:srgbClr val="173A56"/>
    <a:srgbClr val="7C6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3737" autoAdjust="0"/>
  </p:normalViewPr>
  <p:slideViewPr>
    <p:cSldViewPr snapToGrid="0" showGuides="1">
      <p:cViewPr varScale="1">
        <p:scale>
          <a:sx n="61" d="100"/>
          <a:sy n="61" d="100"/>
        </p:scale>
        <p:origin x="196" y="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CA5F6"/>
            </a:solidFill>
            <a:ln>
              <a:solidFill>
                <a:schemeClr val="accent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F78129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28-487F-9476-E3F10ED7B60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6728-487F-9476-E3F10ED7B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Rust</c:v>
                </c:pt>
                <c:pt idx="1">
                  <c:v>Python</c:v>
                </c:pt>
                <c:pt idx="2">
                  <c:v>TypeScript</c:v>
                </c:pt>
                <c:pt idx="3">
                  <c:v>Kotlin</c:v>
                </c:pt>
                <c:pt idx="4">
                  <c:v>WebAssembly</c:v>
                </c:pt>
                <c:pt idx="5">
                  <c:v>Swift</c:v>
                </c:pt>
                <c:pt idx="6">
                  <c:v>Clojure</c:v>
                </c:pt>
                <c:pt idx="7">
                  <c:v>Elixir</c:v>
                </c:pt>
                <c:pt idx="8">
                  <c:v>Go</c:v>
                </c:pt>
                <c:pt idx="9">
                  <c:v>C#</c:v>
                </c:pt>
                <c:pt idx="10">
                  <c:v>JavaScript</c:v>
                </c:pt>
                <c:pt idx="11">
                  <c:v>Dart</c:v>
                </c:pt>
                <c:pt idx="12">
                  <c:v>SQL</c:v>
                </c:pt>
                <c:pt idx="13">
                  <c:v>HTML/CSS</c:v>
                </c:pt>
                <c:pt idx="14">
                  <c:v>F#</c:v>
                </c:pt>
                <c:pt idx="15">
                  <c:v>Bash/Shell/PowerShell</c:v>
                </c:pt>
                <c:pt idx="16">
                  <c:v>Scala</c:v>
                </c:pt>
                <c:pt idx="17">
                  <c:v>Java</c:v>
                </c:pt>
                <c:pt idx="18">
                  <c:v>C++</c:v>
                </c:pt>
                <c:pt idx="19">
                  <c:v>R</c:v>
                </c:pt>
                <c:pt idx="20">
                  <c:v>Ruby</c:v>
                </c:pt>
                <c:pt idx="21">
                  <c:v>Erlang</c:v>
                </c:pt>
                <c:pt idx="22">
                  <c:v>PHP</c:v>
                </c:pt>
                <c:pt idx="23">
                  <c:v>C</c:v>
                </c:pt>
                <c:pt idx="24">
                  <c:v>Assembly</c:v>
                </c:pt>
              </c:strCache>
            </c:strRef>
          </c:cat>
          <c:val>
            <c:numRef>
              <c:f>Sheet1!$B$2:$B$26</c:f>
              <c:numCache>
                <c:formatCode>0.00%</c:formatCode>
                <c:ptCount val="25"/>
                <c:pt idx="0">
                  <c:v>0.83499999999999996</c:v>
                </c:pt>
                <c:pt idx="1">
                  <c:v>0.73099999999999998</c:v>
                </c:pt>
                <c:pt idx="2">
                  <c:v>0.73099999999999998</c:v>
                </c:pt>
                <c:pt idx="3">
                  <c:v>0.72599999999999998</c:v>
                </c:pt>
                <c:pt idx="4">
                  <c:v>0.69499999999999995</c:v>
                </c:pt>
                <c:pt idx="5">
                  <c:v>0.69199999999999995</c:v>
                </c:pt>
                <c:pt idx="6">
                  <c:v>0.68300000000000005</c:v>
                </c:pt>
                <c:pt idx="7">
                  <c:v>0.68200000000000005</c:v>
                </c:pt>
                <c:pt idx="8">
                  <c:v>0.67900000000000005</c:v>
                </c:pt>
                <c:pt idx="9">
                  <c:v>0.67</c:v>
                </c:pt>
                <c:pt idx="10">
                  <c:v>0.66800000000000004</c:v>
                </c:pt>
                <c:pt idx="11">
                  <c:v>0.66300000000000003</c:v>
                </c:pt>
                <c:pt idx="12">
                  <c:v>0.64100000000000001</c:v>
                </c:pt>
                <c:pt idx="13">
                  <c:v>0.622</c:v>
                </c:pt>
                <c:pt idx="14">
                  <c:v>0.61699999999999999</c:v>
                </c:pt>
                <c:pt idx="15">
                  <c:v>0.59499999999999997</c:v>
                </c:pt>
                <c:pt idx="16">
                  <c:v>0.58299999999999996</c:v>
                </c:pt>
                <c:pt idx="17">
                  <c:v>0.53400000000000003</c:v>
                </c:pt>
                <c:pt idx="18">
                  <c:v>0.52</c:v>
                </c:pt>
                <c:pt idx="19">
                  <c:v>0.51700000000000002</c:v>
                </c:pt>
                <c:pt idx="20">
                  <c:v>0.503</c:v>
                </c:pt>
                <c:pt idx="21">
                  <c:v>0.47399999999999998</c:v>
                </c:pt>
                <c:pt idx="22">
                  <c:v>0.45800000000000002</c:v>
                </c:pt>
                <c:pt idx="23">
                  <c:v>0.42499999999999999</c:v>
                </c:pt>
                <c:pt idx="24">
                  <c:v>0.35599999999999998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9-4362-A3F3-940274AA0A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60239200"/>
        <c:axId val="260240864"/>
      </c:barChart>
      <c:catAx>
        <c:axId val="260239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40864"/>
        <c:crosses val="autoZero"/>
        <c:auto val="1"/>
        <c:lblAlgn val="ctr"/>
        <c:lblOffset val="100"/>
        <c:noMultiLvlLbl val="0"/>
      </c:catAx>
      <c:valAx>
        <c:axId val="2602408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60239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7D571-CD0E-4B86-A8B1-81B1F38036DE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4A94-0B4C-43B8-AC0B-AB0327726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4A94-0B4C-43B8-AC0B-AB03277261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2BEC-BFBA-4811-A739-C50292BEDCF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10DE-9A8A-4F8C-BDBB-88113D80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otlin wallpap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4414"/>
          <a:stretch/>
        </p:blipFill>
        <p:spPr bwMode="auto">
          <a:xfrm>
            <a:off x="-34724" y="0"/>
            <a:ext cx="1233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Stored Data 3"/>
          <p:cNvSpPr/>
          <p:nvPr/>
        </p:nvSpPr>
        <p:spPr>
          <a:xfrm rot="16200000">
            <a:off x="4914963" y="-134921"/>
            <a:ext cx="2449002" cy="12348375"/>
          </a:xfrm>
          <a:prstGeom prst="flowChartOnlineStorage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3810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0947" y="5359696"/>
            <a:ext cx="589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+mj-lt"/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j-lt"/>
              </a:rPr>
              <a:t>Devlab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Darmstadt Kickoff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679" y="6085664"/>
            <a:ext cx="3139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Powered by axxessio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4725" y="0"/>
            <a:ext cx="12348375" cy="7263768"/>
            <a:chOff x="-34725" y="0"/>
            <a:chExt cx="12348375" cy="7263768"/>
          </a:xfrm>
        </p:grpSpPr>
        <p:pic>
          <p:nvPicPr>
            <p:cNvPr id="6" name="Picture 2" descr="Image result for kotlin wallpap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r="4414"/>
            <a:stretch/>
          </p:blipFill>
          <p:spPr bwMode="auto">
            <a:xfrm>
              <a:off x="-34725" y="0"/>
              <a:ext cx="123328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lowchart: Stored Data 6"/>
            <p:cNvSpPr/>
            <p:nvPr/>
          </p:nvSpPr>
          <p:spPr>
            <a:xfrm rot="16200000">
              <a:off x="4914962" y="-134921"/>
              <a:ext cx="2449002" cy="12348375"/>
            </a:xfrm>
            <a:prstGeom prst="flowChartOnlineStorage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 w="38100">
              <a:solidFill>
                <a:srgbClr val="2CA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0946" y="5359696"/>
              <a:ext cx="5893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36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+mj-lt"/>
                </a:rPr>
                <a:t>Devlab</a:t>
              </a:r>
              <a:r>
                <a:rPr lang="en-US" sz="3600" b="1" dirty="0" smtClean="0">
                  <a:solidFill>
                    <a:schemeClr val="bg1"/>
                  </a:solidFill>
                  <a:latin typeface="+mj-lt"/>
                </a:rPr>
                <a:t> Darmstadt Kickoff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3678" y="6085664"/>
              <a:ext cx="31393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Powered by axxessio</a:t>
              </a:r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1550" y="0"/>
            <a:ext cx="1219892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230" y="386578"/>
            <a:ext cx="52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315" y="1641344"/>
            <a:ext cx="667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val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keywords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t="26794" r="10165" b="26937"/>
          <a:stretch/>
        </p:blipFill>
        <p:spPr>
          <a:xfrm>
            <a:off x="6111733" y="4707685"/>
            <a:ext cx="5834191" cy="13273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3233" y="3068113"/>
            <a:ext cx="598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for variables that can be reassigned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914" y="4925770"/>
            <a:ext cx="598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</a:rPr>
              <a:t>val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for variables which will be assigned only once 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t="28542" r="17186" b="28199"/>
          <a:stretch/>
        </p:blipFill>
        <p:spPr>
          <a:xfrm>
            <a:off x="7397657" y="2759507"/>
            <a:ext cx="3262342" cy="133898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1550" y="0"/>
            <a:ext cx="1219892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230" y="386578"/>
            <a:ext cx="52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521" y="1989404"/>
            <a:ext cx="667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Declare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function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019" y="5696000"/>
            <a:ext cx="910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Return type Unit used for functions with no return value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23116" r="4820" b="24091"/>
          <a:stretch/>
        </p:blipFill>
        <p:spPr>
          <a:xfrm>
            <a:off x="833937" y="3384590"/>
            <a:ext cx="11154973" cy="146570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1550" y="0"/>
            <a:ext cx="1219892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230" y="386578"/>
            <a:ext cx="52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7548" r="7036" b="30149"/>
          <a:stretch/>
        </p:blipFill>
        <p:spPr>
          <a:xfrm>
            <a:off x="836211" y="2663651"/>
            <a:ext cx="10477254" cy="12860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6061" y="2001584"/>
            <a:ext cx="598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Call a function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7421" y="4323822"/>
            <a:ext cx="451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Calling a function of a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30977" r="17169" b="31508"/>
          <a:stretch/>
        </p:blipFill>
        <p:spPr>
          <a:xfrm>
            <a:off x="836211" y="5002732"/>
            <a:ext cx="3147526" cy="98418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-28694" y="0"/>
            <a:ext cx="12229171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230" y="386578"/>
            <a:ext cx="52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Null safety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061" y="1736461"/>
            <a:ext cx="683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All variables are non-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nullable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by default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6061" y="2572912"/>
            <a:ext cx="6886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If there is a need to set a null for a variable, it should be declared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nullable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explicitely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061" y="3840250"/>
            <a:ext cx="683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Safe call operator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?.</a:t>
            </a:r>
            <a:endParaRPr lang="en-US" sz="2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61" y="4676701"/>
            <a:ext cx="683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Elvis operator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626" y="5513152"/>
            <a:ext cx="676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!!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operator denotes that a property is not a null</a:t>
            </a:r>
            <a:endParaRPr lang="en-US" sz="28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31953" r="15535" b="29859"/>
          <a:stretch/>
        </p:blipFill>
        <p:spPr>
          <a:xfrm>
            <a:off x="8480881" y="1438191"/>
            <a:ext cx="3411729" cy="98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7" t="30577" r="22269" b="30649"/>
          <a:stretch/>
        </p:blipFill>
        <p:spPr>
          <a:xfrm>
            <a:off x="10073640" y="2789093"/>
            <a:ext cx="1818970" cy="975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31115" r="8801" b="30026"/>
          <a:stretch/>
        </p:blipFill>
        <p:spPr>
          <a:xfrm>
            <a:off x="5302223" y="4134808"/>
            <a:ext cx="6590387" cy="9177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8" t="30283" r="14056" b="28682"/>
          <a:stretch/>
        </p:blipFill>
        <p:spPr>
          <a:xfrm>
            <a:off x="8372680" y="5422535"/>
            <a:ext cx="3519930" cy="9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906252"/>
            <a:ext cx="12192000" cy="6836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230" y="386578"/>
            <a:ext cx="850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Demo: Android Development in </a:t>
            </a:r>
            <a:r>
              <a:rPr lang="en-US" sz="3600" b="1" dirty="0" err="1" smtClean="0">
                <a:solidFill>
                  <a:schemeClr val="bg1"/>
                </a:solidFill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0"/>
            <a:ext cx="68961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2063649"/>
            <a:ext cx="529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Coroutines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</a:rPr>
              <a:t> Multiplatform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95900" y="0"/>
            <a:ext cx="0" cy="6896100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-28694" y="0"/>
            <a:ext cx="12229171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1" y="1513069"/>
            <a:ext cx="10213428" cy="5106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235229" y="386578"/>
            <a:ext cx="1120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Feedback &amp; Next Meetup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389552">
            <a:off x="8426310" y="1649998"/>
            <a:ext cx="2659259" cy="2082071"/>
            <a:chOff x="8823413" y="1103438"/>
            <a:chExt cx="3089746" cy="2446609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3413" y="1103438"/>
              <a:ext cx="3089746" cy="2446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951799" y="1833706"/>
              <a:ext cx="292419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 smtClean="0">
                  <a:ln w="0"/>
                  <a:solidFill>
                    <a:srgbClr val="D1060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Months</a:t>
              </a:r>
              <a:endParaRPr lang="en-US" sz="4800" b="1" cap="none" spc="0" dirty="0">
                <a:ln w="0"/>
                <a:solidFill>
                  <a:srgbClr val="D1060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694" y="-20782"/>
            <a:ext cx="12229171" cy="6878782"/>
            <a:chOff x="-28694" y="-20782"/>
            <a:chExt cx="12338458" cy="6878782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-28694" y="0"/>
            <a:ext cx="12229171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-28694" y="1262462"/>
            <a:ext cx="12229171" cy="21054"/>
          </a:xfrm>
          <a:prstGeom prst="line">
            <a:avLst/>
          </a:prstGeom>
          <a:ln w="38100">
            <a:solidFill>
              <a:srgbClr val="2CA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229" y="386578"/>
            <a:ext cx="1162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What are you looking for next meetups in KOTLIN?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323" y="2003542"/>
            <a:ext cx="6116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Focus on the programming language.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Android development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Applying Machine Learning / Voice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6574" y="1581609"/>
            <a:ext cx="4092796" cy="1173561"/>
          </a:xfrm>
          <a:prstGeom prst="rect">
            <a:avLst/>
          </a:prstGeom>
          <a:solidFill>
            <a:schemeClr val="bg1">
              <a:alpha val="78000"/>
            </a:schemeClr>
          </a:solidFill>
          <a:ln w="5715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86574" y="3401920"/>
            <a:ext cx="4092796" cy="1173561"/>
          </a:xfrm>
          <a:prstGeom prst="rect">
            <a:avLst/>
          </a:prstGeom>
          <a:solidFill>
            <a:schemeClr val="bg1">
              <a:alpha val="78000"/>
            </a:schemeClr>
          </a:solidFill>
          <a:ln w="5715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86574" y="5101751"/>
            <a:ext cx="4092796" cy="1173561"/>
          </a:xfrm>
          <a:prstGeom prst="rect">
            <a:avLst/>
          </a:prstGeom>
          <a:solidFill>
            <a:schemeClr val="bg1">
              <a:alpha val="78000"/>
            </a:schemeClr>
          </a:solidFill>
          <a:ln w="5715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57531" y="1630352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32488" y="1664389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0738" y="2152711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26238" y="2003542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86997" y="3530507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20850" y="3523109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30705" y="5272411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70237" y="5184531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579368" y="5622915"/>
            <a:ext cx="504000" cy="50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otlin wallpap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4414"/>
          <a:stretch/>
        </p:blipFill>
        <p:spPr bwMode="auto">
          <a:xfrm>
            <a:off x="-34724" y="0"/>
            <a:ext cx="1233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Stored Data 3"/>
          <p:cNvSpPr/>
          <p:nvPr/>
        </p:nvSpPr>
        <p:spPr>
          <a:xfrm rot="16200000">
            <a:off x="4914963" y="-134921"/>
            <a:ext cx="2449002" cy="12348375"/>
          </a:xfrm>
          <a:prstGeom prst="flowChartOnlineStorage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3810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0947" y="5359696"/>
            <a:ext cx="589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+mj-lt"/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j-lt"/>
              </a:rPr>
              <a:t>Devlab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 Darmstadt Kickoff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3679" y="6085664"/>
            <a:ext cx="3139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Powered by axxessio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4725" y="0"/>
            <a:ext cx="12348375" cy="7263768"/>
            <a:chOff x="-34725" y="0"/>
            <a:chExt cx="12348375" cy="7263768"/>
          </a:xfrm>
        </p:grpSpPr>
        <p:pic>
          <p:nvPicPr>
            <p:cNvPr id="6" name="Picture 2" descr="Image result for kotlin wallpap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1" r="4414"/>
            <a:stretch/>
          </p:blipFill>
          <p:spPr bwMode="auto">
            <a:xfrm>
              <a:off x="-34725" y="0"/>
              <a:ext cx="123328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lowchart: Stored Data 6"/>
            <p:cNvSpPr/>
            <p:nvPr/>
          </p:nvSpPr>
          <p:spPr>
            <a:xfrm rot="16200000">
              <a:off x="4914962" y="-134921"/>
              <a:ext cx="2449002" cy="12348375"/>
            </a:xfrm>
            <a:prstGeom prst="flowChartOnlineStorage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 w="38100">
              <a:solidFill>
                <a:srgbClr val="2CA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0946" y="5359696"/>
              <a:ext cx="5893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36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  <a:latin typeface="+mj-lt"/>
                </a:rPr>
                <a:t>Devlab</a:t>
              </a:r>
              <a:r>
                <a:rPr lang="en-US" sz="3600" b="1" dirty="0" smtClean="0">
                  <a:solidFill>
                    <a:schemeClr val="bg1"/>
                  </a:solidFill>
                  <a:latin typeface="+mj-lt"/>
                </a:rPr>
                <a:t> Darmstadt Kickoff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3678" y="6085664"/>
              <a:ext cx="31393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Powered by axxessio</a:t>
              </a:r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9302" y="1251866"/>
            <a:ext cx="6055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0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3948" y="-46299"/>
            <a:ext cx="12354687" cy="6985322"/>
            <a:chOff x="-73948" y="-46299"/>
            <a:chExt cx="12354687" cy="6985322"/>
          </a:xfrm>
        </p:grpSpPr>
        <p:pic>
          <p:nvPicPr>
            <p:cNvPr id="2054" name="Picture 6" descr="Long colorful lines of code on a computer scree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-613" b="15408"/>
            <a:stretch/>
          </p:blipFill>
          <p:spPr bwMode="auto">
            <a:xfrm>
              <a:off x="-1" y="0"/>
              <a:ext cx="12280740" cy="6886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entagon 13"/>
            <p:cNvSpPr/>
            <p:nvPr/>
          </p:nvSpPr>
          <p:spPr>
            <a:xfrm>
              <a:off x="-50800" y="-46299"/>
              <a:ext cx="7075714" cy="6985322"/>
            </a:xfrm>
            <a:prstGeom prst="homePlate">
              <a:avLst>
                <a:gd name="adj" fmla="val 24381"/>
              </a:avLst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 w="57150">
              <a:solidFill>
                <a:srgbClr val="2CA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50800" y="1548506"/>
              <a:ext cx="6146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 Developer Community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 to learn the essential and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best practices of </a:t>
              </a:r>
              <a:r>
                <a:rPr lang="en-US" sz="32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062" y="386578"/>
              <a:ext cx="5179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</a:rPr>
                <a:t>Kotlin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 </a:t>
              </a:r>
              <a:r>
                <a:rPr lang="en-US" sz="3600" b="1" dirty="0" err="1" smtClean="0">
                  <a:solidFill>
                    <a:schemeClr val="bg1"/>
                  </a:solidFill>
                </a:rPr>
                <a:t>Devlab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 Darmstadt 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2052" name="Picture 4" descr="Image result for Google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727" y="5503141"/>
              <a:ext cx="2255745" cy="939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-73948" y="1281545"/>
              <a:ext cx="6070600" cy="3515"/>
            </a:xfrm>
            <a:prstGeom prst="line">
              <a:avLst/>
            </a:prstGeom>
            <a:ln w="38100">
              <a:solidFill>
                <a:srgbClr val="2CA5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744752" y="3484507"/>
              <a:ext cx="5177872" cy="1010351"/>
              <a:chOff x="349897" y="3769467"/>
              <a:chExt cx="5177872" cy="1010351"/>
            </a:xfrm>
          </p:grpSpPr>
          <p:pic>
            <p:nvPicPr>
              <p:cNvPr id="2058" name="Picture 10" descr="Image result for android icon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97" y="3865101"/>
                <a:ext cx="834737" cy="834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Image result for ios png icon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11" y="3938060"/>
                <a:ext cx="700762" cy="700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Image result for google cloud platform logo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221" y="3813368"/>
                <a:ext cx="929735" cy="929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18" y="3769467"/>
                <a:ext cx="1010351" cy="1010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245988" y="4315123"/>
              <a:ext cx="614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…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7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0800" y="-68265"/>
            <a:ext cx="12360564" cy="6994529"/>
            <a:chOff x="-50800" y="-68265"/>
            <a:chExt cx="12360564" cy="6994529"/>
          </a:xfrm>
        </p:grpSpPr>
        <p:pic>
          <p:nvPicPr>
            <p:cNvPr id="8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161" r="64293" b="1455"/>
            <a:stretch/>
          </p:blipFill>
          <p:spPr bwMode="auto">
            <a:xfrm>
              <a:off x="-28694" y="-20782"/>
              <a:ext cx="4483904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27404" b="1455"/>
            <a:stretch/>
          </p:blipFill>
          <p:spPr bwMode="auto">
            <a:xfrm>
              <a:off x="3193473" y="-20782"/>
              <a:ext cx="9116291" cy="687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Pentagon 13"/>
            <p:cNvSpPr/>
            <p:nvPr/>
          </p:nvSpPr>
          <p:spPr>
            <a:xfrm>
              <a:off x="-50800" y="-68265"/>
              <a:ext cx="7103430" cy="6994529"/>
            </a:xfrm>
            <a:prstGeom prst="homePlate">
              <a:avLst>
                <a:gd name="adj" fmla="val 24381"/>
              </a:avLst>
            </a:prstGeom>
            <a:solidFill>
              <a:schemeClr val="tx1">
                <a:lumMod val="95000"/>
                <a:lumOff val="5000"/>
                <a:alpha val="80000"/>
              </a:schemeClr>
            </a:solidFill>
            <a:ln w="38100">
              <a:solidFill>
                <a:srgbClr val="2CA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323" y="386578"/>
              <a:ext cx="5163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bg1"/>
                  </a:solidFill>
                </a:rPr>
                <a:t>Introdution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 to </a:t>
              </a:r>
              <a:r>
                <a:rPr lang="en-US" sz="3600" b="1" dirty="0" err="1" smtClean="0">
                  <a:solidFill>
                    <a:schemeClr val="bg1"/>
                  </a:solidFill>
                </a:rPr>
                <a:t>Kotlin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-50800" y="1281545"/>
              <a:ext cx="6070600" cy="3515"/>
            </a:xfrm>
            <a:prstGeom prst="line">
              <a:avLst/>
            </a:prstGeom>
            <a:ln w="38100">
              <a:solidFill>
                <a:srgbClr val="2CA5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3323" y="2003542"/>
              <a:ext cx="6116937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What is </a:t>
              </a:r>
              <a:r>
                <a:rPr lang="en-US" sz="28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?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en-US" sz="2800" dirty="0">
                <a:solidFill>
                  <a:schemeClr val="bg1"/>
                </a:solidFill>
                <a:latin typeface="+mj-lt"/>
              </a:endParaRP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Basic Features of </a:t>
              </a:r>
              <a:r>
                <a:rPr lang="en-US" sz="28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endParaRPr lang="en-US" sz="2800" dirty="0" smtClean="0">
                <a:solidFill>
                  <a:schemeClr val="bg1"/>
                </a:solidFill>
                <a:latin typeface="+mj-lt"/>
              </a:endParaRPr>
            </a:p>
            <a:p>
              <a:endParaRPr lang="en-US" sz="2800" dirty="0">
                <a:solidFill>
                  <a:schemeClr val="bg1"/>
                </a:solidFill>
                <a:latin typeface="+mj-lt"/>
              </a:endParaRP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Demo: Android Development in </a:t>
              </a:r>
              <a:r>
                <a:rPr lang="en-US" sz="28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endParaRPr lang="en-US" sz="2800" dirty="0" smtClean="0">
                <a:solidFill>
                  <a:schemeClr val="bg1"/>
                </a:solidFill>
                <a:latin typeface="+mj-lt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+mj-lt"/>
              </a:endParaRP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Demo: </a:t>
              </a:r>
              <a:r>
                <a:rPr lang="en-US" sz="2800" dirty="0" err="1" smtClean="0">
                  <a:solidFill>
                    <a:schemeClr val="bg1"/>
                  </a:solidFill>
                  <a:latin typeface="+mj-lt"/>
                </a:rPr>
                <a:t>Coroutines</a:t>
              </a: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 &amp; </a:t>
              </a:r>
              <a:r>
                <a:rPr lang="en-US" sz="2800" dirty="0" err="1" smtClean="0">
                  <a:solidFill>
                    <a:schemeClr val="bg1"/>
                  </a:solidFill>
                  <a:latin typeface="+mj-lt"/>
                </a:rPr>
                <a:t>Kotlin</a:t>
              </a:r>
              <a:r>
                <a:rPr lang="en-US" sz="2800" dirty="0" smtClean="0">
                  <a:solidFill>
                    <a:schemeClr val="bg1"/>
                  </a:solidFill>
                  <a:latin typeface="+mj-lt"/>
                </a:rPr>
                <a:t> Multi-platform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otlin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19"/>
            <a:ext cx="12245721" cy="68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33" y="-30219"/>
            <a:ext cx="1219892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Pentagon 12"/>
          <p:cNvSpPr/>
          <p:nvPr/>
        </p:nvSpPr>
        <p:spPr>
          <a:xfrm rot="16200000">
            <a:off x="5510586" y="136115"/>
            <a:ext cx="1203767" cy="12266503"/>
          </a:xfrm>
          <a:prstGeom prst="homePlat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2920" y="6015843"/>
            <a:ext cx="61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What is </a:t>
            </a:r>
            <a:r>
              <a:rPr lang="en-US" sz="3600" b="1" dirty="0" err="1" smtClean="0">
                <a:solidFill>
                  <a:schemeClr val="bg1"/>
                </a:solidFill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9314" y="3722341"/>
            <a:ext cx="11511741" cy="102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60177" y="3522643"/>
            <a:ext cx="949124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2010</a:t>
            </a:r>
            <a:endParaRPr lang="en-US" b="1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820608" y="3099491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315" y="2388400"/>
            <a:ext cx="188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Start Development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82028" y="3522643"/>
            <a:ext cx="949124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2011</a:t>
            </a:r>
            <a:endParaRPr lang="en-US" b="1" dirty="0"/>
          </a:p>
        </p:txBody>
      </p:sp>
      <p:sp>
        <p:nvSpPr>
          <p:cNvPr id="22" name="Isosceles Triangle 21"/>
          <p:cNvSpPr/>
          <p:nvPr/>
        </p:nvSpPr>
        <p:spPr>
          <a:xfrm rot="10800000" flipV="1">
            <a:off x="2331642" y="4008798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2426" y="4255727"/>
            <a:ext cx="230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JetBrains</a:t>
            </a:r>
            <a:r>
              <a:rPr lang="en-US" sz="2000" dirty="0" smtClean="0">
                <a:solidFill>
                  <a:schemeClr val="bg1"/>
                </a:solidFill>
              </a:rPr>
              <a:t> unveiled Project </a:t>
            </a:r>
            <a:r>
              <a:rPr lang="en-US" sz="2000" dirty="0" err="1" smtClean="0">
                <a:solidFill>
                  <a:schemeClr val="bg1"/>
                </a:solidFill>
              </a:rPr>
              <a:t>Kotlin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03878" y="3522643"/>
            <a:ext cx="949124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2012</a:t>
            </a:r>
            <a:endParaRPr lang="en-US" b="1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3870388" y="3093715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31172" y="2693605"/>
            <a:ext cx="230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Open Sourced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25728" y="3522643"/>
            <a:ext cx="949124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2016</a:t>
            </a:r>
            <a:endParaRPr lang="en-US" b="1" dirty="0"/>
          </a:p>
        </p:txBody>
      </p:sp>
      <p:sp>
        <p:nvSpPr>
          <p:cNvPr id="33" name="Isosceles Triangle 32"/>
          <p:cNvSpPr/>
          <p:nvPr/>
        </p:nvSpPr>
        <p:spPr>
          <a:xfrm rot="10800000" flipV="1">
            <a:off x="5407400" y="4008798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48251" y="4257214"/>
            <a:ext cx="230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Q1: Released 1.0 (15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Feb)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47578" y="3522643"/>
            <a:ext cx="1925389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2016 Q2 – Q4</a:t>
            </a:r>
            <a:endParaRPr lang="en-US" b="1" dirty="0"/>
          </a:p>
        </p:txBody>
      </p:sp>
      <p:sp>
        <p:nvSpPr>
          <p:cNvPr id="36" name="Isosceles Triangle 35"/>
          <p:cNvSpPr/>
          <p:nvPr/>
        </p:nvSpPr>
        <p:spPr>
          <a:xfrm rot="10800000">
            <a:off x="7386780" y="3151946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50213" y="2751836"/>
            <a:ext cx="240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Released 1.01 – 1.07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5693" y="3522643"/>
            <a:ext cx="949124" cy="428264"/>
          </a:xfrm>
          <a:prstGeom prst="roundRect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2017</a:t>
            </a:r>
            <a:endParaRPr lang="en-US" b="1" dirty="0"/>
          </a:p>
        </p:txBody>
      </p:sp>
      <p:sp>
        <p:nvSpPr>
          <p:cNvPr id="41" name="Isosceles Triangle 40"/>
          <p:cNvSpPr/>
          <p:nvPr/>
        </p:nvSpPr>
        <p:spPr>
          <a:xfrm rot="10800000" flipV="1">
            <a:off x="9422015" y="3993081"/>
            <a:ext cx="428263" cy="318306"/>
          </a:xfrm>
          <a:prstGeom prst="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482800" y="4240010"/>
            <a:ext cx="230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Released 1.1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(1</a:t>
            </a:r>
            <a:r>
              <a:rPr lang="en-US" sz="2000" baseline="30000" dirty="0" smtClean="0">
                <a:solidFill>
                  <a:schemeClr val="bg1"/>
                </a:solidFill>
              </a:rPr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 March)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3434" y="448264"/>
            <a:ext cx="1147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Kotlin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is an open source  and statically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typed programming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language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Inspired by Java, C#, JavaScript, Scala and Groovy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667545" y="3522643"/>
            <a:ext cx="949124" cy="428264"/>
          </a:xfrm>
          <a:prstGeom prst="roundRect">
            <a:avLst/>
          </a:prstGeom>
          <a:solidFill>
            <a:srgbClr val="F78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2018</a:t>
            </a:r>
            <a:endParaRPr lang="en-US" b="1" dirty="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10927976" y="3095052"/>
            <a:ext cx="428263" cy="318306"/>
          </a:xfrm>
          <a:prstGeom prst="triangle">
            <a:avLst/>
          </a:prstGeom>
          <a:solidFill>
            <a:srgbClr val="F78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746023" y="2370424"/>
            <a:ext cx="266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1.5 M + Users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96,000 </a:t>
            </a:r>
            <a:r>
              <a:rPr lang="de-DE" sz="2000" dirty="0" err="1" smtClean="0">
                <a:solidFill>
                  <a:schemeClr val="bg1"/>
                </a:solidFill>
              </a:rPr>
              <a:t>repositories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googl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518" y="2796010"/>
            <a:ext cx="674242" cy="6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9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otlin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19"/>
            <a:ext cx="12245721" cy="68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2583" y="-30219"/>
            <a:ext cx="12231443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Pentagon 12"/>
          <p:cNvSpPr/>
          <p:nvPr/>
        </p:nvSpPr>
        <p:spPr>
          <a:xfrm rot="16200000">
            <a:off x="5510586" y="122863"/>
            <a:ext cx="1203767" cy="12266503"/>
          </a:xfrm>
          <a:prstGeom prst="homePlat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2920" y="6015843"/>
            <a:ext cx="61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What </a:t>
            </a:r>
            <a:r>
              <a:rPr lang="en-US" sz="3600" b="1" dirty="0">
                <a:solidFill>
                  <a:schemeClr val="bg1"/>
                </a:solidFill>
              </a:rPr>
              <a:t>can we do with </a:t>
            </a:r>
            <a:r>
              <a:rPr lang="en-US" sz="3600" b="1" dirty="0" err="1">
                <a:solidFill>
                  <a:schemeClr val="bg1"/>
                </a:solidFill>
              </a:rPr>
              <a:t>Kotlin</a:t>
            </a:r>
            <a:r>
              <a:rPr lang="en-US" sz="3600" b="1" dirty="0" smtClean="0">
                <a:solidFill>
                  <a:schemeClr val="bg1"/>
                </a:solidFill>
              </a:rPr>
              <a:t>?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jvm icon png"/>
          <p:cNvPicPr>
            <a:picLocks noChangeAspect="1" noChangeArrowheads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3"/>
          <a:stretch/>
        </p:blipFill>
        <p:spPr bwMode="auto">
          <a:xfrm>
            <a:off x="1361193" y="1497296"/>
            <a:ext cx="805952" cy="112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droid icon 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05" y="2536357"/>
            <a:ext cx="903900" cy="9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rowser icon 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2195" y="3123809"/>
            <a:ext cx="904950" cy="9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920690" y="582741"/>
            <a:ext cx="435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Builds Applications For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Image result for 101010 bytecode 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42" y="4028759"/>
            <a:ext cx="960956" cy="96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ndroid studio logo png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042" y="2177410"/>
            <a:ext cx="1278589" cy="127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98" y="3984599"/>
            <a:ext cx="937495" cy="107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lated image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12" y="3123809"/>
            <a:ext cx="1148849" cy="11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lated image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17" y="1330587"/>
            <a:ext cx="1205770" cy="12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782" y="-75311"/>
            <a:ext cx="12212781" cy="6933311"/>
            <a:chOff x="-20782" y="-75311"/>
            <a:chExt cx="12212781" cy="6933311"/>
          </a:xfrm>
        </p:grpSpPr>
        <p:pic>
          <p:nvPicPr>
            <p:cNvPr id="9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1" r="3408" b="1455"/>
            <a:stretch/>
          </p:blipFill>
          <p:spPr bwMode="auto">
            <a:xfrm>
              <a:off x="0" y="-20782"/>
              <a:ext cx="12178145" cy="6878782"/>
            </a:xfrm>
            <a:custGeom>
              <a:avLst/>
              <a:gdLst>
                <a:gd name="connsiteX0" fmla="*/ 0 w 12178145"/>
                <a:gd name="connsiteY0" fmla="*/ 0 h 6878782"/>
                <a:gd name="connsiteX1" fmla="*/ 12178145 w 12178145"/>
                <a:gd name="connsiteY1" fmla="*/ 0 h 6878782"/>
                <a:gd name="connsiteX2" fmla="*/ 12178145 w 12178145"/>
                <a:gd name="connsiteY2" fmla="*/ 6878782 h 6878782"/>
                <a:gd name="connsiteX3" fmla="*/ 0 w 12178145"/>
                <a:gd name="connsiteY3" fmla="*/ 6878782 h 6878782"/>
                <a:gd name="connsiteX4" fmla="*/ 0 w 12178145"/>
                <a:gd name="connsiteY4" fmla="*/ 0 h 6878782"/>
                <a:gd name="connsiteX5" fmla="*/ 6217227 w 12178145"/>
                <a:gd name="connsiteY5" fmla="*/ 692725 h 6878782"/>
                <a:gd name="connsiteX6" fmla="*/ 3337227 w 12178145"/>
                <a:gd name="connsiteY6" fmla="*/ 3572725 h 6878782"/>
                <a:gd name="connsiteX7" fmla="*/ 6217227 w 12178145"/>
                <a:gd name="connsiteY7" fmla="*/ 6452725 h 6878782"/>
                <a:gd name="connsiteX8" fmla="*/ 9097227 w 12178145"/>
                <a:gd name="connsiteY8" fmla="*/ 3572725 h 6878782"/>
                <a:gd name="connsiteX9" fmla="*/ 6217227 w 12178145"/>
                <a:gd name="connsiteY9" fmla="*/ 692725 h 687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8145" h="6878782">
                  <a:moveTo>
                    <a:pt x="0" y="0"/>
                  </a:moveTo>
                  <a:lnTo>
                    <a:pt x="12178145" y="0"/>
                  </a:lnTo>
                  <a:lnTo>
                    <a:pt x="12178145" y="6878782"/>
                  </a:lnTo>
                  <a:lnTo>
                    <a:pt x="0" y="6878782"/>
                  </a:lnTo>
                  <a:lnTo>
                    <a:pt x="0" y="0"/>
                  </a:lnTo>
                  <a:close/>
                  <a:moveTo>
                    <a:pt x="6217227" y="692725"/>
                  </a:moveTo>
                  <a:cubicBezTo>
                    <a:pt x="4626647" y="692725"/>
                    <a:pt x="3337227" y="1982145"/>
                    <a:pt x="3337227" y="3572725"/>
                  </a:cubicBezTo>
                  <a:cubicBezTo>
                    <a:pt x="3337227" y="5163305"/>
                    <a:pt x="4626647" y="6452725"/>
                    <a:pt x="6217227" y="6452725"/>
                  </a:cubicBezTo>
                  <a:cubicBezTo>
                    <a:pt x="7807807" y="6452725"/>
                    <a:pt x="9097227" y="5163305"/>
                    <a:pt x="9097227" y="3572725"/>
                  </a:cubicBezTo>
                  <a:cubicBezTo>
                    <a:pt x="9097227" y="1982145"/>
                    <a:pt x="7807807" y="692725"/>
                    <a:pt x="6217227" y="692725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-20782" y="-75311"/>
              <a:ext cx="12198927" cy="687878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70" t="10968" r="27845" b="7487"/>
            <a:stretch/>
          </p:blipFill>
          <p:spPr bwMode="auto">
            <a:xfrm>
              <a:off x="4382183" y="1840095"/>
              <a:ext cx="3450642" cy="3450642"/>
            </a:xfrm>
            <a:custGeom>
              <a:avLst/>
              <a:gdLst>
                <a:gd name="connsiteX0" fmla="*/ 2880000 w 5760000"/>
                <a:gd name="connsiteY0" fmla="*/ 0 h 5760000"/>
                <a:gd name="connsiteX1" fmla="*/ 5760000 w 5760000"/>
                <a:gd name="connsiteY1" fmla="*/ 2880000 h 5760000"/>
                <a:gd name="connsiteX2" fmla="*/ 2880000 w 5760000"/>
                <a:gd name="connsiteY2" fmla="*/ 5760000 h 5760000"/>
                <a:gd name="connsiteX3" fmla="*/ 0 w 5760000"/>
                <a:gd name="connsiteY3" fmla="*/ 2880000 h 5760000"/>
                <a:gd name="connsiteX4" fmla="*/ 2880000 w 5760000"/>
                <a:gd name="connsiteY4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000" h="5760000">
                  <a:moveTo>
                    <a:pt x="2880000" y="0"/>
                  </a:moveTo>
                  <a:cubicBezTo>
                    <a:pt x="4470580" y="0"/>
                    <a:pt x="5760000" y="1289420"/>
                    <a:pt x="5760000" y="2880000"/>
                  </a:cubicBezTo>
                  <a:cubicBezTo>
                    <a:pt x="5760000" y="4470580"/>
                    <a:pt x="4470580" y="5760000"/>
                    <a:pt x="2880000" y="5760000"/>
                  </a:cubicBezTo>
                  <a:cubicBezTo>
                    <a:pt x="1289420" y="5760000"/>
                    <a:pt x="0" y="4470580"/>
                    <a:pt x="0" y="2880000"/>
                  </a:cubicBezTo>
                  <a:cubicBezTo>
                    <a:pt x="0" y="1289420"/>
                    <a:pt x="1289420" y="0"/>
                    <a:pt x="2880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4127504" y="1585416"/>
              <a:ext cx="3960000" cy="3960000"/>
            </a:xfrm>
            <a:prstGeom prst="ellipse">
              <a:avLst/>
            </a:prstGeom>
            <a:noFill/>
            <a:ln w="38100">
              <a:solidFill>
                <a:srgbClr val="2CA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entagon 12"/>
            <p:cNvSpPr/>
            <p:nvPr/>
          </p:nvSpPr>
          <p:spPr>
            <a:xfrm rot="16200000">
              <a:off x="5483725" y="149725"/>
              <a:ext cx="1203767" cy="12212781"/>
            </a:xfrm>
            <a:prstGeom prst="homePlate">
              <a:avLst/>
            </a:prstGeom>
            <a:solidFill>
              <a:srgbClr val="2CA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2920" y="6015843"/>
              <a:ext cx="6181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 err="1" smtClean="0">
                  <a:solidFill>
                    <a:schemeClr val="bg1"/>
                  </a:solidFill>
                </a:rPr>
                <a:t>Kotlin</a:t>
              </a:r>
              <a:r>
                <a:rPr lang="en-GB" sz="3600" b="1" dirty="0" smtClean="0">
                  <a:solidFill>
                    <a:schemeClr val="bg1"/>
                  </a:solidFill>
                </a:rPr>
                <a:t> </a:t>
              </a:r>
              <a:r>
                <a:rPr lang="en-GB" sz="3600" b="1" dirty="0">
                  <a:solidFill>
                    <a:schemeClr val="bg1"/>
                  </a:solidFill>
                </a:rPr>
                <a:t>Usage Highlights</a:t>
              </a:r>
            </a:p>
          </p:txBody>
        </p:sp>
        <p:cxnSp>
          <p:nvCxnSpPr>
            <p:cNvPr id="16" name="Straight Connector 15"/>
            <p:cNvCxnSpPr>
              <a:stCxn id="4" idx="1"/>
            </p:cNvCxnSpPr>
            <p:nvPr/>
          </p:nvCxnSpPr>
          <p:spPr>
            <a:xfrm flipH="1" flipV="1">
              <a:off x="3244210" y="1530888"/>
              <a:ext cx="1463223" cy="634457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7628" y="1236094"/>
              <a:ext cx="1856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2CA5F6"/>
                  </a:solidFill>
                </a:rPr>
                <a:t>Pinterest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1711" y="3162376"/>
              <a:ext cx="1911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rgbClr val="2CA5F6"/>
                  </a:solidFill>
                </a:rPr>
                <a:t>Gradle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487880" y="3429000"/>
              <a:ext cx="1603885" cy="0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244210" y="4948726"/>
              <a:ext cx="1478096" cy="434065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54110" y="4965776"/>
              <a:ext cx="2803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srgbClr val="2CA5F6"/>
                  </a:solidFill>
                </a:rPr>
                <a:t>Evernote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70798" y="1182002"/>
              <a:ext cx="1398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srgbClr val="2CA5F6"/>
                  </a:solidFill>
                </a:rPr>
                <a:t>Uber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14502" y="5005089"/>
              <a:ext cx="2803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2CA5F6"/>
                  </a:solidFill>
                </a:rPr>
                <a:t>Coursera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04565" y="3162376"/>
              <a:ext cx="1975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2CA5F6"/>
                  </a:solidFill>
                </a:rPr>
                <a:t>Atlassian</a:t>
              </a:r>
              <a:endParaRPr lang="en-US" sz="2400" b="1" dirty="0">
                <a:solidFill>
                  <a:srgbClr val="2CA5F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064867" y="3429000"/>
              <a:ext cx="1618806" cy="0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" idx="7"/>
            </p:cNvCxnSpPr>
            <p:nvPr/>
          </p:nvCxnSpPr>
          <p:spPr>
            <a:xfrm flipV="1">
              <a:off x="7507575" y="1476601"/>
              <a:ext cx="1463223" cy="688744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5"/>
            </p:cNvCxnSpPr>
            <p:nvPr/>
          </p:nvCxnSpPr>
          <p:spPr>
            <a:xfrm>
              <a:off x="7507575" y="4965487"/>
              <a:ext cx="1463223" cy="390041"/>
            </a:xfrm>
            <a:prstGeom prst="line">
              <a:avLst/>
            </a:prstGeom>
            <a:ln w="38100">
              <a:solidFill>
                <a:srgbClr val="2CA5F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238176" y="1650424"/>
              <a:ext cx="2155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used by 150M people every month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60476" y="1566837"/>
              <a:ext cx="1980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for building internal tools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760" y="3512623"/>
              <a:ext cx="2144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language </a:t>
              </a:r>
              <a:r>
                <a:rPr lang="en-US" b="1" dirty="0">
                  <a:solidFill>
                    <a:schemeClr val="bg1"/>
                  </a:solidFill>
                </a:rPr>
                <a:t>for writing build scripts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2371" y="5310112"/>
              <a:ext cx="2661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integrated </a:t>
              </a:r>
              <a:r>
                <a:rPr lang="en-US" b="1" dirty="0" err="1">
                  <a:solidFill>
                    <a:schemeClr val="bg1"/>
                  </a:solidFill>
                </a:rPr>
                <a:t>Kotlin</a:t>
              </a:r>
              <a:r>
                <a:rPr lang="en-US" b="1" dirty="0">
                  <a:solidFill>
                    <a:schemeClr val="bg1"/>
                  </a:solidFill>
                </a:rPr>
                <a:t> into their Android client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527197" y="3512623"/>
              <a:ext cx="21305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Trello Android app is in </a:t>
              </a:r>
              <a:r>
                <a:rPr lang="en-GB" b="1" dirty="0" err="1">
                  <a:solidFill>
                    <a:schemeClr val="bg1"/>
                  </a:solidFill>
                </a:rPr>
                <a:t>Kotlin</a:t>
              </a:r>
              <a:r>
                <a:rPr lang="en-GB" b="1" dirty="0">
                  <a:solidFill>
                    <a:schemeClr val="bg1"/>
                  </a:solidFill>
                </a:rPr>
                <a:t>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26152" y="5331064"/>
              <a:ext cx="2476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 </a:t>
              </a:r>
              <a:r>
                <a:rPr lang="en-US" b="1" dirty="0">
                  <a:solidFill>
                    <a:schemeClr val="bg1"/>
                  </a:solidFill>
                </a:rPr>
                <a:t>is partially written in </a:t>
              </a:r>
              <a:r>
                <a:rPr lang="en-US" b="1" dirty="0" err="1">
                  <a:solidFill>
                    <a:schemeClr val="bg1"/>
                  </a:solidFill>
                </a:rPr>
                <a:t>Kotlin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G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"/>
          <a:stretch/>
        </p:blipFill>
        <p:spPr bwMode="auto">
          <a:xfrm>
            <a:off x="0" y="1"/>
            <a:ext cx="12191999" cy="68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-20782"/>
            <a:ext cx="610447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6200000">
            <a:off x="5483725" y="149725"/>
            <a:ext cx="1203767" cy="12212781"/>
          </a:xfrm>
          <a:prstGeom prst="homePlat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2920" y="6015843"/>
            <a:ext cx="61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 smtClean="0">
                <a:solidFill>
                  <a:schemeClr val="bg1"/>
                </a:solidFill>
              </a:rPr>
              <a:t>Kotlin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Usage Highlights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69124692"/>
              </p:ext>
            </p:extLst>
          </p:nvPr>
        </p:nvGraphicFramePr>
        <p:xfrm>
          <a:off x="6108305" y="676676"/>
          <a:ext cx="6104477" cy="514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6108305" y="97981"/>
            <a:ext cx="608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Most </a:t>
            </a:r>
            <a:r>
              <a:rPr lang="en-US" sz="3200" dirty="0" smtClean="0">
                <a:solidFill>
                  <a:schemeClr val="bg1"/>
                </a:solidFill>
              </a:rPr>
              <a:t>Loved Languages (2019)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90367" y="1380214"/>
            <a:ext cx="394977" cy="21642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0" grpId="0">
        <p:bldAsOne/>
      </p:bldGraphic>
      <p:bldP spid="9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7" b="8685"/>
          <a:stretch/>
        </p:blipFill>
        <p:spPr bwMode="auto">
          <a:xfrm>
            <a:off x="0" y="0"/>
            <a:ext cx="12192000" cy="53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 rot="16200000">
            <a:off x="5051745" y="-322728"/>
            <a:ext cx="2121449" cy="12266503"/>
          </a:xfrm>
          <a:prstGeom prst="homePlate">
            <a:avLst>
              <a:gd name="adj" fmla="val 53585"/>
            </a:avLst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5400000">
            <a:off x="1455592" y="3864552"/>
            <a:ext cx="1316182" cy="4268933"/>
          </a:xfrm>
          <a:prstGeom prst="rt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 flipH="1">
            <a:off x="9453164" y="3864553"/>
            <a:ext cx="1316182" cy="4268933"/>
          </a:xfrm>
          <a:prstGeom prst="rtTriangl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0785" y="5739353"/>
            <a:ext cx="1226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Basic Features of </a:t>
            </a:r>
            <a:r>
              <a:rPr lang="en-GB" sz="3600" b="1" dirty="0" err="1" smtClean="0">
                <a:solidFill>
                  <a:schemeClr val="bg1"/>
                </a:solidFill>
              </a:rPr>
              <a:t>Kotlin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1" r="3408" b="1455"/>
          <a:stretch/>
        </p:blipFill>
        <p:spPr bwMode="auto">
          <a:xfrm>
            <a:off x="0" y="-20782"/>
            <a:ext cx="12178145" cy="6878782"/>
          </a:xfrm>
          <a:custGeom>
            <a:avLst/>
            <a:gdLst>
              <a:gd name="connsiteX0" fmla="*/ 0 w 12178145"/>
              <a:gd name="connsiteY0" fmla="*/ 0 h 6878782"/>
              <a:gd name="connsiteX1" fmla="*/ 12178145 w 12178145"/>
              <a:gd name="connsiteY1" fmla="*/ 0 h 6878782"/>
              <a:gd name="connsiteX2" fmla="*/ 12178145 w 12178145"/>
              <a:gd name="connsiteY2" fmla="*/ 6878782 h 6878782"/>
              <a:gd name="connsiteX3" fmla="*/ 0 w 12178145"/>
              <a:gd name="connsiteY3" fmla="*/ 6878782 h 6878782"/>
              <a:gd name="connsiteX4" fmla="*/ 0 w 12178145"/>
              <a:gd name="connsiteY4" fmla="*/ 0 h 6878782"/>
              <a:gd name="connsiteX5" fmla="*/ 6217227 w 12178145"/>
              <a:gd name="connsiteY5" fmla="*/ 692725 h 6878782"/>
              <a:gd name="connsiteX6" fmla="*/ 3337227 w 12178145"/>
              <a:gd name="connsiteY6" fmla="*/ 3572725 h 6878782"/>
              <a:gd name="connsiteX7" fmla="*/ 6217227 w 12178145"/>
              <a:gd name="connsiteY7" fmla="*/ 6452725 h 6878782"/>
              <a:gd name="connsiteX8" fmla="*/ 9097227 w 12178145"/>
              <a:gd name="connsiteY8" fmla="*/ 3572725 h 6878782"/>
              <a:gd name="connsiteX9" fmla="*/ 6217227 w 12178145"/>
              <a:gd name="connsiteY9" fmla="*/ 692725 h 687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8145" h="6878782">
                <a:moveTo>
                  <a:pt x="0" y="0"/>
                </a:moveTo>
                <a:lnTo>
                  <a:pt x="12178145" y="0"/>
                </a:lnTo>
                <a:lnTo>
                  <a:pt x="12178145" y="6878782"/>
                </a:lnTo>
                <a:lnTo>
                  <a:pt x="0" y="6878782"/>
                </a:lnTo>
                <a:lnTo>
                  <a:pt x="0" y="0"/>
                </a:lnTo>
                <a:close/>
                <a:moveTo>
                  <a:pt x="6217227" y="692725"/>
                </a:moveTo>
                <a:cubicBezTo>
                  <a:pt x="4626647" y="692725"/>
                  <a:pt x="3337227" y="1982145"/>
                  <a:pt x="3337227" y="3572725"/>
                </a:cubicBezTo>
                <a:cubicBezTo>
                  <a:pt x="3337227" y="5163305"/>
                  <a:pt x="4626647" y="6452725"/>
                  <a:pt x="6217227" y="6452725"/>
                </a:cubicBezTo>
                <a:cubicBezTo>
                  <a:pt x="7807807" y="6452725"/>
                  <a:pt x="9097227" y="5163305"/>
                  <a:pt x="9097227" y="3572725"/>
                </a:cubicBezTo>
                <a:cubicBezTo>
                  <a:pt x="9097227" y="1982145"/>
                  <a:pt x="7807807" y="692725"/>
                  <a:pt x="6217227" y="69272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0782" y="-75311"/>
            <a:ext cx="12198927" cy="687878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0" t="10968" r="27845" b="7487"/>
          <a:stretch/>
        </p:blipFill>
        <p:spPr bwMode="auto">
          <a:xfrm>
            <a:off x="4388082" y="1763408"/>
            <a:ext cx="3450642" cy="3450642"/>
          </a:xfrm>
          <a:custGeom>
            <a:avLst/>
            <a:gdLst>
              <a:gd name="connsiteX0" fmla="*/ 2880000 w 5760000"/>
              <a:gd name="connsiteY0" fmla="*/ 0 h 5760000"/>
              <a:gd name="connsiteX1" fmla="*/ 5760000 w 5760000"/>
              <a:gd name="connsiteY1" fmla="*/ 2880000 h 5760000"/>
              <a:gd name="connsiteX2" fmla="*/ 2880000 w 5760000"/>
              <a:gd name="connsiteY2" fmla="*/ 5760000 h 5760000"/>
              <a:gd name="connsiteX3" fmla="*/ 0 w 5760000"/>
              <a:gd name="connsiteY3" fmla="*/ 2880000 h 5760000"/>
              <a:gd name="connsiteX4" fmla="*/ 2880000 w 5760000"/>
              <a:gd name="connsiteY4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000" h="5760000">
                <a:moveTo>
                  <a:pt x="2880000" y="0"/>
                </a:moveTo>
                <a:cubicBezTo>
                  <a:pt x="4470580" y="0"/>
                  <a:pt x="5760000" y="1289420"/>
                  <a:pt x="5760000" y="2880000"/>
                </a:cubicBezTo>
                <a:cubicBezTo>
                  <a:pt x="5760000" y="4470580"/>
                  <a:pt x="4470580" y="5760000"/>
                  <a:pt x="2880000" y="5760000"/>
                </a:cubicBezTo>
                <a:cubicBezTo>
                  <a:pt x="1289420" y="5760000"/>
                  <a:pt x="0" y="4470580"/>
                  <a:pt x="0" y="2880000"/>
                </a:cubicBezTo>
                <a:cubicBezTo>
                  <a:pt x="0" y="1289420"/>
                  <a:pt x="1289420" y="0"/>
                  <a:pt x="2880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133403" y="1508729"/>
            <a:ext cx="3960000" cy="3960000"/>
          </a:xfrm>
          <a:prstGeom prst="ellipse">
            <a:avLst/>
          </a:prstGeom>
          <a:noFill/>
          <a:ln w="38100">
            <a:solidFill>
              <a:srgbClr val="2CA5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6200000">
            <a:off x="5483725" y="149725"/>
            <a:ext cx="1203767" cy="12212781"/>
          </a:xfrm>
          <a:prstGeom prst="homePlate">
            <a:avLst/>
          </a:prstGeom>
          <a:solidFill>
            <a:srgbClr val="2CA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2920" y="6015843"/>
            <a:ext cx="61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Why </a:t>
            </a:r>
            <a:r>
              <a:rPr lang="en-GB" sz="3600" b="1" dirty="0" err="1" smtClean="0">
                <a:solidFill>
                  <a:schemeClr val="bg1"/>
                </a:solidFill>
              </a:rPr>
              <a:t>Kotlin</a:t>
            </a:r>
            <a:r>
              <a:rPr lang="en-GB" sz="3600" b="1" dirty="0" smtClean="0">
                <a:solidFill>
                  <a:schemeClr val="bg1"/>
                </a:solidFill>
              </a:rPr>
              <a:t>?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263019" y="1448237"/>
            <a:ext cx="1482714" cy="645715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01883" y="1151306"/>
            <a:ext cx="185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CA5F6"/>
                </a:solidFill>
              </a:rPr>
              <a:t>Open Source</a:t>
            </a:r>
            <a:endParaRPr lang="en-US" sz="2400" b="1" dirty="0">
              <a:solidFill>
                <a:srgbClr val="2CA5F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0314" y="3251655"/>
            <a:ext cx="191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2CA5F6"/>
                </a:solidFill>
              </a:rPr>
              <a:t>Versatile</a:t>
            </a:r>
            <a:endParaRPr lang="en-US" sz="2400" b="1" dirty="0">
              <a:solidFill>
                <a:srgbClr val="2CA5F6"/>
              </a:solidFill>
            </a:endParaRPr>
          </a:p>
        </p:txBody>
      </p:sp>
      <p:cxnSp>
        <p:nvCxnSpPr>
          <p:cNvPr id="25" name="Straight Connector 24"/>
          <p:cNvCxnSpPr>
            <a:stCxn id="4" idx="2"/>
          </p:cNvCxnSpPr>
          <p:nvPr/>
        </p:nvCxnSpPr>
        <p:spPr>
          <a:xfrm flipH="1" flipV="1">
            <a:off x="2483977" y="3482488"/>
            <a:ext cx="1649426" cy="6241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3"/>
          </p:cNvCxnSpPr>
          <p:nvPr/>
        </p:nvCxnSpPr>
        <p:spPr>
          <a:xfrm flipH="1">
            <a:off x="3235236" y="4888800"/>
            <a:ext cx="1478096" cy="434065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0470" y="4865731"/>
            <a:ext cx="280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2CA5F6"/>
                </a:solidFill>
              </a:rPr>
              <a:t>Lean Syntax and Concise</a:t>
            </a:r>
            <a:endParaRPr lang="en-US" sz="2400" b="1" dirty="0">
              <a:solidFill>
                <a:srgbClr val="2CA5F6"/>
              </a:solidFill>
            </a:endParaRPr>
          </a:p>
        </p:txBody>
      </p:sp>
      <p:cxnSp>
        <p:nvCxnSpPr>
          <p:cNvPr id="14" name="Straight Connector 13"/>
          <p:cNvCxnSpPr>
            <a:stCxn id="4" idx="7"/>
          </p:cNvCxnSpPr>
          <p:nvPr/>
        </p:nvCxnSpPr>
        <p:spPr>
          <a:xfrm flipV="1">
            <a:off x="7513474" y="1382138"/>
            <a:ext cx="1450313" cy="706520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</p:cNvCxnSpPr>
          <p:nvPr/>
        </p:nvCxnSpPr>
        <p:spPr>
          <a:xfrm flipV="1">
            <a:off x="8093403" y="3482487"/>
            <a:ext cx="1581329" cy="6242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</p:cNvCxnSpPr>
          <p:nvPr/>
        </p:nvCxnSpPr>
        <p:spPr>
          <a:xfrm>
            <a:off x="7513474" y="4888800"/>
            <a:ext cx="1450313" cy="392429"/>
          </a:xfrm>
          <a:prstGeom prst="line">
            <a:avLst/>
          </a:prstGeom>
          <a:ln w="38100">
            <a:solidFill>
              <a:srgbClr val="2CA5F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02754" y="978173"/>
            <a:ext cx="280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2CA5F6"/>
                </a:solidFill>
              </a:rPr>
              <a:t>Tool-Friendly</a:t>
            </a:r>
            <a:endParaRPr lang="en-US" sz="2400" b="1" dirty="0">
              <a:solidFill>
                <a:srgbClr val="2CA5F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82945" y="3251654"/>
            <a:ext cx="95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2CA5F6"/>
                </a:solidFill>
              </a:rPr>
              <a:t>Safe</a:t>
            </a:r>
            <a:endParaRPr lang="en-US" sz="2400" b="1" dirty="0">
              <a:solidFill>
                <a:srgbClr val="2CA5F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28061" y="5077661"/>
            <a:ext cx="147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2CA5F6"/>
                </a:solidFill>
              </a:rPr>
              <a:t>Concise</a:t>
            </a:r>
            <a:endParaRPr lang="en-US" sz="2400" b="1" dirty="0">
              <a:solidFill>
                <a:srgbClr val="2CA5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114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Agnihotri</dc:creator>
  <cp:lastModifiedBy>Pratyush Agnihotri</cp:lastModifiedBy>
  <cp:revision>100</cp:revision>
  <dcterms:created xsi:type="dcterms:W3CDTF">2019-07-27T18:21:36Z</dcterms:created>
  <dcterms:modified xsi:type="dcterms:W3CDTF">2019-08-05T15:33:57Z</dcterms:modified>
</cp:coreProperties>
</file>