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33" r:id="rId2"/>
  </p:sldMasterIdLst>
  <p:notesMasterIdLst>
    <p:notesMasterId r:id="rId24"/>
  </p:notesMasterIdLst>
  <p:handoutMasterIdLst>
    <p:handoutMasterId r:id="rId25"/>
  </p:handoutMasterIdLst>
  <p:sldIdLst>
    <p:sldId id="551" r:id="rId3"/>
    <p:sldId id="567" r:id="rId4"/>
    <p:sldId id="559" r:id="rId5"/>
    <p:sldId id="391" r:id="rId6"/>
    <p:sldId id="547" r:id="rId7"/>
    <p:sldId id="549" r:id="rId8"/>
    <p:sldId id="556" r:id="rId9"/>
    <p:sldId id="557" r:id="rId10"/>
    <p:sldId id="555" r:id="rId11"/>
    <p:sldId id="558" r:id="rId12"/>
    <p:sldId id="571" r:id="rId13"/>
    <p:sldId id="572" r:id="rId14"/>
    <p:sldId id="569" r:id="rId15"/>
    <p:sldId id="380" r:id="rId16"/>
    <p:sldId id="573" r:id="rId17"/>
    <p:sldId id="550" r:id="rId18"/>
    <p:sldId id="256" r:id="rId19"/>
    <p:sldId id="385" r:id="rId20"/>
    <p:sldId id="574" r:id="rId21"/>
    <p:sldId id="575" r:id="rId22"/>
    <p:sldId id="554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704"/>
  </p:normalViewPr>
  <p:slideViewPr>
    <p:cSldViewPr snapToGrid="0">
      <p:cViewPr varScale="1">
        <p:scale>
          <a:sx n="105" d="100"/>
          <a:sy n="105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A46C72-33EA-4758-2CC3-BCC1065661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89FA8-BC74-7E1A-2994-A88CFA6EC5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E71CD7-8532-4C2E-B6F4-6EE3CC5E9DB5}" type="datetimeFigureOut">
              <a:rPr lang="en-IN"/>
              <a:pPr>
                <a:defRPr/>
              </a:pPr>
              <a:t>23/09/23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1A269-646F-968B-CB8B-F92BE5A55A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1A0CC-A43A-572D-6540-4E7FE0DFF5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D79422-B74D-4FC4-9933-9DC94300A7C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1FDD72-9977-5619-BE1D-B3A0D4F927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8CA9A-DF2A-B462-08AA-F2D5D620D4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09AD97-2480-48FC-8EB1-CA29018E5F9A}" type="datetimeFigureOut">
              <a:rPr lang="en-US"/>
              <a:pPr>
                <a:defRPr/>
              </a:pPr>
              <a:t>9/23/23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0249D1E-07CE-61F6-D5D6-07A3D2C711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217D2B-C67C-FACC-D48B-A8E278C25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D57C3-7F4E-C089-A2C2-BEB4CA8849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C745-6715-36C1-2B73-D8FB472D0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A8091F5-F786-4A0F-98C1-411763C56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36F3-84DE-5A7C-1EEE-FAB41CB3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6070-9F73-49C2-BCB0-062147376158}" type="datetimeFigureOut">
              <a:rPr lang="en-IN"/>
              <a:pPr>
                <a:defRPr/>
              </a:pPr>
              <a:t>23/09/23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DDC33-902D-ABF5-8B89-71249024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C72E-3A64-7225-4C7F-3F01D2F6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483BD-9155-471E-9354-04BE1B5A60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7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5CF39-2A9C-D733-804F-CC0E4A61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2824A-EF39-400E-A9EE-4399E9500A84}" type="datetimeFigureOut">
              <a:rPr lang="en-IN"/>
              <a:pPr>
                <a:defRPr/>
              </a:pPr>
              <a:t>23/09/23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B367-2831-6DE0-6547-FE902668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F99C-B9F0-C743-FA67-2F355A2A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98F89-4D10-4F48-AE03-909F6B806E5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1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7371-E7D2-3CCF-9C13-02A9B32B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60D5C-ED31-47FF-A6A6-69985CA8B944}" type="datetimeFigureOut">
              <a:rPr lang="en-IN"/>
              <a:pPr>
                <a:defRPr/>
              </a:pPr>
              <a:t>23/09/23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73B6-5D4F-7124-5CD7-4B424334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57B3D-2980-7ABB-A83F-C538A3CC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ABD9E-225A-4544-AF61-374EA4FD8D6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202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4AA25-2FBF-6E0B-5104-1F60E16A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6070-9F73-49C2-BCB0-062147376158}" type="datetimeFigureOut">
              <a:rPr lang="en-IN" smtClean="0"/>
              <a:pPr>
                <a:defRPr/>
              </a:pPr>
              <a:t>23/09/23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77C6-BBF2-7B29-4D17-D47D8CF1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990F-6FF8-9727-7D9D-8115E514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483BD-9155-471E-9354-04BE1B5A604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5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6ACE-4F99-6434-68FC-9C4EAF06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EDCD9-0203-4F0B-9B45-675E1163A164}" type="datetimeFigureOut">
              <a:rPr lang="en-IN" smtClean="0"/>
              <a:pPr>
                <a:defRPr/>
              </a:pPr>
              <a:t>23/09/23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2129D-12FA-177A-A203-DE6963A5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284B-4F07-6D9D-C0C5-3F264264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5C2BB-CAFC-4A7E-AD9D-6E326C6F950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0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D656-50DD-5ED6-746F-DBD9188D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ED4DE-C3EB-4B37-B404-7A21F75E9F24}" type="datetimeFigureOut">
              <a:rPr lang="en-IN" smtClean="0"/>
              <a:pPr>
                <a:defRPr/>
              </a:pPr>
              <a:t>23/09/23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E7EE4-A1D2-16F1-7D5A-9A2850F7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4917-299A-CA7B-20A9-A12E0004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1772D-07F5-429B-B26F-758583B2699F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927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8CF584-5297-1231-04CD-2DE41FC9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FA7A0-5DE6-498A-9F02-29C0D0FF9E20}" type="datetimeFigureOut">
              <a:rPr lang="en-IN" smtClean="0"/>
              <a:pPr>
                <a:defRPr/>
              </a:pPr>
              <a:t>23/09/23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E6C9F3-FC56-02F0-D5FA-7C1615ED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8971E6-8412-7026-E9B0-99849CF2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DB1F7-4C8A-4F4E-BC06-50A619717C0F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25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9D9FAF-5C73-C428-87BD-8162ED19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A08-40A6-42C1-83F1-8D6FBB96B261}" type="datetimeFigureOut">
              <a:rPr lang="en-IN" smtClean="0"/>
              <a:pPr>
                <a:defRPr/>
              </a:pPr>
              <a:t>23/09/23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621917-ED43-8519-126E-94C8B2CA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CCD209-4012-63F4-B91D-89B8ED19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795C-068F-424D-8905-4185A68C40F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2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8C9C9E1-9516-5E23-15B5-1C57A46C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12E84-558C-4029-9DB4-7155F777AB72}" type="datetimeFigureOut">
              <a:rPr lang="en-IN" smtClean="0"/>
              <a:pPr>
                <a:defRPr/>
              </a:pPr>
              <a:t>23/09/23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7E0B0E-44DB-07F9-F0B0-2402918E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BFB5B9-7449-0E99-0015-9C9AD77F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EF6C9-5642-4AF0-A896-02CAA7016D9F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738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24CA636-2005-F278-E1A5-47F57C14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14456-0C84-434C-B7EF-46FBEBE7B402}" type="datetimeFigureOut">
              <a:rPr lang="en-IN" smtClean="0"/>
              <a:pPr>
                <a:defRPr/>
              </a:pPr>
              <a:t>23/09/23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5058E4-933F-B104-80C0-E3588061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96DD0C-406D-C404-E930-04439DE3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DE073-DA3E-4C5A-9E27-8E13D6B84A09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82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BD3B7E-B997-BACE-F865-C63E9024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DED12-EFF6-490E-943F-BD73DD0D31F0}" type="datetimeFigureOut">
              <a:rPr lang="en-IN" smtClean="0"/>
              <a:pPr>
                <a:defRPr/>
              </a:pPr>
              <a:t>23/09/23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DAD229-8806-CD5D-278A-BC81F766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4C863A-EF70-04CF-937B-00100813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DEFE9-DE52-46C9-B2CC-4FB6D1F099AC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15D72-5E3C-A6D1-33C4-11E83A64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EDCD9-0203-4F0B-9B45-675E1163A164}" type="datetimeFigureOut">
              <a:rPr lang="en-IN"/>
              <a:pPr>
                <a:defRPr/>
              </a:pPr>
              <a:t>23/09/23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0CABD-9FA3-A1FB-557B-611A5EBA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64F6-EC5B-F6BC-AA7E-D1ECCA28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5C2BB-CAFC-4A7E-AD9D-6E326C6F950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1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084A4E-2428-34BE-BEB2-C2BC4A55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EB5C-909F-4E12-BE83-30E0BC108002}" type="datetimeFigureOut">
              <a:rPr lang="en-IN" smtClean="0"/>
              <a:pPr>
                <a:defRPr/>
              </a:pPr>
              <a:t>23/09/23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72BB6A-AAC4-AED4-4EFB-A04D6F4B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CADD3B-0EA5-7D13-ED38-D0478934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3F509-B9E5-435A-939F-F980AB8766A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6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FE117-F7A3-EF8A-2113-B4732445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2824A-EF39-400E-A9EE-4399E9500A84}" type="datetimeFigureOut">
              <a:rPr lang="en-IN" smtClean="0"/>
              <a:pPr>
                <a:defRPr/>
              </a:pPr>
              <a:t>23/09/23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F98E3-676C-FAFD-52E9-4DCEBBF0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54A7-C558-CC77-CDEF-529CACF1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98F89-4D10-4F48-AE03-909F6B806E5D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33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CCCB-4D2B-740F-F0A2-47B22D6E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60D5C-ED31-47FF-A6A6-69985CA8B944}" type="datetimeFigureOut">
              <a:rPr lang="en-IN" smtClean="0"/>
              <a:pPr>
                <a:defRPr/>
              </a:pPr>
              <a:t>23/09/23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DFDF7-3BFF-85E7-0764-8C3367C4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EAD0E-8684-404D-FA5B-8EC138C6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ABD9E-225A-4544-AF61-374EA4FD8D63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22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538F-7AE9-D4AF-73D0-3AE1B139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ED4DE-C3EB-4B37-B404-7A21F75E9F24}" type="datetimeFigureOut">
              <a:rPr lang="en-IN"/>
              <a:pPr>
                <a:defRPr/>
              </a:pPr>
              <a:t>23/09/23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A00C-4953-EDA9-A1C8-1B1420BD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4822-2ECC-53CF-44AD-DFAF28B8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1772D-07F5-429B-B26F-758583B2699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4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334A08-E90E-E81A-6915-A2607487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FA7A0-5DE6-498A-9F02-29C0D0FF9E20}" type="datetimeFigureOut">
              <a:rPr lang="en-IN"/>
              <a:pPr>
                <a:defRPr/>
              </a:pPr>
              <a:t>23/09/23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71BD00-2142-FBF6-516C-CDEEE007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57E100-6CA3-5B4B-9D7A-0A9F0B12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DB1F7-4C8A-4F4E-BC06-50A619717C0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6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37CAADF-6C88-372B-07C7-24E81702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A08-40A6-42C1-83F1-8D6FBB96B261}" type="datetimeFigureOut">
              <a:rPr lang="en-IN"/>
              <a:pPr>
                <a:defRPr/>
              </a:pPr>
              <a:t>23/09/23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315ECE6-C1EB-3EDD-EF19-A360322E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5B83969-48CC-181E-0611-1B1AF509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795C-068F-424D-8905-4185A68C40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60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D047D70-3A9B-AB9B-AD75-58F5C444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12E84-558C-4029-9DB4-7155F777AB72}" type="datetimeFigureOut">
              <a:rPr lang="en-IN"/>
              <a:pPr>
                <a:defRPr/>
              </a:pPr>
              <a:t>23/09/23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0C844B-A3B7-4A81-7D43-7604373F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6EE9C4-69A0-57A8-389F-2107085E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EF6C9-5642-4AF0-A896-02CAA7016D9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58BC05F-F603-3CB1-2911-AA68D215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14456-0C84-434C-B7EF-46FBEBE7B402}" type="datetimeFigureOut">
              <a:rPr lang="en-IN"/>
              <a:pPr>
                <a:defRPr/>
              </a:pPr>
              <a:t>23/09/23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67DBC61-2AC1-6C26-1AB9-10DCB036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6C5D23-5B62-25D5-7BFA-6D77F371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DE073-DA3E-4C5A-9E27-8E13D6B84A0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9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6EEB3B-1788-57D2-0009-C090F11F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DED12-EFF6-490E-943F-BD73DD0D31F0}" type="datetimeFigureOut">
              <a:rPr lang="en-IN"/>
              <a:pPr>
                <a:defRPr/>
              </a:pPr>
              <a:t>23/09/23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E45F77-EC13-D8F8-B078-0CF89657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5B7DD1-A750-67F5-F284-6065695A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DEFE9-DE52-46C9-B2CC-4FB6D1F099A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86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9FBB60-5252-A1B6-881F-F6FBCCDF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EB5C-909F-4E12-BE83-30E0BC108002}" type="datetimeFigureOut">
              <a:rPr lang="en-IN"/>
              <a:pPr>
                <a:defRPr/>
              </a:pPr>
              <a:t>23/09/23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EFCD0D-9DFE-8ED0-5F2C-61274BEA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3C7BF5-51D5-FAE5-CD77-49F33FCA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3F509-B9E5-435A-939F-F980AB8766A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57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70C83E8-2588-D75D-1951-ECF19CEC5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74646B6-A887-44D2-F317-5EBD86F8D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1C5-9916-7673-90E4-BD2572066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C9AE17-41DA-49A2-8256-CAD22D9943A0}" type="datetimeFigureOut">
              <a:rPr lang="en-IN"/>
              <a:pPr>
                <a:defRPr/>
              </a:pPr>
              <a:t>23/09/23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E644-50CB-75B5-D978-95BD2F4BE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7B0F-816A-23BA-22F1-25915926E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EAC631-9D93-4868-9217-F6666AE1054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BDCB96B-35E5-5C37-46B3-9109BBA86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4F3E436-AC8E-DE69-C180-8941BFA10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481F-2269-C889-B96B-AE13E7E9E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C9AE17-41DA-49A2-8256-CAD22D9943A0}" type="datetimeFigureOut">
              <a:rPr lang="en-IN" smtClean="0"/>
              <a:pPr>
                <a:defRPr/>
              </a:pPr>
              <a:t>23/09/23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0161-EA4D-B263-3579-26A5DD78A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4FE2-327E-7910-4EF3-CBCA02E3B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EAC631-9D93-4868-9217-F6666AE1054B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956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CBD2-04D2-E4E8-0AD3-F8904AAE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6375"/>
            <a:ext cx="12192000" cy="79375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+mn-lt"/>
              </a:rPr>
              <a:t>				  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88281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43D54A-076A-E46F-4AD0-F38F8BC0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548"/>
            <a:ext cx="12192000" cy="6477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 What is Apache Hadoop?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8EE4-0E3A-C14E-73DB-7935C1A1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3" y="1068134"/>
            <a:ext cx="7880350" cy="5033962"/>
          </a:xfrm>
        </p:spPr>
        <p:txBody>
          <a:bodyPr rtlCol="0">
            <a:normAutofit/>
          </a:bodyPr>
          <a:lstStyle/>
          <a:p>
            <a:endParaRPr lang="en-IN" sz="2400" dirty="0"/>
          </a:p>
          <a:p>
            <a:r>
              <a:rPr lang="en-IN" sz="2400" dirty="0" err="1"/>
              <a:t>OpenSource</a:t>
            </a:r>
            <a:r>
              <a:rPr lang="en-IN" sz="2400" dirty="0"/>
              <a:t> Framework</a:t>
            </a:r>
          </a:p>
          <a:p>
            <a:r>
              <a:rPr lang="en-IN" sz="2400" dirty="0"/>
              <a:t>Hadoop Ecosystem</a:t>
            </a:r>
          </a:p>
          <a:p>
            <a:r>
              <a:rPr lang="en-IN" sz="2400" dirty="0"/>
              <a:t>Distributed Storage</a:t>
            </a:r>
          </a:p>
          <a:p>
            <a:r>
              <a:rPr lang="en-IN" sz="2400" dirty="0"/>
              <a:t>MapReduce</a:t>
            </a:r>
          </a:p>
          <a:p>
            <a:r>
              <a:rPr lang="en-IN" sz="2400" dirty="0"/>
              <a:t>Batch Processing</a:t>
            </a:r>
          </a:p>
          <a:p>
            <a:r>
              <a:rPr lang="en-IN" sz="2400" dirty="0"/>
              <a:t>Highly Scalable</a:t>
            </a:r>
          </a:p>
          <a:p>
            <a:r>
              <a:rPr lang="en-IN" sz="2400" dirty="0"/>
              <a:t>Fault Tolerance</a:t>
            </a:r>
          </a:p>
          <a:p>
            <a:r>
              <a:rPr lang="en-IN" sz="2400" dirty="0"/>
              <a:t>Data Variety</a:t>
            </a:r>
          </a:p>
          <a:p>
            <a:r>
              <a:rPr lang="en-IN" sz="2400" dirty="0"/>
              <a:t>Data Processing</a:t>
            </a:r>
          </a:p>
          <a:p>
            <a:endParaRPr lang="en-IN" sz="2400" dirty="0"/>
          </a:p>
        </p:txBody>
      </p:sp>
      <p:pic>
        <p:nvPicPr>
          <p:cNvPr id="11268" name="Picture 15">
            <a:extLst>
              <a:ext uri="{FF2B5EF4-FFF2-40B4-BE49-F238E27FC236}">
                <a16:creationId xmlns:a16="http://schemas.microsoft.com/office/drawing/2014/main" id="{274CCB39-FACF-7822-1119-8E2F0643F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2286064"/>
            <a:ext cx="362267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00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CBD2-04D2-E4E8-0AD3-F8904AAE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6375"/>
            <a:ext cx="12192000" cy="793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+mn-lt"/>
              </a:rPr>
              <a:t>Apache Hadoop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5985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34DB5-FB2B-D1DD-B690-841D74F65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54" y="1436211"/>
            <a:ext cx="834200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6670A-C110-D827-CBD5-0DC9255516D8}"/>
              </a:ext>
            </a:extLst>
          </p:cNvPr>
          <p:cNvSpPr txBox="1"/>
          <p:nvPr/>
        </p:nvSpPr>
        <p:spPr>
          <a:xfrm>
            <a:off x="9802368" y="6047232"/>
            <a:ext cx="228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Research Gate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E5BF55-9471-31D7-CB7A-CD6CAEE0926E}"/>
              </a:ext>
            </a:extLst>
          </p:cNvPr>
          <p:cNvSpPr txBox="1">
            <a:spLocks/>
          </p:cNvSpPr>
          <p:nvPr/>
        </p:nvSpPr>
        <p:spPr bwMode="auto">
          <a:xfrm>
            <a:off x="0" y="115745"/>
            <a:ext cx="12192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4000" dirty="0"/>
              <a:t>Apache Hadoop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788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43D54A-076A-E46F-4AD0-F38F8BC0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319"/>
            <a:ext cx="12192000" cy="6477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/>
              <a:t>Apache Hadoop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8EE4-0E3A-C14E-73DB-7935C1A1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3" y="1068134"/>
            <a:ext cx="7880350" cy="5033962"/>
          </a:xfrm>
        </p:spPr>
        <p:txBody>
          <a:bodyPr rtlCol="0"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STORAGE:</a:t>
            </a:r>
          </a:p>
          <a:p>
            <a:pPr lvl="1"/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Distributed Storage (HDFS):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IN" sz="1600" dirty="0"/>
              <a:t>Hadoop offers Hadoop Distributed File System (HDFS) for distributed storage</a:t>
            </a:r>
          </a:p>
          <a:p>
            <a:pPr lvl="2"/>
            <a:r>
              <a:rPr lang="en-IN" sz="1600" dirty="0"/>
              <a:t>Data is stored across multiple servers (nodes) for scalability and fault tolerance</a:t>
            </a:r>
          </a:p>
          <a:p>
            <a:pPr lvl="2"/>
            <a:r>
              <a:rPr lang="en-IN" sz="1600" dirty="0"/>
              <a:t>Data is divided into blocks and replicated across nodes to ensure data reliability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PROCESSING</a:t>
            </a:r>
          </a:p>
          <a:p>
            <a:pPr lvl="1"/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MapReduce Processing Model: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IN" sz="1600" dirty="0"/>
              <a:t>Hadoop employs the MapReduce programming model for distributed data processing</a:t>
            </a:r>
          </a:p>
          <a:p>
            <a:pPr lvl="2"/>
            <a:r>
              <a:rPr lang="en-IN" sz="1600" dirty="0"/>
              <a:t>Complex tasks are broken down into smaller subtasks (mapping and reducing)</a:t>
            </a:r>
          </a:p>
          <a:p>
            <a:pPr lvl="2"/>
            <a:r>
              <a:rPr lang="en-IN" sz="1600" dirty="0"/>
              <a:t>These tasks are distributed across the cluster for parallel execution</a:t>
            </a:r>
          </a:p>
          <a:p>
            <a:pPr lvl="2"/>
            <a:r>
              <a:rPr lang="en-IN" sz="1600" dirty="0"/>
              <a:t>MapReduce abstracts the complexities of parallelism and fault tolerance, simplifying distributed computing</a:t>
            </a:r>
          </a:p>
        </p:txBody>
      </p:sp>
      <p:pic>
        <p:nvPicPr>
          <p:cNvPr id="11268" name="Picture 15">
            <a:extLst>
              <a:ext uri="{FF2B5EF4-FFF2-40B4-BE49-F238E27FC236}">
                <a16:creationId xmlns:a16="http://schemas.microsoft.com/office/drawing/2014/main" id="{274CCB39-FACF-7822-1119-8E2F0643F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2286064"/>
            <a:ext cx="362267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25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9BC23C-31A9-8108-EB52-FC2DECC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898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/>
              <a:t> Apache Hadoop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EFCD5-BFA2-B79E-7310-0B83A833D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988"/>
            <a:ext cx="10388600" cy="58515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Project includes these modules: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Hadoop Distributed File System (HDFS)</a:t>
            </a:r>
            <a:r>
              <a:rPr lang="en-US" sz="2000" dirty="0"/>
              <a:t>:	A distributed file system that provides </a:t>
            </a:r>
            <a:r>
              <a:rPr lang="en-US" sz="2000" dirty="0" err="1"/>
              <a:t>highthroughput</a:t>
            </a:r>
            <a:r>
              <a:rPr lang="en-US" sz="2000" dirty="0"/>
              <a:t> access to </a:t>
            </a:r>
            <a:r>
              <a:rPr lang="en-US" sz="2000"/>
              <a:t>application data.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HBase: </a:t>
            </a:r>
            <a:r>
              <a:rPr lang="en-US" sz="2000" dirty="0"/>
              <a:t>A scalable, distributed database that supports structured data storage for </a:t>
            </a:r>
            <a:r>
              <a:rPr lang="en-US" sz="2000"/>
              <a:t>large tables. 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Hive: 	</a:t>
            </a:r>
            <a:r>
              <a:rPr lang="en-US" sz="2000" dirty="0"/>
              <a:t>A data warehouse infrastructure that provides data summarization and ad </a:t>
            </a:r>
            <a:r>
              <a:rPr lang="en-US" sz="2000"/>
              <a:t>hoc querying. 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Pig: 	</a:t>
            </a:r>
            <a:r>
              <a:rPr lang="en-US" sz="2000" dirty="0"/>
              <a:t>A </a:t>
            </a:r>
            <a:r>
              <a:rPr lang="en-US" sz="2000" dirty="0" err="1"/>
              <a:t>highlevel</a:t>
            </a:r>
            <a:r>
              <a:rPr lang="en-US" sz="2000" dirty="0"/>
              <a:t> dataflow language and execution framework for </a:t>
            </a:r>
            <a:r>
              <a:rPr lang="en-US" sz="2000"/>
              <a:t>parallel computation.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258C8-925C-4ACC-30DB-380C5D653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3165475"/>
            <a:ext cx="65722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CBD2-04D2-E4E8-0AD3-F8904AAE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6375"/>
            <a:ext cx="12192000" cy="793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+mn-lt"/>
              </a:rPr>
              <a:t>Apache Hadoop Programming</a:t>
            </a:r>
          </a:p>
        </p:txBody>
      </p:sp>
    </p:spTree>
    <p:extLst>
      <p:ext uri="{BB962C8B-B14F-4D97-AF65-F5344CB8AC3E}">
        <p14:creationId xmlns:p14="http://schemas.microsoft.com/office/powerpoint/2010/main" val="53703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6BBE2-E597-D804-F7D3-E9D441DBD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4" t="13198" r="68623" b="7754"/>
          <a:stretch/>
        </p:blipFill>
        <p:spPr>
          <a:xfrm>
            <a:off x="0" y="-9328"/>
            <a:ext cx="3463212" cy="6867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BFA50E-0125-2A49-08C5-0EF281B01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2" t="31156" r="60357" b="33742"/>
          <a:stretch/>
        </p:blipFill>
        <p:spPr>
          <a:xfrm>
            <a:off x="4935894" y="1562880"/>
            <a:ext cx="5887902" cy="374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874052E-5EE9-A82B-E12A-3B1981DAAD70}"/>
              </a:ext>
            </a:extLst>
          </p:cNvPr>
          <p:cNvSpPr txBox="1">
            <a:spLocks/>
          </p:cNvSpPr>
          <p:nvPr/>
        </p:nvSpPr>
        <p:spPr bwMode="auto">
          <a:xfrm>
            <a:off x="4935894" y="643813"/>
            <a:ext cx="5887902" cy="9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4000" dirty="0"/>
              <a:t>Hadoop Programming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2CD5D59-7FDB-3F74-2808-180B30B7936C}"/>
              </a:ext>
            </a:extLst>
          </p:cNvPr>
          <p:cNvSpPr txBox="1">
            <a:spLocks/>
          </p:cNvSpPr>
          <p:nvPr/>
        </p:nvSpPr>
        <p:spPr bwMode="auto">
          <a:xfrm>
            <a:off x="4848810" y="6447454"/>
            <a:ext cx="7343190" cy="29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4000" dirty="0"/>
              <a:t>https</a:t>
            </a:r>
            <a:r>
              <a:rPr lang="en-US" sz="4000"/>
              <a:t>://hadoop.apache.org</a:t>
            </a:r>
            <a:r>
              <a:rPr lang="en-US" sz="4000" dirty="0"/>
              <a:t>/docs/stable/</a:t>
            </a:r>
            <a:r>
              <a:rPr lang="en-US" sz="4000" dirty="0" err="1"/>
              <a:t>hadoopmapreduceclient</a:t>
            </a:r>
            <a:r>
              <a:rPr lang="en-US" sz="4000" dirty="0"/>
              <a:t>/</a:t>
            </a:r>
            <a:r>
              <a:rPr lang="en-US" sz="4000" dirty="0" err="1"/>
              <a:t>hadoopmapreduceclientcore</a:t>
            </a:r>
            <a:r>
              <a:rPr lang="en-US" sz="4000"/>
              <a:t>/MapReduceTutorial.html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661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86B92DA-0C94-A1E6-D02D-696BEDC0D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068" y="2025752"/>
            <a:ext cx="3724196" cy="19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6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2AC510-BFA0-787B-3173-1268AA2A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73"/>
            <a:ext cx="12192000" cy="6477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  What is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2E4A-E16C-7448-E6C8-0394E492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24" y="1006006"/>
            <a:ext cx="8686704" cy="5238930"/>
          </a:xfrm>
        </p:spPr>
        <p:txBody>
          <a:bodyPr rtlCol="0">
            <a:noAutofit/>
          </a:bodyPr>
          <a:lstStyle/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 Source: </a:t>
            </a:r>
            <a:r>
              <a:rPr lang="en-US" sz="1200" dirty="0"/>
              <a:t>Apache Spark is an opensource, distributed computing framework for processing large datasets.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Speed: 	</a:t>
            </a:r>
            <a:r>
              <a:rPr lang="en-US" sz="1200" dirty="0"/>
              <a:t>Spark is known for its speed and can process data much faster than traditional MapReduce.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en-US" sz="1200" dirty="0"/>
              <a:t>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InMemory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Processing:	 </a:t>
            </a:r>
            <a:r>
              <a:rPr lang="en-US" sz="1200" dirty="0"/>
              <a:t>It performs data processing in memory, reducing the need for costly disk I/O operations.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Distributed Data Processing: </a:t>
            </a:r>
            <a:r>
              <a:rPr lang="en-US" sz="1200" dirty="0"/>
              <a:t>Spark divides data into partitions and processes them in parallel across a cluster of nodes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Diverse Workloads: </a:t>
            </a:r>
            <a:r>
              <a:rPr lang="en-US" sz="1200" dirty="0"/>
              <a:t>batch processing, interactive queries, streaming, and machine learning within a unified framework.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Programming Languages: </a:t>
            </a:r>
            <a:r>
              <a:rPr lang="en-US" sz="1200" dirty="0"/>
              <a:t>Supports multiple programming languages, including Scala, Java, Python, and R.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Spark Ecosystem: </a:t>
            </a:r>
            <a:r>
              <a:rPr lang="en-US" sz="1200" dirty="0"/>
              <a:t>Includes libraries like Spark SQL, Spark Streaming, </a:t>
            </a:r>
            <a:r>
              <a:rPr lang="en-US" sz="1200" dirty="0" err="1"/>
              <a:t>MLlib</a:t>
            </a:r>
            <a:r>
              <a:rPr lang="en-US" sz="1200" dirty="0"/>
              <a:t> (Machine Learning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Streaming: </a:t>
            </a:r>
            <a:r>
              <a:rPr lang="en-US" sz="1200" dirty="0"/>
              <a:t>Spark Streaming allows </a:t>
            </a:r>
            <a:r>
              <a:rPr lang="en-US" sz="1200" dirty="0" err="1"/>
              <a:t>realtime</a:t>
            </a:r>
            <a:r>
              <a:rPr lang="en-US" sz="1200" dirty="0"/>
              <a:t> data processing and integration with sources like Kafka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Machine Learning: </a:t>
            </a:r>
            <a:r>
              <a:rPr lang="en-US" sz="1200" dirty="0" err="1"/>
              <a:t>MLlib</a:t>
            </a:r>
            <a:r>
              <a:rPr lang="en-US" sz="1200" dirty="0"/>
              <a:t> provides machine learning algorithms and tools for predictive analytics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Compatibility: </a:t>
            </a:r>
            <a:r>
              <a:rPr lang="en-US" sz="1200" dirty="0"/>
              <a:t>Can run on various cluster managers, including Apache Mesos, Hadoop YARN, and standalone clusters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en-US" sz="1200" dirty="0"/>
              <a:t>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Sources: </a:t>
            </a:r>
            <a:r>
              <a:rPr lang="en-US" sz="1200" dirty="0"/>
              <a:t>Supports a wide range of data sources, including HDFS, Apache Cassandra, Apache HBase, and more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7C528A5-80D5-3A53-87C2-29DE06792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7551" y="2181755"/>
            <a:ext cx="3180255" cy="1683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CBD2-04D2-E4E8-0AD3-F8904AAE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6375"/>
            <a:ext cx="12192000" cy="793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Apache Spark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904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8B85-4F75-C2A1-724F-70A7F73B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B1800F-BC11-3397-FCE6-5C5C036B0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r="13660"/>
          <a:stretch/>
        </p:blipFill>
        <p:spPr>
          <a:xfrm>
            <a:off x="0" y="-56681"/>
            <a:ext cx="12192000" cy="6914682"/>
          </a:xfrm>
        </p:spPr>
      </p:pic>
    </p:spTree>
    <p:extLst>
      <p:ext uri="{BB962C8B-B14F-4D97-AF65-F5344CB8AC3E}">
        <p14:creationId xmlns:p14="http://schemas.microsoft.com/office/powerpoint/2010/main" val="140315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D730-1ADA-8030-B9DB-4F6784A5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63"/>
            <a:ext cx="12192000" cy="856456"/>
          </a:xfrm>
        </p:spPr>
        <p:txBody>
          <a:bodyPr/>
          <a:lstStyle/>
          <a:p>
            <a:pPr algn="ctr"/>
            <a:r>
              <a:rPr lang="en-US" sz="4400" dirty="0"/>
              <a:t>Apache Spark Architecture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4B4E46-FCF2-F683-6FE2-0DFD3AC8C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863075"/>
            <a:ext cx="7569200" cy="3632200"/>
          </a:xfrm>
        </p:spPr>
      </p:pic>
    </p:spTree>
    <p:extLst>
      <p:ext uri="{BB962C8B-B14F-4D97-AF65-F5344CB8AC3E}">
        <p14:creationId xmlns:p14="http://schemas.microsoft.com/office/powerpoint/2010/main" val="31623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2AC510-BFA0-787B-3173-1268AA2A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77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Spark </a:t>
            </a:r>
            <a:r>
              <a:rPr lang="en-US" sz="4000" dirty="0" err="1"/>
              <a:t>EcoSystem</a:t>
            </a:r>
            <a:endParaRPr lang="en-US" sz="40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7C528A5-80D5-3A53-87C2-29DE06792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5012" y="1745336"/>
            <a:ext cx="3724196" cy="19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FA4B22-BD57-BE8A-D3CE-91915C6EF6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70" t="13333" r="15128" b="5324"/>
          <a:stretch/>
        </p:blipFill>
        <p:spPr>
          <a:xfrm>
            <a:off x="0" y="899628"/>
            <a:ext cx="7985244" cy="52119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CD2D89-B767-C988-B8D9-12189F53ABB9}"/>
              </a:ext>
            </a:extLst>
          </p:cNvPr>
          <p:cNvSpPr txBox="1">
            <a:spLocks/>
          </p:cNvSpPr>
          <p:nvPr/>
        </p:nvSpPr>
        <p:spPr bwMode="auto">
          <a:xfrm>
            <a:off x="0" y="6214190"/>
            <a:ext cx="2118049" cy="31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 </a:t>
            </a:r>
            <a:r>
              <a:rPr lang="en-US" sz="3500" dirty="0"/>
              <a:t>https://</a:t>
            </a:r>
            <a:r>
              <a:rPr lang="en-US" sz="3500" dirty="0" err="1"/>
              <a:t>spark.apache.org</a:t>
            </a:r>
            <a:r>
              <a:rPr lang="en-US" sz="3500" dirty="0"/>
              <a:t>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02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CBD2-04D2-E4E8-0AD3-F8904AAE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6375"/>
            <a:ext cx="12192000" cy="79375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+mn-lt"/>
              </a:rPr>
              <a:t>Map Reduce</a:t>
            </a:r>
          </a:p>
        </p:txBody>
      </p:sp>
    </p:spTree>
    <p:extLst>
      <p:ext uri="{BB962C8B-B14F-4D97-AF65-F5344CB8AC3E}">
        <p14:creationId xmlns:p14="http://schemas.microsoft.com/office/powerpoint/2010/main" val="64703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B8F5-4FE9-C616-6625-856D704F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63"/>
            <a:ext cx="12192000" cy="73831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/>
              <a:t> What is Map and Reduce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FA6B-C719-C472-FD10-18703ABA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044575"/>
            <a:ext cx="10515600" cy="47672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MapReduce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Parallel programming paradigm which allows for processing of huge amounts of data by running processes on </a:t>
            </a:r>
            <a:r>
              <a:rPr lang="en-US" sz="2000"/>
              <a:t>multiple machines. </a:t>
            </a:r>
            <a:endParaRPr lang="en-US" sz="20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Defining a MapReduce job requires two stages: map </a:t>
            </a:r>
            <a:r>
              <a:rPr lang="en-US" sz="2000"/>
              <a:t>and reduce.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Map: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/>
              <a:t>operation to be performed in parallel on small portions of </a:t>
            </a:r>
            <a:r>
              <a:rPr lang="en-US" sz="2000"/>
              <a:t>the dataset.  </a:t>
            </a:r>
            <a:r>
              <a:rPr lang="en-US" sz="2000" dirty="0"/>
              <a:t>the output is a </a:t>
            </a:r>
            <a:r>
              <a:rPr lang="en-US" sz="2000" dirty="0" err="1"/>
              <a:t>keyvalue</a:t>
            </a:r>
            <a:r>
              <a:rPr lang="en-US" sz="2000" dirty="0"/>
              <a:t> pair &lt; K, V &gt;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b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Reduce: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/>
              <a:t>operation to combine the results of Map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3E76FD-F779-2318-3591-6DE216D4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645"/>
            <a:ext cx="12192000" cy="70912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/>
              <a:t> What is Map and Reduce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858323-CE2B-2AD1-90AC-C8CD33F9092E}"/>
              </a:ext>
            </a:extLst>
          </p:cNvPr>
          <p:cNvSpPr/>
          <p:nvPr/>
        </p:nvSpPr>
        <p:spPr>
          <a:xfrm>
            <a:off x="1" y="2332654"/>
            <a:ext cx="3491692" cy="192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Apple Alpha Beta Bat Cat Charlie Apple Alpha Beta Cat Charlie Alpha Apple Beta</a:t>
            </a:r>
          </a:p>
          <a:p>
            <a:pPr algn="ctr">
              <a:defRPr/>
            </a:pPr>
            <a:r>
              <a:rPr lang="en-US" sz="2000" dirty="0"/>
              <a:t>Bat Cat </a:t>
            </a:r>
            <a:r>
              <a:rPr lang="en-US" sz="2000" dirty="0" err="1"/>
              <a:t>Cat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9EA43-6A2F-D26B-BD8F-BAD1368CB9B7}"/>
              </a:ext>
            </a:extLst>
          </p:cNvPr>
          <p:cNvSpPr/>
          <p:nvPr/>
        </p:nvSpPr>
        <p:spPr>
          <a:xfrm>
            <a:off x="8700308" y="2332654"/>
            <a:ext cx="3491692" cy="1921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Apple  3</a:t>
            </a:r>
          </a:p>
          <a:p>
            <a:pPr>
              <a:defRPr/>
            </a:pPr>
            <a:r>
              <a:rPr lang="en-US" sz="2000" dirty="0"/>
              <a:t>Alpha  3</a:t>
            </a:r>
          </a:p>
          <a:p>
            <a:pPr>
              <a:defRPr/>
            </a:pPr>
            <a:r>
              <a:rPr lang="en-US" sz="2000" dirty="0"/>
              <a:t>Beta     3</a:t>
            </a:r>
          </a:p>
          <a:p>
            <a:pPr>
              <a:defRPr/>
            </a:pPr>
            <a:r>
              <a:rPr lang="en-US" sz="2000" dirty="0"/>
              <a:t>Bat       2</a:t>
            </a:r>
          </a:p>
          <a:p>
            <a:pPr>
              <a:defRPr/>
            </a:pPr>
            <a:r>
              <a:rPr lang="en-US" sz="2000" dirty="0"/>
              <a:t>Cat       3</a:t>
            </a:r>
          </a:p>
          <a:p>
            <a:pPr>
              <a:defRPr/>
            </a:pPr>
            <a:r>
              <a:rPr lang="en-US" sz="2000" dirty="0"/>
              <a:t>Charlie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F763BA-A6D6-1F57-6394-F0ABC51D8545}"/>
              </a:ext>
            </a:extLst>
          </p:cNvPr>
          <p:cNvSpPr txBox="1">
            <a:spLocks/>
          </p:cNvSpPr>
          <p:nvPr/>
        </p:nvSpPr>
        <p:spPr bwMode="auto">
          <a:xfrm>
            <a:off x="2649893" y="1300066"/>
            <a:ext cx="6892213" cy="70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IN" sz="3200" dirty="0"/>
              <a:t>Word Count</a:t>
            </a:r>
            <a:endParaRPr lang="en-IN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74591-8AFB-6137-1352-FFCB5215FD87}"/>
              </a:ext>
            </a:extLst>
          </p:cNvPr>
          <p:cNvSpPr txBox="1">
            <a:spLocks/>
          </p:cNvSpPr>
          <p:nvPr/>
        </p:nvSpPr>
        <p:spPr bwMode="auto">
          <a:xfrm>
            <a:off x="0" y="1499118"/>
            <a:ext cx="3243945" cy="74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IN" sz="3200" dirty="0"/>
              <a:t>Input</a:t>
            </a:r>
            <a:endParaRPr lang="en-IN" sz="4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897A15-6AD6-F1E9-8F07-461A7FCEF139}"/>
              </a:ext>
            </a:extLst>
          </p:cNvPr>
          <p:cNvSpPr txBox="1">
            <a:spLocks/>
          </p:cNvSpPr>
          <p:nvPr/>
        </p:nvSpPr>
        <p:spPr bwMode="auto">
          <a:xfrm>
            <a:off x="8708084" y="1384040"/>
            <a:ext cx="3243945" cy="74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IN" sz="3200" dirty="0"/>
              <a:t>Output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018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3E76FD-F779-2318-3591-6DE216D4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645"/>
            <a:ext cx="12192000" cy="70912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/>
              <a:t> What is Map and Reduce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858323-CE2B-2AD1-90AC-C8CD33F9092E}"/>
              </a:ext>
            </a:extLst>
          </p:cNvPr>
          <p:cNvSpPr/>
          <p:nvPr/>
        </p:nvSpPr>
        <p:spPr>
          <a:xfrm>
            <a:off x="1" y="2332654"/>
            <a:ext cx="3491692" cy="1921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Apple Alpha Beta Bat Cat Charlie Apple Alpha Beta Cat Charlie Alpha Apple Beta</a:t>
            </a:r>
          </a:p>
          <a:p>
            <a:pPr algn="ctr">
              <a:defRPr/>
            </a:pPr>
            <a:r>
              <a:rPr lang="en-US" sz="2000" dirty="0"/>
              <a:t>Bat Cat </a:t>
            </a:r>
            <a:r>
              <a:rPr lang="en-US" sz="2000" dirty="0" err="1"/>
              <a:t>Cat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9EA43-6A2F-D26B-BD8F-BAD1368CB9B7}"/>
              </a:ext>
            </a:extLst>
          </p:cNvPr>
          <p:cNvSpPr/>
          <p:nvPr/>
        </p:nvSpPr>
        <p:spPr>
          <a:xfrm>
            <a:off x="8700308" y="2332654"/>
            <a:ext cx="3491692" cy="1921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Apple  3</a:t>
            </a:r>
          </a:p>
          <a:p>
            <a:pPr>
              <a:defRPr/>
            </a:pPr>
            <a:r>
              <a:rPr lang="en-US" sz="2000" dirty="0"/>
              <a:t>Alpha  3</a:t>
            </a:r>
          </a:p>
          <a:p>
            <a:pPr>
              <a:defRPr/>
            </a:pPr>
            <a:r>
              <a:rPr lang="en-US" sz="2000" dirty="0"/>
              <a:t>Beta     3</a:t>
            </a:r>
          </a:p>
          <a:p>
            <a:pPr>
              <a:defRPr/>
            </a:pPr>
            <a:r>
              <a:rPr lang="en-US" sz="2000" dirty="0"/>
              <a:t>Bat       2</a:t>
            </a:r>
          </a:p>
          <a:p>
            <a:pPr>
              <a:defRPr/>
            </a:pPr>
            <a:r>
              <a:rPr lang="en-US" sz="2000" dirty="0"/>
              <a:t>Cat       3</a:t>
            </a:r>
          </a:p>
          <a:p>
            <a:pPr>
              <a:defRPr/>
            </a:pPr>
            <a:r>
              <a:rPr lang="en-US" sz="2000" dirty="0"/>
              <a:t>Charlie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97E33-A09B-0B35-BADC-12A22F81D62C}"/>
              </a:ext>
            </a:extLst>
          </p:cNvPr>
          <p:cNvSpPr/>
          <p:nvPr/>
        </p:nvSpPr>
        <p:spPr>
          <a:xfrm>
            <a:off x="4011142" y="1441580"/>
            <a:ext cx="1680531" cy="8910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Apple1</a:t>
            </a:r>
          </a:p>
          <a:p>
            <a:pPr algn="ctr">
              <a:defRPr/>
            </a:pPr>
            <a:r>
              <a:rPr lang="en-US" sz="1100" dirty="0"/>
              <a:t>Alpha1</a:t>
            </a:r>
          </a:p>
          <a:p>
            <a:pPr algn="ctr">
              <a:defRPr/>
            </a:pPr>
            <a:r>
              <a:rPr lang="en-US" sz="1100" dirty="0"/>
              <a:t>Beta1</a:t>
            </a:r>
          </a:p>
          <a:p>
            <a:pPr algn="ctr">
              <a:defRPr/>
            </a:pPr>
            <a:r>
              <a:rPr lang="en-US" sz="1100" dirty="0"/>
              <a:t>Bat1</a:t>
            </a:r>
          </a:p>
          <a:p>
            <a:pPr algn="ctr">
              <a:defRPr/>
            </a:pPr>
            <a:r>
              <a:rPr lang="en-US" sz="1100" dirty="0"/>
              <a:t>Cat1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54852-CDE6-EB7E-3D07-E8CFBA99EBC2}"/>
              </a:ext>
            </a:extLst>
          </p:cNvPr>
          <p:cNvSpPr/>
          <p:nvPr/>
        </p:nvSpPr>
        <p:spPr>
          <a:xfrm>
            <a:off x="4011141" y="2461728"/>
            <a:ext cx="1680531" cy="8910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Charlie1</a:t>
            </a:r>
          </a:p>
          <a:p>
            <a:pPr algn="ctr">
              <a:defRPr/>
            </a:pPr>
            <a:r>
              <a:rPr lang="en-US" sz="1100" dirty="0"/>
              <a:t>Apple1</a:t>
            </a:r>
          </a:p>
          <a:p>
            <a:pPr algn="ctr">
              <a:defRPr/>
            </a:pPr>
            <a:r>
              <a:rPr lang="en-US" sz="1100" dirty="0"/>
              <a:t>Alpha1</a:t>
            </a:r>
          </a:p>
          <a:p>
            <a:pPr algn="ctr">
              <a:defRPr/>
            </a:pPr>
            <a:r>
              <a:rPr lang="en-US" sz="1100" dirty="0"/>
              <a:t>Beta1</a:t>
            </a:r>
          </a:p>
          <a:p>
            <a:pPr algn="ctr">
              <a:defRPr/>
            </a:pPr>
            <a:r>
              <a:rPr lang="en-US" sz="1100" dirty="0"/>
              <a:t>Cat1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DE1D20-E769-4BE7-C80F-1E3F3A52FC33}"/>
              </a:ext>
            </a:extLst>
          </p:cNvPr>
          <p:cNvSpPr/>
          <p:nvPr/>
        </p:nvSpPr>
        <p:spPr>
          <a:xfrm>
            <a:off x="4011140" y="3481876"/>
            <a:ext cx="1680531" cy="8910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Charlie1</a:t>
            </a:r>
          </a:p>
          <a:p>
            <a:pPr algn="ctr">
              <a:defRPr/>
            </a:pPr>
            <a:r>
              <a:rPr lang="en-US" sz="1100" dirty="0"/>
              <a:t>Alpha1</a:t>
            </a:r>
          </a:p>
          <a:p>
            <a:pPr algn="ctr">
              <a:defRPr/>
            </a:pPr>
            <a:r>
              <a:rPr lang="en-US" sz="1100" dirty="0"/>
              <a:t>Apple1</a:t>
            </a:r>
          </a:p>
          <a:p>
            <a:pPr algn="ctr">
              <a:defRPr/>
            </a:pPr>
            <a:r>
              <a:rPr lang="en-US" sz="1100" dirty="0"/>
              <a:t>Beta1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E1F57E-DA61-3B77-B81D-0A363185BEC3}"/>
              </a:ext>
            </a:extLst>
          </p:cNvPr>
          <p:cNvSpPr/>
          <p:nvPr/>
        </p:nvSpPr>
        <p:spPr>
          <a:xfrm>
            <a:off x="4011139" y="4489583"/>
            <a:ext cx="1680531" cy="8910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Bat1</a:t>
            </a:r>
          </a:p>
          <a:p>
            <a:pPr algn="ctr">
              <a:defRPr/>
            </a:pPr>
            <a:r>
              <a:rPr lang="en-US" sz="1100" dirty="0"/>
              <a:t>Cat2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CCFE9-B304-8243-57B8-262A5A0739A5}"/>
              </a:ext>
            </a:extLst>
          </p:cNvPr>
          <p:cNvSpPr/>
          <p:nvPr/>
        </p:nvSpPr>
        <p:spPr>
          <a:xfrm>
            <a:off x="6355723" y="667140"/>
            <a:ext cx="1680531" cy="89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Apple1</a:t>
            </a:r>
          </a:p>
          <a:p>
            <a:pPr algn="ctr">
              <a:defRPr/>
            </a:pPr>
            <a:r>
              <a:rPr lang="en-US" sz="1100" dirty="0"/>
              <a:t>Apple1</a:t>
            </a:r>
          </a:p>
          <a:p>
            <a:pPr algn="ctr">
              <a:defRPr/>
            </a:pPr>
            <a:r>
              <a:rPr lang="en-US" sz="1100" dirty="0"/>
              <a:t>Apple1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0C3A7F-02B3-0D2D-E303-782B4A09B648}"/>
              </a:ext>
            </a:extLst>
          </p:cNvPr>
          <p:cNvSpPr/>
          <p:nvPr/>
        </p:nvSpPr>
        <p:spPr>
          <a:xfrm>
            <a:off x="6355722" y="1687288"/>
            <a:ext cx="1680531" cy="89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Alpha1</a:t>
            </a:r>
          </a:p>
          <a:p>
            <a:pPr algn="ctr">
              <a:defRPr/>
            </a:pPr>
            <a:r>
              <a:rPr lang="en-US" sz="1100" dirty="0"/>
              <a:t>Alpha1</a:t>
            </a:r>
          </a:p>
          <a:p>
            <a:pPr algn="ctr">
              <a:defRPr/>
            </a:pPr>
            <a:r>
              <a:rPr lang="en-US" sz="1100" dirty="0"/>
              <a:t>Alpha1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DD05E4-5215-EB4F-4E95-27A864D78DFB}"/>
              </a:ext>
            </a:extLst>
          </p:cNvPr>
          <p:cNvSpPr/>
          <p:nvPr/>
        </p:nvSpPr>
        <p:spPr>
          <a:xfrm>
            <a:off x="6355721" y="2707436"/>
            <a:ext cx="1680531" cy="89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Beta1</a:t>
            </a:r>
          </a:p>
          <a:p>
            <a:pPr algn="ctr">
              <a:defRPr/>
            </a:pPr>
            <a:r>
              <a:rPr lang="en-US" sz="1100" dirty="0"/>
              <a:t>Beta1</a:t>
            </a:r>
          </a:p>
          <a:p>
            <a:pPr algn="ctr">
              <a:defRPr/>
            </a:pPr>
            <a:r>
              <a:rPr lang="en-US" sz="1100" dirty="0"/>
              <a:t>Beta1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91BE28-C10C-42F2-0948-6AE154D29E89}"/>
              </a:ext>
            </a:extLst>
          </p:cNvPr>
          <p:cNvSpPr/>
          <p:nvPr/>
        </p:nvSpPr>
        <p:spPr>
          <a:xfrm>
            <a:off x="6355720" y="3715143"/>
            <a:ext cx="1680531" cy="89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Bat1</a:t>
            </a:r>
          </a:p>
          <a:p>
            <a:pPr algn="ctr">
              <a:defRPr/>
            </a:pPr>
            <a:r>
              <a:rPr lang="en-US" sz="1100" dirty="0"/>
              <a:t>Bat1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D230F-2D0E-0F92-3565-153F22875AF3}"/>
              </a:ext>
            </a:extLst>
          </p:cNvPr>
          <p:cNvSpPr/>
          <p:nvPr/>
        </p:nvSpPr>
        <p:spPr>
          <a:xfrm>
            <a:off x="6355720" y="4735291"/>
            <a:ext cx="1680531" cy="89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Cat1</a:t>
            </a:r>
          </a:p>
          <a:p>
            <a:pPr algn="ctr">
              <a:defRPr/>
            </a:pPr>
            <a:r>
              <a:rPr lang="en-US" sz="1100" dirty="0"/>
              <a:t>Cat1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505084-3C18-536D-5475-11FA95812191}"/>
              </a:ext>
            </a:extLst>
          </p:cNvPr>
          <p:cNvSpPr/>
          <p:nvPr/>
        </p:nvSpPr>
        <p:spPr>
          <a:xfrm>
            <a:off x="6355719" y="5755439"/>
            <a:ext cx="1680531" cy="89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Charlie1</a:t>
            </a:r>
          </a:p>
          <a:p>
            <a:pPr algn="ctr">
              <a:defRPr/>
            </a:pPr>
            <a:r>
              <a:rPr lang="en-US" sz="1100" dirty="0"/>
              <a:t>Charlie1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6D3347-8A59-09C5-4473-F1B5BF8DB625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3491693" y="1987420"/>
            <a:ext cx="519446" cy="130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BF65C9-2BA4-8A95-8875-3941B590FAE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491693" y="2907265"/>
            <a:ext cx="519448" cy="38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827689-AA45-ABEC-0D9D-F89BA4DF881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491693" y="3293387"/>
            <a:ext cx="519447" cy="63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D54BFF-3888-93AA-1787-3E515AD588F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491692" y="3292518"/>
            <a:ext cx="519447" cy="164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2755CF-DF09-ABC6-366A-E5E3745DD31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691665" y="1112677"/>
            <a:ext cx="664058" cy="82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26E2A1-14D5-C989-45D4-EBB4077A170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691661" y="1932993"/>
            <a:ext cx="664061" cy="1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46249E-D639-6908-64D7-7394DEB837B5}"/>
              </a:ext>
            </a:extLst>
          </p:cNvPr>
          <p:cNvCxnSpPr>
            <a:cxnSpLocks/>
          </p:cNvCxnSpPr>
          <p:nvPr/>
        </p:nvCxnSpPr>
        <p:spPr>
          <a:xfrm>
            <a:off x="5691659" y="1941547"/>
            <a:ext cx="587843" cy="129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E0272C-16AF-C2E0-E4FD-411915023ACF}"/>
              </a:ext>
            </a:extLst>
          </p:cNvPr>
          <p:cNvCxnSpPr>
            <a:cxnSpLocks/>
          </p:cNvCxnSpPr>
          <p:nvPr/>
        </p:nvCxnSpPr>
        <p:spPr>
          <a:xfrm flipV="1">
            <a:off x="5691662" y="1112677"/>
            <a:ext cx="664058" cy="82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F7EE10-19C5-3A5B-D3B7-C3471962FFAF}"/>
              </a:ext>
            </a:extLst>
          </p:cNvPr>
          <p:cNvCxnSpPr>
            <a:cxnSpLocks/>
          </p:cNvCxnSpPr>
          <p:nvPr/>
        </p:nvCxnSpPr>
        <p:spPr>
          <a:xfrm>
            <a:off x="5691658" y="1932993"/>
            <a:ext cx="664061" cy="1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19FFFE-5665-B4B9-B7E6-1E000F348DA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91656" y="2937236"/>
            <a:ext cx="664064" cy="122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60DC30-8461-21D9-4BDA-C101C40B848D}"/>
              </a:ext>
            </a:extLst>
          </p:cNvPr>
          <p:cNvCxnSpPr>
            <a:cxnSpLocks/>
          </p:cNvCxnSpPr>
          <p:nvPr/>
        </p:nvCxnSpPr>
        <p:spPr>
          <a:xfrm flipV="1">
            <a:off x="5691659" y="2108366"/>
            <a:ext cx="664058" cy="82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0E9156-40D9-70D4-FC22-D341A4146024}"/>
              </a:ext>
            </a:extLst>
          </p:cNvPr>
          <p:cNvCxnSpPr>
            <a:cxnSpLocks/>
          </p:cNvCxnSpPr>
          <p:nvPr/>
        </p:nvCxnSpPr>
        <p:spPr>
          <a:xfrm>
            <a:off x="5691655" y="2928682"/>
            <a:ext cx="664061" cy="1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A012CD-48E9-EA8B-255B-06E1FBBC7DBB}"/>
              </a:ext>
            </a:extLst>
          </p:cNvPr>
          <p:cNvCxnSpPr>
            <a:cxnSpLocks/>
          </p:cNvCxnSpPr>
          <p:nvPr/>
        </p:nvCxnSpPr>
        <p:spPr>
          <a:xfrm>
            <a:off x="5666758" y="4057297"/>
            <a:ext cx="587843" cy="129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029B2E-2A54-B701-FD79-10619DCBEA7F}"/>
              </a:ext>
            </a:extLst>
          </p:cNvPr>
          <p:cNvCxnSpPr>
            <a:cxnSpLocks/>
          </p:cNvCxnSpPr>
          <p:nvPr/>
        </p:nvCxnSpPr>
        <p:spPr>
          <a:xfrm flipV="1">
            <a:off x="5666761" y="3228427"/>
            <a:ext cx="664058" cy="82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E96BFA-0510-CA39-0ED8-B93F394C5E80}"/>
              </a:ext>
            </a:extLst>
          </p:cNvPr>
          <p:cNvCxnSpPr>
            <a:cxnSpLocks/>
          </p:cNvCxnSpPr>
          <p:nvPr/>
        </p:nvCxnSpPr>
        <p:spPr>
          <a:xfrm>
            <a:off x="5666757" y="4048743"/>
            <a:ext cx="664061" cy="1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BEC782-E0ED-95DC-485A-63A90724C52F}"/>
              </a:ext>
            </a:extLst>
          </p:cNvPr>
          <p:cNvCxnSpPr>
            <a:cxnSpLocks/>
          </p:cNvCxnSpPr>
          <p:nvPr/>
        </p:nvCxnSpPr>
        <p:spPr>
          <a:xfrm>
            <a:off x="5689287" y="5106183"/>
            <a:ext cx="587843" cy="129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10D1C9-4B29-9DDF-DE90-E1919D530E2E}"/>
              </a:ext>
            </a:extLst>
          </p:cNvPr>
          <p:cNvCxnSpPr>
            <a:cxnSpLocks/>
          </p:cNvCxnSpPr>
          <p:nvPr/>
        </p:nvCxnSpPr>
        <p:spPr>
          <a:xfrm flipV="1">
            <a:off x="5689290" y="4277313"/>
            <a:ext cx="664058" cy="82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B45843-1DEA-7360-CB53-A90B9D36C06B}"/>
              </a:ext>
            </a:extLst>
          </p:cNvPr>
          <p:cNvCxnSpPr>
            <a:cxnSpLocks/>
          </p:cNvCxnSpPr>
          <p:nvPr/>
        </p:nvCxnSpPr>
        <p:spPr>
          <a:xfrm>
            <a:off x="5689286" y="5097629"/>
            <a:ext cx="664061" cy="1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E2F8594-226F-4025-E66D-3753F8DCC99B}"/>
              </a:ext>
            </a:extLst>
          </p:cNvPr>
          <p:cNvSpPr/>
          <p:nvPr/>
        </p:nvSpPr>
        <p:spPr>
          <a:xfrm>
            <a:off x="6355699" y="2707436"/>
            <a:ext cx="1680531" cy="891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Beta1</a:t>
            </a:r>
          </a:p>
          <a:p>
            <a:pPr algn="ctr">
              <a:defRPr/>
            </a:pPr>
            <a:r>
              <a:rPr lang="en-US" sz="1100" dirty="0"/>
              <a:t>Beta1</a:t>
            </a:r>
          </a:p>
          <a:p>
            <a:pPr algn="ctr">
              <a:defRPr/>
            </a:pPr>
            <a:r>
              <a:rPr lang="en-US" sz="1100" dirty="0"/>
              <a:t>Beta1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2D7976-C73F-DBAB-50E2-B2023580D8B7}"/>
              </a:ext>
            </a:extLst>
          </p:cNvPr>
          <p:cNvCxnSpPr>
            <a:cxnSpLocks/>
          </p:cNvCxnSpPr>
          <p:nvPr/>
        </p:nvCxnSpPr>
        <p:spPr>
          <a:xfrm>
            <a:off x="5819158" y="4209697"/>
            <a:ext cx="587843" cy="129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BE36B81-4437-538C-11B2-F09798594335}"/>
              </a:ext>
            </a:extLst>
          </p:cNvPr>
          <p:cNvCxnSpPr>
            <a:cxnSpLocks/>
          </p:cNvCxnSpPr>
          <p:nvPr/>
        </p:nvCxnSpPr>
        <p:spPr>
          <a:xfrm>
            <a:off x="5819157" y="4201143"/>
            <a:ext cx="664061" cy="1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466FD5-34FD-8AF6-1F8C-6AEF8AB35C8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36250" y="1143003"/>
            <a:ext cx="664058" cy="215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0933E2-2E43-2B61-0BC5-60B563DD74F2}"/>
              </a:ext>
            </a:extLst>
          </p:cNvPr>
          <p:cNvCxnSpPr>
            <a:cxnSpLocks/>
            <a:stCxn id="48" idx="3"/>
            <a:endCxn id="10" idx="1"/>
          </p:cNvCxnSpPr>
          <p:nvPr/>
        </p:nvCxnSpPr>
        <p:spPr>
          <a:xfrm>
            <a:off x="8036230" y="3152973"/>
            <a:ext cx="664078" cy="14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EC17DD-AC88-8EF8-9684-F8FD69FC9E7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036253" y="2132825"/>
            <a:ext cx="664045" cy="112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8D92D9-F47A-324B-78C4-2A0ABE8DF5BF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V="1">
            <a:off x="8036251" y="3293387"/>
            <a:ext cx="664057" cy="86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6BAFAA-C27C-5DD3-85B6-3FE9F24F3C03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8036251" y="3293387"/>
            <a:ext cx="664057" cy="188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B12F2F-F722-0DE3-8F59-0F353A8962A3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8036250" y="3293387"/>
            <a:ext cx="664058" cy="290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607F76B8-1B80-C83D-33B9-0E29D7E0E688}"/>
              </a:ext>
            </a:extLst>
          </p:cNvPr>
          <p:cNvSpPr txBox="1">
            <a:spLocks/>
          </p:cNvSpPr>
          <p:nvPr/>
        </p:nvSpPr>
        <p:spPr bwMode="auto">
          <a:xfrm>
            <a:off x="3109402" y="688616"/>
            <a:ext cx="3243945" cy="74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IN" sz="3200" dirty="0"/>
              <a:t>Map</a:t>
            </a:r>
            <a:endParaRPr lang="en-IN" sz="4000" dirty="0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C7390CCA-1403-777F-3BF9-D96F04DC5E52}"/>
              </a:ext>
            </a:extLst>
          </p:cNvPr>
          <p:cNvSpPr txBox="1">
            <a:spLocks/>
          </p:cNvSpPr>
          <p:nvPr/>
        </p:nvSpPr>
        <p:spPr bwMode="auto">
          <a:xfrm>
            <a:off x="5573991" y="49000"/>
            <a:ext cx="3243945" cy="74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IN" sz="3200" dirty="0"/>
              <a:t>Reduce</a:t>
            </a:r>
            <a:endParaRPr lang="en-IN" sz="4000" dirty="0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F09928BB-A79C-30CF-2D60-C48CF473BC0F}"/>
              </a:ext>
            </a:extLst>
          </p:cNvPr>
          <p:cNvSpPr txBox="1">
            <a:spLocks/>
          </p:cNvSpPr>
          <p:nvPr/>
        </p:nvSpPr>
        <p:spPr bwMode="auto">
          <a:xfrm>
            <a:off x="0" y="1499118"/>
            <a:ext cx="3243945" cy="74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IN" sz="3200" dirty="0"/>
              <a:t>Input</a:t>
            </a:r>
            <a:endParaRPr lang="en-IN" sz="4000" dirty="0"/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EDF5892C-89C5-E4B6-018B-B07D37BD7373}"/>
              </a:ext>
            </a:extLst>
          </p:cNvPr>
          <p:cNvSpPr txBox="1">
            <a:spLocks/>
          </p:cNvSpPr>
          <p:nvPr/>
        </p:nvSpPr>
        <p:spPr bwMode="auto">
          <a:xfrm>
            <a:off x="8708084" y="1384040"/>
            <a:ext cx="3243945" cy="74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IN" sz="3200" dirty="0"/>
              <a:t>Output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9701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490006-C0A7-22C5-87C3-F23A2B675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1" r="22092" b="25170"/>
          <a:stretch/>
        </p:blipFill>
        <p:spPr>
          <a:xfrm>
            <a:off x="1390261" y="0"/>
            <a:ext cx="9713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6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724CF4-568B-AC04-C334-BE4878745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6"/>
          <a:stretch/>
        </p:blipFill>
        <p:spPr>
          <a:xfrm>
            <a:off x="0" y="0"/>
            <a:ext cx="12192000" cy="69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1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CBD2-04D2-E4E8-0AD3-F8904AAE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6375"/>
            <a:ext cx="12192000" cy="793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+mn-lt"/>
              </a:rPr>
              <a:t>Apache Hadoop</a:t>
            </a:r>
          </a:p>
        </p:txBody>
      </p:sp>
    </p:spTree>
    <p:extLst>
      <p:ext uri="{BB962C8B-B14F-4D97-AF65-F5344CB8AC3E}">
        <p14:creationId xmlns:p14="http://schemas.microsoft.com/office/powerpoint/2010/main" val="11632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y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1" id="{1607FCF7-3E3A-475F-9053-C690BE246C1D}" vid="{56E20CC5-79CD-43A7-A8DB-79FB1A3235C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Theme-VCM-V1.0</Template>
  <TotalTime>3006</TotalTime>
  <Words>663</Words>
  <Application>Microsoft Macintosh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Custom Design</vt:lpstr>
      <vt:lpstr>MyTheme1</vt:lpstr>
      <vt:lpstr>      Big Data Processing</vt:lpstr>
      <vt:lpstr>PowerPoint Presentation</vt:lpstr>
      <vt:lpstr>Map Reduce</vt:lpstr>
      <vt:lpstr> What is Map and Reduce ?</vt:lpstr>
      <vt:lpstr> What is Map and Reduce ?</vt:lpstr>
      <vt:lpstr> What is Map and Reduce ?</vt:lpstr>
      <vt:lpstr>PowerPoint Presentation</vt:lpstr>
      <vt:lpstr>PowerPoint Presentation</vt:lpstr>
      <vt:lpstr>Apache Hadoop</vt:lpstr>
      <vt:lpstr> What is Apache Hadoop?</vt:lpstr>
      <vt:lpstr>Apache Hadoop Architecture</vt:lpstr>
      <vt:lpstr>PowerPoint Presentation</vt:lpstr>
      <vt:lpstr>Apache Hadoop Ecosystem</vt:lpstr>
      <vt:lpstr> Apache Hadoop Ecosystem</vt:lpstr>
      <vt:lpstr>Apache Hadoop Programming</vt:lpstr>
      <vt:lpstr>PowerPoint Presentation</vt:lpstr>
      <vt:lpstr>PowerPoint Presentation</vt:lpstr>
      <vt:lpstr>  What is Apache Spark?</vt:lpstr>
      <vt:lpstr>Apache Spark Architecture</vt:lpstr>
      <vt:lpstr>Apache Spark Architecture</vt:lpstr>
      <vt:lpstr>Spark EcoSystem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kumaran</cp:lastModifiedBy>
  <cp:revision>655</cp:revision>
  <dcterms:created xsi:type="dcterms:W3CDTF">2017-03-07T07:43:45Z</dcterms:created>
  <dcterms:modified xsi:type="dcterms:W3CDTF">2023-09-23T12:33:39Z</dcterms:modified>
</cp:coreProperties>
</file>