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Libre Franklin"/>
      <p:regular r:id="rId49"/>
      <p:bold r:id="rId50"/>
      <p:italic r:id="rId51"/>
      <p:boldItalic r:id="rId52"/>
    </p:embeddedFont>
    <p:embeddedFont>
      <p:font typeface="Libre Baskerville"/>
      <p:regular r:id="rId53"/>
      <p:bold r:id="rId54"/>
      <p: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Franklin-italic.fntdata"/><Relationship Id="rId50" Type="http://schemas.openxmlformats.org/officeDocument/2006/relationships/font" Target="fonts/LibreFranklin-bold.fntdata"/><Relationship Id="rId53" Type="http://schemas.openxmlformats.org/officeDocument/2006/relationships/font" Target="fonts/LibreBaskerville-regular.fntdata"/><Relationship Id="rId52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55" Type="http://schemas.openxmlformats.org/officeDocument/2006/relationships/font" Target="fonts/LibreBaskerville-italic.fntdata"/><Relationship Id="rId10" Type="http://schemas.openxmlformats.org/officeDocument/2006/relationships/slide" Target="slides/slide5.xml"/><Relationship Id="rId54" Type="http://schemas.openxmlformats.org/officeDocument/2006/relationships/font" Target="fonts/LibreBaskervil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0970d9d0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g60970d9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60970d9d0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6293213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4762932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47629321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/>
            </a:lvl1pPr>
            <a:lvl2pPr lvl="1" algn="ctr">
              <a:spcBef>
                <a:spcPts val="375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70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2000"/>
              <a:buFont typeface="Libre Baskerville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maps.google.com/?q=c(9,+14&amp;entry=gmail&amp;source=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914400" y="6172200"/>
            <a:ext cx="497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 and Peter Bruce 2017  </a:t>
            </a:r>
            <a:r>
              <a:rPr lang="en-US"/>
              <a:t>(rev. Sep 10 2019)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609600" y="3907188"/>
            <a:ext cx="7010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28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Data Reduction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Distillation of complex/large data into simpler/smaller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Reducing the number of variables/columns (e.g., principal components)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Reducing the number of records/rows (e.g., clustering)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Data Visualization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914400" y="2400125"/>
            <a:ext cx="77724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Graphs and plots of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Histograms, boxplots, bar charts, scatterplots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Especially useful to examine relationships between pairs of variables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sets are typically large, complex &amp; messy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Need to review the data to help refine the task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 techniques of Reduction and Visualization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Process of Data Mining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in Data Mining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9144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Define/understand purpose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Obtain data (may involve random sampling)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Explore, clean, pre-process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Reduce the data; if supervised DM, partition it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Specify task (classification, clustering, etc.)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Choose the techniques (regression, CART, neural networks, etc.)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Iterative implementation and “tuning”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Assess results – compare models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Deploy best model</a:t>
            </a:r>
            <a:endParaRPr/>
          </a:p>
          <a:p>
            <a:pPr indent="-374015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838200" y="76200"/>
            <a:ext cx="77724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Preliminary Exploration in R</a:t>
            </a:r>
            <a:br>
              <a:rPr lang="en-US" sz="3200"/>
            </a:br>
            <a:r>
              <a:rPr lang="en-US" sz="2000"/>
              <a:t>loading data, viewing it, summary statistics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8208963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Obtaining Data: Sampling	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mining typically deals with huge databases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For piloting/prototyping, algorithms and models are typically applied to a sample from a database, to produce statistically-valid results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Once you develop and select a final model, you use it to “score” (predict values or classes for) the observations in the larger database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Rare Event Oversampling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Often the event of interest is rare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Examples: response to mailing, fraud in taxes, …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Sampling may yield too few “interesting” cases to effectively train a model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 popular solution: oversample the rare cases to obtain a more balanced training set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Later, need to adjust results for the oversampling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&amp; Oversampling	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76231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Variables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Determine the types of pre-processing needed, and algorithms used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Main distinction: Categorical vs. numeric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Numeric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Continuous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Integer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Libre Franklin"/>
                <a:ea typeface="Libre Franklin"/>
                <a:cs typeface="Libre Franklin"/>
                <a:sym typeface="Libre Franklin"/>
              </a:rPr>
              <a:t>Categorical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Ordered (low, medium, high)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Unordered (male, female)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Ideas in Data Mining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Classification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Prediction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Association Rules &amp; Recommenders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&amp; Dimension Reduction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 Exploration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Visualization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handling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Numeric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Most algorithms can handle numeric data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May occasionally need to “bin” into categories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Categorical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Naïve Bayes can use as-is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 most other algorithms, must create binary dummies (number of dummies = number of categories – 1) [see Table 2.6 for R code]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Reviewing Variables in R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828800"/>
            <a:ext cx="7456488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838200" y="5181600"/>
            <a:ext cx="3352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next slide…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6781800" y="3124200"/>
            <a:ext cx="2209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double matrix transpose using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(transpose) function</a:t>
            </a:r>
            <a:endParaRPr/>
          </a:p>
        </p:txBody>
      </p:sp>
      <p:cxnSp>
        <p:nvCxnSpPr>
          <p:cNvPr id="256" name="Google Shape;256;p34"/>
          <p:cNvCxnSpPr>
            <a:stCxn id="255" idx="1"/>
          </p:cNvCxnSpPr>
          <p:nvPr/>
        </p:nvCxnSpPr>
        <p:spPr>
          <a:xfrm flipH="1">
            <a:off x="6477000" y="3355181"/>
            <a:ext cx="304800" cy="2271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Output of code on previous slide</a:t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43000"/>
            <a:ext cx="2895600" cy="48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Creating binary dummies</a:t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09295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914400" y="5867400"/>
            <a:ext cx="3581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on next slide…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914400" y="4724400"/>
            <a:ext cx="6705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#now, put it all together again, drop original REMODEL from the data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housing.df &lt;- cbind(housing.df[, -</a:t>
            </a:r>
            <a:r>
              <a:rPr lang="en-US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c(9, 14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)], xtotal)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t(t(names(housing.df)))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Creating Binary Dummies – Output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19200"/>
            <a:ext cx="5465763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838200" y="5181600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R’s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automatically creates dummies, so you can skip dummy creation when using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Detecting Outliers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914400" y="1905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An outlier is an observation that is “extreme”, being distant from the rest of the data (definition of “distant” is deliberately vague)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Outliers can have disproportionate influence on models (a problem if it is spurious)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An important step in data pre-processing is detecting outliers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Once detected, domain knowledge is required to determine if it is an error, or truly extreme.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Detecting Outliers</a:t>
            </a:r>
            <a:endParaRPr/>
          </a:p>
        </p:txBody>
      </p:sp>
      <p:sp>
        <p:nvSpPr>
          <p:cNvPr id="294" name="Google Shape;294;p39"/>
          <p:cNvSpPr txBox="1"/>
          <p:nvPr>
            <p:ph idx="4294967295" type="body"/>
          </p:nvPr>
        </p:nvSpPr>
        <p:spPr>
          <a:xfrm>
            <a:off x="914400" y="1828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 some contexts, finding outliers is the purpose of the DM exercise (airport security screening). This is called “anomaly detection”.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Missing Data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Most algorithms will not process records with missing values. Default is to drop those records.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Solution 1: Omission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If a small number of records have missing values, can omit them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If many records are missing values on a small set of variables, can drop those variables (or use proxies)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If many records have missing values, omission is not practical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Solution 2: Imputation [see Table 2.7 for R code] 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Replace missing values with reasonable substitutes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Lets you keep the record and use the rest of its (non-missing) information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609600" y="274638"/>
            <a:ext cx="80772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Replacing Missing Data with Median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038" y="1038225"/>
            <a:ext cx="5643562" cy="491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Normalizing (Standardizing) Data	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Used in some techniques when variables with the largest scales would dominate and skew results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Puts all variables on same scale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Normalizing function: Subtract mean and divide by standard deviation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Alternative function: scale to 0-1 by subtracting minimum and dividing by the range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Useful when the data contain dummies and numeric</a:t>
            </a:r>
            <a:b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Paradigms for Data Mining (variations)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685800" y="15240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SEMMA (from SAS)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Sample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Explore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Modify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Model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Assess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CRISP-DM  (SPSS/IBM)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Business Understanding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Data Understanding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Data Preparation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Modeling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Evaluation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Deployment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Problem of Overfitting</a:t>
            </a:r>
            <a:endParaRPr/>
          </a:p>
        </p:txBody>
      </p:sp>
      <p:sp>
        <p:nvSpPr>
          <p:cNvPr id="322" name="Google Shape;322;p43"/>
          <p:cNvSpPr txBox="1"/>
          <p:nvPr>
            <p:ph idx="4294967295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Statistical models can produce highly complex explanations of relationships between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 “fit” may be excellent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When used with </a:t>
            </a:r>
            <a:r>
              <a:rPr lang="en-US" u="sng">
                <a:latin typeface="Libre Franklin"/>
                <a:ea typeface="Libre Franklin"/>
                <a:cs typeface="Libre Franklin"/>
                <a:sym typeface="Libre Franklin"/>
              </a:rPr>
              <a:t>new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data, models of great complexity do not do so well.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100% fit – not useful for </a:t>
            </a:r>
            <a:r>
              <a:rPr lang="en-US" u="sng"/>
              <a:t>new</a:t>
            </a:r>
            <a:r>
              <a:rPr lang="en-US"/>
              <a:t> data</a:t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Overfitting (cont.)</a:t>
            </a:r>
            <a:endParaRPr/>
          </a:p>
        </p:txBody>
      </p:sp>
      <p:sp>
        <p:nvSpPr>
          <p:cNvPr id="336" name="Google Shape;336;p45"/>
          <p:cNvSpPr txBox="1"/>
          <p:nvPr>
            <p:ph idx="4294967295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Causes: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Too many predictors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A model with too many parameters 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Libre Franklin"/>
                <a:ea typeface="Libre Franklin"/>
                <a:cs typeface="Libre Franklin"/>
                <a:sym typeface="Libre Franklin"/>
              </a:rPr>
              <a:t>Trying many different models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Consequence:  Deployed model will not work as well as expected with completely new data.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 the Data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914400" y="1600200"/>
            <a:ext cx="563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Problem: How well will our model perform with new data?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Solution:  Separate data into two parts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 u="sng"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partition to develop the model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 u="sng">
                <a:latin typeface="Libre Franklin"/>
                <a:ea typeface="Libre Franklin"/>
                <a:cs typeface="Libre Franklin"/>
                <a:sym typeface="Libre Franklin"/>
              </a:rPr>
              <a:t>Validation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partition to implement the model and evaluate its performance on “new” data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Addresses the issue of overfitting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44" name="Google Shape;3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813" y="1600200"/>
            <a:ext cx="2619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650" y="1447800"/>
            <a:ext cx="221615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Partition	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685800" y="1447800"/>
            <a:ext cx="624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When a model is developed on 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training data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, it can overfit the training data (hence need to assess on validation)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Assessing multiple models on same 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validation data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can overfit validation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Some methods use the validation data to choose a parameter. This too can lead to overfitting the validation data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Solution: final selected model is applied to a </a:t>
            </a:r>
            <a:r>
              <a:rPr b="1" lang="en-US" u="sng">
                <a:latin typeface="Libre Franklin"/>
                <a:ea typeface="Libre Franklin"/>
                <a:cs typeface="Libre Franklin"/>
                <a:sym typeface="Libre Franklin"/>
              </a:rPr>
              <a:t>test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 partition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to give unbiased estimate of its performance on new data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914400" y="274638"/>
            <a:ext cx="7772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Cross Validation</a:t>
            </a:r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576475" y="1262275"/>
            <a:ext cx="7822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Repeated partitioning = cross-validation (“cv”)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k-fold cross validation,  e.g. k=5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For each fold, set aside ⅕ of data as validation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Use full remainder as training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The validation folds are non-overlapping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●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In Python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cross\_val\_score()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more general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cross\_validate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○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argument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cv</a:t>
            </a: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 determines the number of folds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Partitioning the Data</a:t>
            </a:r>
            <a:endParaRPr/>
          </a:p>
        </p:txBody>
      </p:sp>
      <p:pic>
        <p:nvPicPr>
          <p:cNvPr id="366" name="Google Shape;3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95400"/>
            <a:ext cx="8234363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Partitioning the Data into 3 sets</a:t>
            </a:r>
            <a:endParaRPr/>
          </a:p>
        </p:txBody>
      </p:sp>
      <p:pic>
        <p:nvPicPr>
          <p:cNvPr id="373" name="Google Shape;37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1295400"/>
            <a:ext cx="85502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914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/>
            </a:br>
            <a:r>
              <a:rPr lang="en-US" sz="3600"/>
              <a:t>Example – Linear Regression</a:t>
            </a:r>
            <a:br>
              <a:rPr lang="en-US" sz="3600"/>
            </a:br>
            <a:r>
              <a:rPr lang="en-US" sz="3600"/>
              <a:t>West Roxbury Housing Data</a:t>
            </a:r>
            <a:endParaRPr sz="3600"/>
          </a:p>
        </p:txBody>
      </p:sp>
      <p:pic>
        <p:nvPicPr>
          <p:cNvPr id="380" name="Google Shape;3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1245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Fit model to the training data</a:t>
            </a:r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304800" y="990600"/>
            <a:ext cx="8686800" cy="250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(“linear model”):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 &lt;- lm(TOTAL_VALUE ~ ., data = housing.df, subset = train.rows)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“Scoring” data is getting predicted (= “fitted) values; here for the training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 &lt;- lm(TOTAL_VALUE ~ .-TAX, data = housing.df, subset = train.rows) # remove TAX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tr.res &lt;- data.frame(train.data$TOTAL_VALUE, reg$fitted.values, reg$residuals)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head(tr.res)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8" name="Google Shape;3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505200"/>
            <a:ext cx="6248400" cy="244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8382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Predict a single “target” or “outcome” variable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Training data, where target value is known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Score to data where value is not known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Methods: Classification and Prediction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Scoring the validation data</a:t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457200" y="1219200"/>
            <a:ext cx="8077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 &lt;- predict(reg, newdata = valid.data)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vl.res &lt;- data.frame(valid.data$TOTAL_VALUE, pred, residuals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valid.data$TOTAL_VALUE - pred)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head(vl.res)</a:t>
            </a:r>
            <a:endParaRPr/>
          </a:p>
        </p:txBody>
      </p:sp>
      <p:pic>
        <p:nvPicPr>
          <p:cNvPr id="396" name="Google Shape;3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38400"/>
            <a:ext cx="5165820" cy="255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Assess accuracy</a:t>
            </a:r>
            <a:endParaRPr/>
          </a:p>
        </p:txBody>
      </p:sp>
      <p:sp>
        <p:nvSpPr>
          <p:cNvPr id="403" name="Google Shape;403;p54"/>
          <p:cNvSpPr txBox="1"/>
          <p:nvPr/>
        </p:nvSpPr>
        <p:spPr>
          <a:xfrm>
            <a:off x="457200" y="1905000"/>
            <a:ext cx="8305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validation data: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library(forecast)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accuracy(pred, valid.data$TOTAL_VALUE)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     RMSE      MAE        MPE    MAPE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set -1.22575 43.29939 32.26393 -1.376272 8.414937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Potential confusion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the label 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set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by the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forecast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 to refer to the data used in the analysis and does </a:t>
            </a:r>
            <a:r>
              <a:rPr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 to the test partition created earlier.  The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forecast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 is used in all types of modeling analysis, not just data mining, hence the conflicting terminology.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metrics</a:t>
            </a:r>
            <a:endParaRPr/>
          </a:p>
        </p:txBody>
      </p:sp>
      <p:sp>
        <p:nvSpPr>
          <p:cNvPr id="410" name="Google Shape;410;p55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Error = actual – predicted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 = Mean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RMSE = Root-mean-squared error = Square root of average squared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MAE = Mean absolute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MPE = Pean percentage error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MAPE = Mean absolute percentage error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17" name="Google Shape;417;p56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Data Mining consists of supervised methods (Classification &amp; Prediction) and unsupervised methods (Association Rules, Data Reduction, Data Exploration &amp; Visualization)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Before algorithms can be applied, data must be explored and pre-processed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To evaluate performance and to avoid overfitting, data partitioning is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Models are fit to the training partition and assessed on the validation and test partitions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Data mining methods are usually applied to a sample from a large database, and then the best model is used to score the entire database</a:t>
            </a:r>
            <a:endParaRPr/>
          </a:p>
          <a:p>
            <a:pPr indent="-132715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Segment data into meaningful segments; detect patterns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There is no target (outcome) variable to predict or classify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Methods: Association rules, collaborative filters, data reduction &amp; exploration, visualization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Supervised: Classification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Predict categorical target (outcome) variable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Examples: Purchase/no purchase, fraud/no fraud, creditworthy/not creditworthy…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row is a case (customer, tax return, applicant)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column is a variable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Target variable is often binary (yes/no)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Supervised: Prediction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Predict numerical target (outcome) variable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Examples: sales, revenue, performance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As in classification: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row is a case (customer, tax return, applicant)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Each column is a variable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Taken together, classification and prediction constitute “predictive analytics”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Association Rules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914400" y="16002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Produce rules that define “what goes with what” in transactions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Example: “If X was purchased, Y was also purchased”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Rows are transactions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Used in recommender systems – “Our records show you bought X, you may also like Y”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Also called “affinity analysis”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Unsupervised: Collaborative Filtering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914400" y="1934450"/>
            <a:ext cx="80010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Goal: Recommend products to purchase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Based on products that customer rates, selects, views, or purchases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Recommend products that “customers like you” purchase (user-based)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Or, recommend products that share a “product purchaser profile” with your purchases (item-based)</a:t>
            </a:r>
            <a:endParaRPr/>
          </a:p>
          <a:p>
            <a:pPr indent="0" lvl="0" marL="140335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