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Libre Baskerville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bold.fntdata"/><Relationship Id="rId20" Type="http://schemas.openxmlformats.org/officeDocument/2006/relationships/slide" Target="slides/slide15.xml"/><Relationship Id="rId41" Type="http://schemas.openxmlformats.org/officeDocument/2006/relationships/font" Target="fonts/LibreBaskervill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regular.fntdata"/><Relationship Id="rId16" Type="http://schemas.openxmlformats.org/officeDocument/2006/relationships/slide" Target="slides/slide11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 – Data Visualization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521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    rev Sep 14, 2019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08400" y="382496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 Maps	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Color conveys information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 data mining, used to visualize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Correlations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Missing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57200" y="381000"/>
            <a:ext cx="82296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Heatmap to highlight correlations</a:t>
            </a:r>
            <a:br>
              <a:rPr lang="en-US" sz="3600"/>
            </a:br>
            <a:r>
              <a:rPr lang="en-US" sz="2000"/>
              <a:t>Darker &amp; redder = more negative correlation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Lighter and yellower = more positive correlation</a:t>
            </a:r>
            <a:endParaRPr sz="2000"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25" y="1417975"/>
            <a:ext cx="67151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/>
          <p:nvPr/>
        </p:nvSpPr>
        <p:spPr>
          <a:xfrm>
            <a:off x="838200" y="5161725"/>
            <a:ext cx="8077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simple heatmap of correlations (without values)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heatmap(cor(housing.df), Rowv = NA, Colv = NA)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heatmap with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library(gplots)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heatmap.2(cor(housing.df), Rowv = FALSE, Colv = FALSE, dendrogram = "none",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cellnote = round(cor(housing.df),2),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notecol = "black", key = FALSE, trace = 'none', margins = c(10,10))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Multidimensional Visualization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Scatterplot with color/shade added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85800" y="1752601"/>
            <a:ext cx="3429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Boston Housing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NOX vs. LSTAT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 sz="2400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light shade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= low median value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dark shade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= high median value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981200"/>
            <a:ext cx="32194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57200" y="5334000"/>
            <a:ext cx="838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alternative plot with ggplot [text has more complex Base R coding too]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library(ggplot2)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ggplot(housing.df, aes(y = NOX, x = LSTAT, colour= CAT..MEDV))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geom_point(alpha = 0.6)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371600"/>
            <a:ext cx="34480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838200" y="457200"/>
            <a:ext cx="762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Bar chart for MEDV vs. RAD, first for low-value neighborhoods, then for high value neighborhoods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57200" y="4876800"/>
            <a:ext cx="8305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data.for.plot &lt;- aggregate(housing.df$MEDV, by = list(housing.df$RAD,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housing.df$CHAS),FUN = mean, drop = 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ggplot(data.for.plot)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geom_bar(aes(x = as.factor(RAD), y = `meanMEDV`), stat = "identity")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xlab("RAD") + facet_grid(CHAS ~ 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Fig. 3.6 for more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0200"/>
            <a:ext cx="65913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3810000" y="457200"/>
            <a:ext cx="403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Matrix Scatterplot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57200" y="4724400"/>
            <a:ext cx="8077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simple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plot() to generate a matrix of 4X4 panels with variable name on the diagonal,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and scatter plots in the remaining panels.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plot(housing.df[, c(1, 3, 12, 13)])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alternative, nicer plot (displayed)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library(GGally)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ggpairs(housing.df[, c(1, 3, 12, 13)])</a:t>
            </a:r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>
            <a:off x="1905000" y="1295400"/>
            <a:ext cx="838200" cy="457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27"/>
          <p:cNvSpPr txBox="1"/>
          <p:nvPr/>
        </p:nvSpPr>
        <p:spPr>
          <a:xfrm>
            <a:off x="381000" y="838200"/>
            <a:ext cx="1447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plot is the frequency distribution for the variable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1676400" y="2362200"/>
            <a:ext cx="5105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Manipulation: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Rescaling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Aggregation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Zooming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Filtering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Rescaling to log scale (on right)</a:t>
            </a:r>
            <a:br>
              <a:rPr lang="en-US"/>
            </a:br>
            <a:r>
              <a:rPr lang="en-US" sz="3200"/>
              <a:t>“uncrowds” the data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3914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/>
          <p:nvPr/>
        </p:nvSpPr>
        <p:spPr>
          <a:xfrm>
            <a:off x="304800" y="4876800"/>
            <a:ext cx="8077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scatter plot: regular and log scale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plot(housing.df$MEDV ~ housing.df$CRIM, xlab = "CRIM", ylab = "MEDV")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to use logarithmic scale set argument log = to either 'x', 'y', or 'xy'.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plot(housing.df$MEDV ~ housing.df$CRIM,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 = "CRIM", ylab = "MEDV", log = 'xy')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533400" y="381000"/>
            <a:ext cx="8229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Amtrak Ridership – Monthly Data – Curve Added</a:t>
            </a:r>
            <a:endParaRPr b="1" sz="2400"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50101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304800" y="4953000"/>
            <a:ext cx="80772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fit curve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ridership.lm &lt;- tslm(ridership.ts ~ trend + I(trend^2))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plot(ridership.ts, xlab = "Year", ylab = "Ridership (in 000s)", ylim =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c(1300, 2300))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lines(ridership.lm$fitted, lwd = 2)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404161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85800" y="381000"/>
            <a:ext cx="8001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Amtrak Ridership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600200"/>
            <a:ext cx="3935013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1752600" y="12192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Average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257800" y="12192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228600" y="4343400"/>
            <a:ext cx="8610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zoom in, monthly, and annual plots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ridership.2yrs &lt;- window(ridership.ts, start = c(1991,1), end = c(1992,12))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plot(ridership.2yrs, xlab = "Year", ylab = "Ridership (in 000s)", ylim = c(1300, 2300))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monthly.ridership.ts &lt;- tapply(ridership.ts, cycle(ridership.ts), 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plot(monthly.ridership.ts, xlab = "Month", ylab = "Average Ridership",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ylim = c(1300, 2300), type = "l", xaxt = 'n')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set x labels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axis(1, at = c(1:12), labels = c("Jan","Feb","Mar", "Apr","May","Jun",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"Jul","Aug","Sep", "Oct","Nov","Dec"))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annual.ridership.ts &lt;- aggregate(ridership.ts, FUN = 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plot(annual.ridership.ts, xlab = "Year", ylab = "Average Ridership",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ylim = c(1300, 2300))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Graphs for Data Exploration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219200" y="2209800"/>
            <a:ext cx="2971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Basic Plots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Line Graphs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Bar Charts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Scatterplots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4648200" y="2209800"/>
            <a:ext cx="4038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Distribution Plots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Boxplots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Histograms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457200" y="355600"/>
            <a:ext cx="8229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Scatter Plot with Labels (Utilities)</a:t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762000"/>
            <a:ext cx="54483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/>
          <p:nvPr/>
        </p:nvSpPr>
        <p:spPr>
          <a:xfrm>
            <a:off x="381000" y="5638800"/>
            <a:ext cx="838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plot(utilities.df$Fuel_Cost ~ utilities.df$Sales,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xlab = "Sales", ylab = "Fuel Cost", xlim = c(2000, 20000))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text(x = utilities.df$Sales, y = utilities.df$Fuel_Cost,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labels = utilities.df$Company, pos = 4, cex = 0.8, srt = 20, offset = 0.2)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04800" y="304800"/>
            <a:ext cx="7239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Scaling:  Smaller markers, jittering, color contrast (Universal Bank; </a:t>
            </a:r>
            <a:r>
              <a:rPr b="1" lang="en-US" sz="2400">
                <a:solidFill>
                  <a:srgbClr val="C00000"/>
                </a:solidFill>
              </a:rPr>
              <a:t>red</a:t>
            </a:r>
            <a:r>
              <a:rPr b="1" lang="en-US" sz="2400"/>
              <a:t> = accept loan)</a:t>
            </a:r>
            <a:endParaRPr/>
          </a:p>
        </p:txBody>
      </p:sp>
      <p:pic>
        <p:nvPicPr>
          <p:cNvPr descr="tmpD281.tmp"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655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/>
          <p:nvPr/>
        </p:nvSpPr>
        <p:spPr>
          <a:xfrm>
            <a:off x="228600" y="5257800"/>
            <a:ext cx="8686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function alpha() in library scales to add transparent colors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library(scales)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plot(jitter(universal.df$CCAvg, 1) ~ jitter(universal.df$Income, 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 = alpha(ifelse(universal.df$Securities.Account == 0, “gray", “red"), 0.4),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pch = 20, log = 'xy', ylim = c(0.1, 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xlab = "Income", ylab = "CCAvg")</a:t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7239000" y="1676400"/>
            <a:ext cx="16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Jitter = add noise to “unstack” markers that hide markers underneath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mpD7A0.tmp"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342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D281.tmp" id="277" name="Google Shape;27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209800"/>
            <a:ext cx="36576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1066800" y="13716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jittering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334000" y="1295400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jittering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04800" y="2286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Parallel Coordinate Plot (Boston Housing)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1738313"/>
            <a:ext cx="76771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/>
          <p:nvPr/>
        </p:nvSpPr>
        <p:spPr>
          <a:xfrm>
            <a:off x="381000" y="5334000"/>
            <a:ext cx="8305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library(MASS)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par(mfcol = c(2,1))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parcoord(housing.df[housing.df$CAT..MEDV == 0, -14], main = "CAT.MEDV = 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parcoord(housing.df[housing.df$CAT..MEDV == 1, -14], main = "CAT.MEDV = 1")</a:t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6248400" y="3429000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line is a single record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 flipH="1">
            <a:off x="6248400" y="37338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35"/>
          <p:cNvSpPr txBox="1"/>
          <p:nvPr/>
        </p:nvSpPr>
        <p:spPr>
          <a:xfrm>
            <a:off x="914400" y="3352800"/>
            <a:ext cx="2971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are rescaled to 0-1 scale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plots</a:t>
            </a:r>
            <a:br>
              <a:rPr lang="en-US"/>
            </a:br>
            <a:r>
              <a:rPr lang="en-US" sz="2800"/>
              <a:t>(same record is highlighted in each plot)</a:t>
            </a:r>
            <a:endParaRPr/>
          </a:p>
        </p:txBody>
      </p:sp>
      <p:pic>
        <p:nvPicPr>
          <p:cNvPr id="295" name="Google Shape;29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5214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457200" y="617220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Produced in Spotfire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228600" y="1371600"/>
            <a:ext cx="365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Graph </a:t>
            </a:r>
            <a:br>
              <a:rPr lang="en-US"/>
            </a:br>
            <a:r>
              <a:rPr lang="en-US" sz="2400"/>
              <a:t>eBay Auctions</a:t>
            </a:r>
            <a:endParaRPr sz="2400"/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28600"/>
            <a:ext cx="5105400" cy="4783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>
            <a:off x="228600" y="4495800"/>
            <a:ext cx="6705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ebay.df &lt;- read.csv("eBayNetwork.csv")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transform node ids to factors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ebay.df[,1] &lt;- as.factor(ebay.df[,1])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ebay.df[,2] &lt;- as.factor(ebay.df[,2])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graph.edges &lt;- as.matrix(ebay.df[,1:2])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&lt;- graph.edgelist(graph.edges, directed = 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isBuyer &lt;- V(g)$name %in% graph.edges[,2]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plot(g, vertex.label = NA, vertex.color = ifelse(isBuyer, "gray", "black"),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vertex.size = ifelse(isBuyer, 7, 10))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52400" y="152400"/>
            <a:ext cx="7086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Treemap – eBay Auctions </a:t>
            </a:r>
            <a:br>
              <a:rPr lang="en-US"/>
            </a:br>
            <a:r>
              <a:rPr lang="en-US" sz="2000"/>
              <a:t>(Hierarchical eBay data: Category&gt; sub-category&gt; Brand)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78676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/>
          <p:nvPr/>
        </p:nvSpPr>
        <p:spPr>
          <a:xfrm>
            <a:off x="304800" y="4953000"/>
            <a:ext cx="8610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library(treemap)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tree.df &lt;- read.csv("EbayTreemap.csv")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add column for negative feedback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tree.df$negative.feedback &lt;- 1* (tree.df$Seller.Feedback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draw treemap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treemap(tree.df, index = c("Category","Sub.Category", "Brand"),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vSize = "High.Bid", vColor = "negative.feedback", fun.aggregate = "mean",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align.labels = list(c("left", "top"), c("right", "bottom"), c("center", "center")),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palette = rev(gray.colors(3)), type = "manual", title = "")</a:t>
            </a:r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7543800" y="1524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on this corner – next slide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38"/>
          <p:cNvCxnSpPr/>
          <p:nvPr/>
        </p:nvCxnSpPr>
        <p:spPr>
          <a:xfrm flipH="1">
            <a:off x="7772400" y="685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5851473" cy="435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9"/>
          <p:cNvCxnSpPr/>
          <p:nvPr/>
        </p:nvCxnSpPr>
        <p:spPr>
          <a:xfrm>
            <a:off x="6096000" y="838200"/>
            <a:ext cx="0" cy="609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9" name="Google Shape;319;p39"/>
          <p:cNvSpPr txBox="1"/>
          <p:nvPr/>
        </p:nvSpPr>
        <p:spPr>
          <a:xfrm>
            <a:off x="5638800" y="609600"/>
            <a:ext cx="1219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39"/>
          <p:cNvCxnSpPr/>
          <p:nvPr/>
        </p:nvCxnSpPr>
        <p:spPr>
          <a:xfrm rot="10800000">
            <a:off x="7086600" y="4953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1" name="Google Shape;321;p39"/>
          <p:cNvSpPr txBox="1"/>
          <p:nvPr/>
        </p:nvSpPr>
        <p:spPr>
          <a:xfrm>
            <a:off x="7467600" y="4800600"/>
            <a:ext cx="1219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Subcategory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39"/>
          <p:cNvCxnSpPr/>
          <p:nvPr/>
        </p:nvCxnSpPr>
        <p:spPr>
          <a:xfrm flipH="1">
            <a:off x="6934200" y="1828800"/>
            <a:ext cx="381000" cy="76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3" name="Google Shape;323;p39"/>
          <p:cNvSpPr txBox="1"/>
          <p:nvPr/>
        </p:nvSpPr>
        <p:spPr>
          <a:xfrm>
            <a:off x="7467600" y="1676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9"/>
          <p:cNvCxnSpPr/>
          <p:nvPr/>
        </p:nvCxnSpPr>
        <p:spPr>
          <a:xfrm rot="10800000">
            <a:off x="2362200" y="54864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39"/>
          <p:cNvSpPr txBox="1"/>
          <p:nvPr/>
        </p:nvSpPr>
        <p:spPr>
          <a:xfrm>
            <a:off x="2590800" y="5867400"/>
            <a:ext cx="3352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Darker = more negative feedback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7162800" y="2514600"/>
            <a:ext cx="228600" cy="83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7543800" y="27432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 size = avg. value of item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219200"/>
            <a:ext cx="3886200" cy="3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/>
        </p:nvSpPr>
        <p:spPr>
          <a:xfrm>
            <a:off x="1295400" y="152400"/>
            <a:ext cx="6477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Google Maps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 of Statistics.com students and instructors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609600" y="5257800"/>
            <a:ext cx="7772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library(ggmap)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SCstudents &lt;- read.csv("SC-US-students-GPS-data-2016.csv")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 &lt;- get_map("Denver, CO", zoom =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ggmap(Map) + geom_point(aes(x = longitude, y = latitude), data = SCstudents,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alpha = 0.4, colour = "red", size = 0.5)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Map Chart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(Comparing countries’ well-being with GDP)</a:t>
            </a:r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228600" y="3124200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Darker = higher value</a:t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66801"/>
            <a:ext cx="4495800" cy="4064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/>
          <p:nvPr/>
        </p:nvSpPr>
        <p:spPr>
          <a:xfrm>
            <a:off x="457200" y="5029200"/>
            <a:ext cx="838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library(mosaic)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gdp.df &lt;- read.csv("gdp.csv", skip = 4, stringsAsFactors = 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names(gdp.df)[5] &lt;- "GDP2015"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happiness.df &lt;- read.csv("Veerhoven.csv")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gdp 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mWorldMap(gdp.df, key = "Country.Name", fill = "GDP2015") + coord_map()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well-being 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mWorldMap(happiness.df, key = "Nation", fill = "Score") + coord_map()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scale_fill_continuous(name = "Happiness")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Graph for Time Series</a:t>
            </a:r>
            <a:br>
              <a:rPr lang="en-US"/>
            </a:br>
            <a:r>
              <a:rPr lang="en-US" sz="2400"/>
              <a:t>Amtrak Ridership</a:t>
            </a:r>
            <a:endParaRPr sz="2400"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0"/>
            <a:ext cx="4067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457200" y="5334000"/>
            <a:ext cx="8534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time series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library(forecast)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ridership.ts &lt;- ts(Amtrak.df$Ridership, start = c(1991, 1), end = c(2004, 3), freq = 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plot(ridership.ts, xlab = "Year", ylab = "Ridership (in 000s)", ylim = c(1300, 2300))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620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 Chart for Categorical Variable</a:t>
            </a:r>
            <a:br>
              <a:rPr lang="en-US"/>
            </a:br>
            <a:r>
              <a:rPr lang="en-US" sz="2000"/>
              <a:t>Average median neighborhood value for neighborhoods that do and do not border the Charles River</a:t>
            </a:r>
            <a:endParaRPr sz="2000"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0"/>
            <a:ext cx="39052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685800" y="5105400"/>
            <a:ext cx="8077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barchart of CHAS vs. mean MEDV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mean MEDV per CHAS =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data.for.plot &lt;- aggregate(housing.df$MEDV, by = list(housing.df$CHAS), FUN = 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names(data.for.plot) &lt;- c("CHAS", "MeanMEDV")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barplot(data.for.plot$MeanMEDV, names.arg = data.for.plot$CHAS,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xlab = "CHAS", ylab = "Avg. MEDV")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9144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Scatterplot</a:t>
            </a:r>
            <a:br>
              <a:rPr lang="en-US"/>
            </a:b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Displays relationship between two numerical variables</a:t>
            </a:r>
            <a:r>
              <a:rPr lang="en-US"/>
              <a:t>	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057400"/>
            <a:ext cx="39528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4419600" y="4800600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MEDV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57200" y="54102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scatter plot with axes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plot(housing.df$MEDV ~ housing.df$LSTAT, xlab = "MDEV", ylab = "LSTAT")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 Plots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Display “how many” of each value occur in a data set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Or, for continuous data or data with many possible values, “how many” values are in each of a series of ranges or “bins”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98463" y="2897188"/>
            <a:ext cx="3490912" cy="212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Histogram shows the distribution of the outcome variable (median house value)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22263" y="1911350"/>
            <a:ext cx="3946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Boston Housing example: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914400"/>
            <a:ext cx="40195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5257800" y="2971800"/>
            <a:ext cx="762000" cy="6096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flipH="1" rot="10800000">
            <a:off x="5181600" y="35814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" name="Google Shape;156;p19"/>
          <p:cNvSpPr txBox="1"/>
          <p:nvPr/>
        </p:nvSpPr>
        <p:spPr>
          <a:xfrm>
            <a:off x="3962400" y="4419600"/>
            <a:ext cx="3352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40 neighborhoods had a median house value &lt; $10,000 (these data are from mid-20</a:t>
            </a:r>
            <a:r>
              <a:rPr baseline="30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century)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219200" y="5562600"/>
            <a:ext cx="5867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histogram of MEDV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hist(housing.df$MEDV, xlab = "MEDV")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Boxplots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4953000" y="2209800"/>
            <a:ext cx="3975100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Houses in neighborhoods on Charles river (1) are more valuable than those not  (0)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33400" y="1524000"/>
            <a:ext cx="81407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Side-by-side boxplots are useful for comparing subgroups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421005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609600" y="5638800"/>
            <a:ext cx="8001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boxplot of MEDV for different values of CHAS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boxplot(housing.df$MEDV ~ housing.df$CHAS, xlab = "CHAS", ylab = "MEDV")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438400"/>
            <a:ext cx="24098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 Plot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93395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Top outliers defined as those above Q3+1.5(Q3-Q1).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“max” = maximum of non-outliers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Analogous definitions for bottom outliers and for “min”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Details may differ across software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733800" y="4419600"/>
            <a:ext cx="685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Median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733800" y="4876800"/>
            <a:ext cx="914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Quartile 1</a:t>
            </a:r>
            <a:endParaRPr/>
          </a:p>
        </p:txBody>
      </p:sp>
      <p:cxnSp>
        <p:nvCxnSpPr>
          <p:cNvPr id="178" name="Google Shape;178;p21"/>
          <p:cNvCxnSpPr>
            <a:endCxn id="176" idx="1"/>
          </p:cNvCxnSpPr>
          <p:nvPr/>
        </p:nvCxnSpPr>
        <p:spPr>
          <a:xfrm flipH="1" rot="10800000">
            <a:off x="3429000" y="4557712"/>
            <a:ext cx="304800" cy="14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1"/>
          <p:cNvCxnSpPr>
            <a:endCxn id="177" idx="1"/>
          </p:cNvCxnSpPr>
          <p:nvPr/>
        </p:nvCxnSpPr>
        <p:spPr>
          <a:xfrm>
            <a:off x="3429000" y="4800712"/>
            <a:ext cx="304800" cy="214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3505200" y="3609975"/>
            <a:ext cx="609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“max”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505200" y="5257800"/>
            <a:ext cx="762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“min”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3733800" y="2971800"/>
            <a:ext cx="6778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outliers</a:t>
            </a:r>
            <a:endParaRPr/>
          </a:p>
        </p:txBody>
      </p:sp>
      <p:cxnSp>
        <p:nvCxnSpPr>
          <p:cNvPr id="183" name="Google Shape;183;p21"/>
          <p:cNvCxnSpPr/>
          <p:nvPr/>
        </p:nvCxnSpPr>
        <p:spPr>
          <a:xfrm>
            <a:off x="3276600" y="3124200"/>
            <a:ext cx="381000" cy="1588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1"/>
          <p:cNvSpPr txBox="1"/>
          <p:nvPr/>
        </p:nvSpPr>
        <p:spPr>
          <a:xfrm>
            <a:off x="3722688" y="4114800"/>
            <a:ext cx="8493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Quartile 3</a:t>
            </a:r>
            <a:endParaRPr/>
          </a:p>
        </p:txBody>
      </p:sp>
      <p:cxnSp>
        <p:nvCxnSpPr>
          <p:cNvPr id="185" name="Google Shape;185;p21"/>
          <p:cNvCxnSpPr>
            <a:endCxn id="184" idx="1"/>
          </p:cNvCxnSpPr>
          <p:nvPr/>
        </p:nvCxnSpPr>
        <p:spPr>
          <a:xfrm flipH="1" rot="10800000">
            <a:off x="3352788" y="4252912"/>
            <a:ext cx="369900" cy="90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