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Libre Franklin"/>
      <p:regular r:id="rId33"/>
      <p:bold r:id="rId34"/>
      <p:italic r:id="rId35"/>
      <p:boldItalic r:id="rId36"/>
    </p:embeddedFont>
    <p:embeddedFont>
      <p:font typeface="Libre Baskerville"/>
      <p:regular r:id="rId37"/>
      <p:bold r:id="rId38"/>
      <p: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ibreFranklin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ibreFranklin-italic.fntdata"/><Relationship Id="rId12" Type="http://schemas.openxmlformats.org/officeDocument/2006/relationships/slide" Target="slides/slide7.xml"/><Relationship Id="rId34" Type="http://schemas.openxmlformats.org/officeDocument/2006/relationships/font" Target="fonts/LibreFranklin-bold.fntdata"/><Relationship Id="rId15" Type="http://schemas.openxmlformats.org/officeDocument/2006/relationships/slide" Target="slides/slide10.xml"/><Relationship Id="rId37" Type="http://schemas.openxmlformats.org/officeDocument/2006/relationships/font" Target="fonts/LibreBaskerville-regular.fntdata"/><Relationship Id="rId14" Type="http://schemas.openxmlformats.org/officeDocument/2006/relationships/slide" Target="slides/slide9.xml"/><Relationship Id="rId36" Type="http://schemas.openxmlformats.org/officeDocument/2006/relationships/font" Target="fonts/LibreFranklin-boldItalic.fntdata"/><Relationship Id="rId17" Type="http://schemas.openxmlformats.org/officeDocument/2006/relationships/slide" Target="slides/slide12.xml"/><Relationship Id="rId39" Type="http://schemas.openxmlformats.org/officeDocument/2006/relationships/font" Target="fonts/LibreBaskerville-italic.fntdata"/><Relationship Id="rId16" Type="http://schemas.openxmlformats.org/officeDocument/2006/relationships/slide" Target="slides/slide11.xml"/><Relationship Id="rId38" Type="http://schemas.openxmlformats.org/officeDocument/2006/relationships/font" Target="fonts/LibreBaskervill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4" name="Google Shape;28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4 –Dimension Reduction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09600" y="4570413"/>
            <a:ext cx="7010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R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Yahav, Patel &amp; Lichtendahl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Categories</a:t>
            </a:r>
            <a:endParaRPr/>
          </a:p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1081088" y="1911350"/>
            <a:ext cx="6526212" cy="1290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Many zoning categories are the same or similar with respect to CATMEDV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095" y="3125420"/>
            <a:ext cx="5236755" cy="297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Principal Components Analysis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Goal: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Reduce a set of numerical variables.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The idea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Remove the overlap of information between these variable. [“Information” is measured by the sum of the variances of the variables.]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Final product: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A smaller number of numerical variables that contain most of the information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Principal Components Analysis</a:t>
            </a:r>
            <a:endParaRPr/>
          </a:p>
        </p:txBody>
      </p:sp>
      <p:sp>
        <p:nvSpPr>
          <p:cNvPr id="186" name="Google Shape;186;p24"/>
          <p:cNvSpPr txBox="1"/>
          <p:nvPr>
            <p:ph idx="4294967295" type="body"/>
          </p:nvPr>
        </p:nvSpPr>
        <p:spPr>
          <a:xfrm>
            <a:off x="914400" y="183515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How does PCA do this?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  <a:p>
            <a:pPr indent="-284163" lvl="0" marL="284163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Create new variables that are linear combinations of the original variables (i.e., they are weighted averages of the original variables). </a:t>
            </a:r>
            <a:endParaRPr/>
          </a:p>
          <a:p>
            <a:pPr indent="-143828" lvl="0" marL="284163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4163" lvl="0" marL="284163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These linear combinations are uncorrelated (no information overlap), and only a few of them contain most of the original information.</a:t>
            </a:r>
            <a:endParaRPr/>
          </a:p>
          <a:p>
            <a:pPr indent="-93028" lvl="0" marL="233363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33363" lvl="0" marL="233363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The new variables are called </a:t>
            </a:r>
            <a:r>
              <a:rPr i="1" lang="en-US">
                <a:latin typeface="Libre Franklin"/>
                <a:ea typeface="Libre Franklin"/>
                <a:cs typeface="Libre Franklin"/>
                <a:sym typeface="Libre Franklin"/>
              </a:rPr>
              <a:t>principal components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 – Breakfast Cereals (excerpt)</a:t>
            </a:r>
            <a:r>
              <a:rPr lang="en-US"/>
              <a:t>	</a:t>
            </a:r>
            <a:endParaRPr/>
          </a:p>
        </p:txBody>
      </p:sp>
      <p:pic>
        <p:nvPicPr>
          <p:cNvPr id="193" name="Google Shape;19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88" y="1911350"/>
            <a:ext cx="7072312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 of Variables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914400" y="1447800"/>
            <a:ext cx="374967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Name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name of cereal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mfr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manufacturer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type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cold or hot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calories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calories per serving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protein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grams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fat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grams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sodium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mg. 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fiber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grams 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26"/>
          <p:cNvSpPr txBox="1"/>
          <p:nvPr>
            <p:ph idx="2" type="body"/>
          </p:nvPr>
        </p:nvSpPr>
        <p:spPr>
          <a:xfrm>
            <a:off x="4933950" y="1447800"/>
            <a:ext cx="374967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carbo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grams complex carbohydrates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sugars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grams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potass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mg.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vitamins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% FDA rec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shelf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display shelf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weight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oz. 1 serving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cups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in one serving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rating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consumer reports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914400" y="274638"/>
            <a:ext cx="7772400" cy="8775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Consider calories &amp; ratings covariance matrix</a:t>
            </a:r>
            <a:endParaRPr/>
          </a:p>
        </p:txBody>
      </p:sp>
      <p:sp>
        <p:nvSpPr>
          <p:cNvPr id="208" name="Google Shape;208;p27"/>
          <p:cNvSpPr txBox="1"/>
          <p:nvPr>
            <p:ph idx="2" type="body"/>
          </p:nvPr>
        </p:nvSpPr>
        <p:spPr>
          <a:xfrm>
            <a:off x="853145" y="3429000"/>
            <a:ext cx="7361237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Total variance (=“information”) is sum of individual variances: 379.63 + 197.32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Calories accounts for 379.63/577 = 66%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If we want to make do with just calories, we lose 34% of the variation</a:t>
            </a:r>
            <a:endParaRPr/>
          </a:p>
        </p:txBody>
      </p:sp>
      <p:pic>
        <p:nvPicPr>
          <p:cNvPr id="209" name="Google Shape;209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1388" y="2133600"/>
            <a:ext cx="3954462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29040" y="393200"/>
            <a:ext cx="7772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Using linear combinations to redistribute the variability in a more polarized way</a:t>
            </a:r>
            <a:endParaRPr/>
          </a:p>
        </p:txBody>
      </p:sp>
      <p:sp>
        <p:nvSpPr>
          <p:cNvPr id="216" name="Google Shape;216;p28"/>
          <p:cNvSpPr txBox="1"/>
          <p:nvPr>
            <p:ph idx="2" type="body"/>
          </p:nvPr>
        </p:nvSpPr>
        <p:spPr>
          <a:xfrm>
            <a:off x="473075" y="1303338"/>
            <a:ext cx="789305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Z</a:t>
            </a:r>
            <a:r>
              <a:rPr baseline="-25000" lang="en-US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and Z</a:t>
            </a:r>
            <a:r>
              <a:rPr baseline="-25000" lang="en-US"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are two linear combinations.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Z</a:t>
            </a:r>
            <a:r>
              <a:rPr baseline="-25000" lang="en-US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has the highest variation (spread of values)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Z</a:t>
            </a:r>
            <a:r>
              <a:rPr baseline="-25000" lang="en-US"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has the lowest variation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305" y="2821840"/>
            <a:ext cx="53816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output for these 2 variables</a:t>
            </a:r>
            <a:endParaRPr/>
          </a:p>
        </p:txBody>
      </p:sp>
      <p:sp>
        <p:nvSpPr>
          <p:cNvPr id="224" name="Google Shape;224;p29"/>
          <p:cNvSpPr txBox="1"/>
          <p:nvPr>
            <p:ph idx="2" type="body"/>
          </p:nvPr>
        </p:nvSpPr>
        <p:spPr>
          <a:xfrm>
            <a:off x="321880" y="2366470"/>
            <a:ext cx="7741290" cy="3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Weights to project original data onto Z</a:t>
            </a:r>
            <a:r>
              <a:rPr baseline="-25000" lang="en-US" sz="1600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&amp; Z</a:t>
            </a:r>
            <a:r>
              <a:rPr baseline="-25000" lang="en-US" sz="1600">
                <a:latin typeface="Libre Franklin"/>
                <a:ea typeface="Libre Franklin"/>
                <a:cs typeface="Libre Franklin"/>
                <a:sym typeface="Libre Franklin"/>
              </a:rPr>
              <a:t>2, 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e.g. (0.847, -0.532) are weights for Z</a:t>
            </a:r>
            <a:r>
              <a:rPr baseline="-25000" lang="en-US" sz="1600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245985" y="1531625"/>
            <a:ext cx="85002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pcs &lt;- prcomp(data.frame(cereals.df$calories, cereals.df$rating))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summary(pcs)</a:t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625460" y="2821840"/>
            <a:ext cx="69823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PC1        PC2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cereals.df.calories   0.8470535  0.5315077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cereals.df.rating    -0.5315077  0.8470535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549565" y="4112055"/>
            <a:ext cx="774129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Importance of components: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PC1    PC2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Standard deviation     22.3165  8.8844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Proportion of Variance  0.8632  0.1368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Cumulative Proportion   0.8632  1.0000</a:t>
            </a:r>
            <a:endParaRPr/>
          </a:p>
        </p:txBody>
      </p:sp>
      <p:cxnSp>
        <p:nvCxnSpPr>
          <p:cNvPr id="228" name="Google Shape;228;p29"/>
          <p:cNvCxnSpPr/>
          <p:nvPr/>
        </p:nvCxnSpPr>
        <p:spPr>
          <a:xfrm>
            <a:off x="4420210" y="5174585"/>
            <a:ext cx="1593795" cy="834845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9" name="Google Shape;229;p29"/>
          <p:cNvSpPr/>
          <p:nvPr/>
        </p:nvSpPr>
        <p:spPr>
          <a:xfrm>
            <a:off x="3357680" y="4871005"/>
            <a:ext cx="1138425" cy="30358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6014004" y="5781745"/>
            <a:ext cx="26563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86% of the total variance is accounted for by component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PC1        PC2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[1,]  -44.921528     2.1971833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[2,]   15.725265    -0.3824165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[3,]  -40.149935    -5.4072123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[4,]  -75.310772    12.9991256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[5,]    7.041508    -5.3576857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777250" y="1000360"/>
            <a:ext cx="76653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 Component Scores for the First Five Records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/>
          <p:nvPr/>
        </p:nvSpPr>
        <p:spPr>
          <a:xfrm>
            <a:off x="701355" y="1303940"/>
            <a:ext cx="62325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pcs &lt;- prcomp(na.omit(cereals.df[,-c(1:3)]))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summary(pcs)</a:t>
            </a:r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777250" y="393200"/>
            <a:ext cx="7210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for the 13 Numerical Variables in the Cereals Data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145" y="2138785"/>
            <a:ext cx="6678760" cy="175563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/>
          <p:nvPr/>
        </p:nvSpPr>
        <p:spPr>
          <a:xfrm>
            <a:off x="3357680" y="2897735"/>
            <a:ext cx="683055" cy="227685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31"/>
          <p:cNvCxnSpPr/>
          <p:nvPr/>
        </p:nvCxnSpPr>
        <p:spPr>
          <a:xfrm rot="10800000">
            <a:off x="4040735" y="3125420"/>
            <a:ext cx="379475" cy="136611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6" name="Google Shape;246;p31"/>
          <p:cNvSpPr txBox="1"/>
          <p:nvPr/>
        </p:nvSpPr>
        <p:spPr>
          <a:xfrm>
            <a:off x="2522835" y="4567425"/>
            <a:ext cx="50090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two components account for 93% of the total variance, so using 2-3 components in further modeling would probably be sufficient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the data	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914400" y="174148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Statistical summary of data: common metrics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Average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Median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Minimum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Maximum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Standard deviation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Counts &amp; percentages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145" y="2138784"/>
            <a:ext cx="7139401" cy="295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/>
          <p:nvPr/>
        </p:nvSpPr>
        <p:spPr>
          <a:xfrm>
            <a:off x="853145" y="544990"/>
            <a:ext cx="71341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Weightings for the First Five Components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Generalization </a:t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853145" y="175931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X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X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… X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original </a:t>
            </a:r>
            <a:r>
              <a:rPr i="1" lang="en-US" sz="2400"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 variables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Z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Z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Z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… Z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weighted averages of original variables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All pairs of Z variables have 0 correlation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Order Z’s by variance (z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1 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largest, Z</a:t>
            </a:r>
            <a:r>
              <a:rPr baseline="-25000" lang="en-US" sz="2400"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 smallest)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Usually the first few Z variables contain most of the information, and so the rest can be dropped.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Normalizing data</a:t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914400" y="14478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In these results, sodium dominates first PC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Just because of the way it is measured (mg), its scale is greater than almost all other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Hence its variance will be a dominant component of the total variance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 u="sng">
                <a:latin typeface="Libre Franklin"/>
                <a:ea typeface="Libre Franklin"/>
                <a:cs typeface="Libre Franklin"/>
                <a:sym typeface="Libre Franklin"/>
              </a:rPr>
              <a:t>Normalize</a:t>
            </a: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 each variable to remove scale effect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Divide by std. deviation (may subtract mean first)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Normalization (= standardization) is usually performed in PCA; otherwise measurement units affect results</a:t>
            </a:r>
            <a:endParaRPr/>
          </a:p>
          <a:p>
            <a:pPr indent="-165100" lvl="0" marL="273050" rtl="0" algn="l">
              <a:spcBef>
                <a:spcPts val="575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&gt; pcs.cor &lt;- prcomp(na.omit(cereals.df[,-c(1:3)]), scale. = T)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7152430" y="5022795"/>
            <a:ext cx="1517900" cy="379475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6469375" y="5326375"/>
            <a:ext cx="683055" cy="379475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9" name="Google Shape;269;p34"/>
          <p:cNvSpPr txBox="1"/>
          <p:nvPr/>
        </p:nvSpPr>
        <p:spPr>
          <a:xfrm>
            <a:off x="4875580" y="5705850"/>
            <a:ext cx="28840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variables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880" y="1911100"/>
            <a:ext cx="8210199" cy="311169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/>
        </p:nvSpPr>
        <p:spPr>
          <a:xfrm>
            <a:off x="397775" y="469095"/>
            <a:ext cx="81207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Output Using all 13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Numerical Variables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50" y="1424846"/>
            <a:ext cx="7437710" cy="39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 txBox="1"/>
          <p:nvPr/>
        </p:nvSpPr>
        <p:spPr>
          <a:xfrm>
            <a:off x="777250" y="544990"/>
            <a:ext cx="75895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Weightings for the First Five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in Classification/Prediction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914400" y="151288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Apply PCA to training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Decide how many PC’s to use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Use variable weights in those PC’s with validation/new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This creates a new reduced set of predictors in validation/new data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625475" y="274638"/>
            <a:ext cx="82724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Regression-Based </a:t>
            </a:r>
            <a:br>
              <a:rPr lang="en-US" sz="3600"/>
            </a:br>
            <a:r>
              <a:rPr lang="en-US" sz="3600"/>
              <a:t>Dimension Reduction</a:t>
            </a:r>
            <a:endParaRPr/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914400" y="1682750"/>
            <a:ext cx="6769100" cy="433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Multiple Linear Regression or Logistic Regression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Use subset selection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Algorithm chooses a subset of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This procedure is integrated directly into the predictive task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473075" y="1600200"/>
            <a:ext cx="8348663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Data summarization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is an important for data exploration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Data summaries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include numerical metrics (average, median, etc.) and graphical summaries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Data reduction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is useful for compressing the information in the data into a smaller subset</a:t>
            </a:r>
            <a:endParaRPr/>
          </a:p>
          <a:p>
            <a:pPr indent="-228600" lvl="1" marL="5476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Categorical variables can be reduced by combining similar categories</a:t>
            </a:r>
            <a:endParaRPr/>
          </a:p>
          <a:p>
            <a:pPr indent="-228600" lvl="1" marL="5476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Principal components analysis transforms an original set of numerical data into a smaller set of weighted averages of the original data that contain most of the original information in less variables.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515" y="2034498"/>
            <a:ext cx="6638135" cy="283650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1156725" y="1000360"/>
            <a:ext cx="69823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Statistics for Boston Housing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1232620" y="620885"/>
            <a:ext cx="69823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Matrix for Boston Housing Data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725" y="1911100"/>
            <a:ext cx="6593217" cy="360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929040" y="2138785"/>
            <a:ext cx="7058235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compute mean, standard dev., min, max, median,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length, and missing values for all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data.frame(mean=sapply(boston.housing.df, mean),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sd=sapply(boston.housing.df, sd),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min=sapply(boston.housing.df, min),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max=sapply(boston.housing.df, max),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median=sapply(boston.housing.df, median),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length=sapply(boston.housing.df, length)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miss.val=sapply(boston.housing.df, function(x)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sum(length(which(is.na(x))))))) )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1004935" y="1076255"/>
            <a:ext cx="63751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 Summary Statistics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1308515" y="772675"/>
            <a:ext cx="65269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tabulate counts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080830" y="2690336"/>
            <a:ext cx="6830550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boston.housing.df &lt;- read.csv("BostonHousing.csv")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(boston.housing.df$CHAS)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471 35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687990" y="3732579"/>
            <a:ext cx="379475" cy="379475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8"/>
          <p:cNvCxnSpPr/>
          <p:nvPr/>
        </p:nvCxnSpPr>
        <p:spPr>
          <a:xfrm rot="10800000">
            <a:off x="2143360" y="4036160"/>
            <a:ext cx="1062530" cy="45537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2" name="Google Shape;142;p18"/>
          <p:cNvSpPr txBox="1"/>
          <p:nvPr/>
        </p:nvSpPr>
        <p:spPr>
          <a:xfrm>
            <a:off x="3281785" y="4339740"/>
            <a:ext cx="31875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 neighborhoods have a CHAS value of “1,” i.e. they border the Charles River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397775" y="393200"/>
            <a:ext cx="85002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tabulate counts using multiple variables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49565" y="1076255"/>
            <a:ext cx="827255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bins of size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boston.housing.df$RM.bin &lt;- .bincode(boston.housing.df$RM, c(1:9))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compute the average of MEDV by (binned) RM and CHAS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in aggregate() use the argument by= to define the list of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aggregating variables,and FUN= as an aggregating function.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aggregate(boston.housing.df$MEDV, by=list(RM=boston.housing.df$RM.bin,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CHAS=boston.housing.df$CHAS), FUN=mean)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1232620" y="3884370"/>
            <a:ext cx="45720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RM CHAS 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1  3  0   25.30000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2  4  0   15.40714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3  5  0   17.2000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4  6  0   21.76917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5  7  0   35.96444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6  8  0   45.70000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7  5  1   22.21818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8  6  1   25.91875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9  7  1   44.06667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10 8  1   35.95000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2295150" y="4112055"/>
            <a:ext cx="986635" cy="30358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 rot="10800000">
            <a:off x="3357680" y="4263845"/>
            <a:ext cx="1138425" cy="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2" name="Google Shape;152;p19"/>
          <p:cNvSpPr txBox="1"/>
          <p:nvPr/>
        </p:nvSpPr>
        <p:spPr>
          <a:xfrm>
            <a:off x="4572000" y="3884370"/>
            <a:ext cx="25045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neighborhoods where houses averaged 3 rooms and did not border the Charles, median value was 25.3 ($000)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625460" y="1152150"/>
            <a:ext cx="8272555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melt() to stack a set of columns into a single column of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stack MEDV values for each combination of (binned) RM and CHAS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mlt &lt;- melt(boston.housing.df, id=c("RM.bin", "CHAS"), measure=c("MEDV"))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head(mlt, 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RM.bin CHAS variable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6   0   MEDV   24.0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6   0   MEDV   21.6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7   0   MEDV   34.7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6   0   MEDV   33.4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lain" startAt="5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7   0   MEDV   36.2</a:t>
            </a:r>
            <a:endParaRPr/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cast() to reshape data and generate pivot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cast(mlt, RM.bin ~ CHAS, subset=variable=="MEDV",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margins=c("grand_row", "grand_col"), mean)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RM.bin   0        1          (all)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3  25.30000    NaN       25.30000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4  15.40714    NaN       15.40714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3  5  17.20000    22.21818  17.55159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4  6  21.76917    25.91875  22.01599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5  7  35.96444    44.06667  36.91765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6  8  45.70000    35.95000  44.20000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(all) 22.09384 28.44000  22.53281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245985" y="469095"/>
            <a:ext cx="81966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functions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melt </a:t>
            </a: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cast </a:t>
            </a: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reshape </a:t>
            </a: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pivot tables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Reducing Categories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A single categorical variable with </a:t>
            </a:r>
            <a:r>
              <a:rPr i="1" lang="en-US" sz="2000">
                <a:latin typeface="Libre Franklin"/>
                <a:ea typeface="Libre Franklin"/>
                <a:cs typeface="Libre Franklin"/>
                <a:sym typeface="Libre Franklin"/>
              </a:rPr>
              <a:t>m</a:t>
            </a: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 categories is typically transformed into </a:t>
            </a:r>
            <a:r>
              <a:rPr i="1" lang="en-US" sz="2000">
                <a:latin typeface="Libre Franklin"/>
                <a:ea typeface="Libre Franklin"/>
                <a:cs typeface="Libre Franklin"/>
                <a:sym typeface="Libre Franklin"/>
              </a:rPr>
              <a:t>m</a:t>
            </a: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 or </a:t>
            </a:r>
            <a:r>
              <a:rPr i="1" lang="en-US" sz="2000">
                <a:latin typeface="Libre Franklin"/>
                <a:ea typeface="Libre Franklin"/>
                <a:cs typeface="Libre Franklin"/>
                <a:sym typeface="Libre Franklin"/>
              </a:rPr>
              <a:t>m-1</a:t>
            </a: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 dummy variables (handled automatically by most R modeling functions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Each dummy variable takes the values 0 or 1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0 = “no” for the category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1 = “yes”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Problem: Can end up with too many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Solution: Reduce by combining categories that are close to each other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Use pivot tables to assess outcome variable sensitivity to the dummies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Exception: Naïve Bayes can handle categorical variables without transforming them into dummies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