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9144000"/>
  <p:notesSz cx="6858000" cy="9144000"/>
  <p:embeddedFontLst>
    <p:embeddedFont>
      <p:font typeface="Libre Franklin"/>
      <p:regular r:id="rId59"/>
      <p:bold r:id="rId60"/>
      <p:italic r:id="rId61"/>
      <p:boldItalic r:id="rId62"/>
    </p:embeddedFont>
    <p:embeddedFont>
      <p:font typeface="Libre Baskerville"/>
      <p:regular r:id="rId63"/>
      <p:bold r:id="rId64"/>
      <p: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BD7968-9AB3-4831-8970-EF2FD7019ADC}">
  <a:tblStyle styleId="{6BBD7968-9AB3-4831-8970-EF2FD7019AD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ibreFranklin-boldItalic.fntdata"/><Relationship Id="rId61" Type="http://schemas.openxmlformats.org/officeDocument/2006/relationships/font" Target="fonts/LibreFranklin-italic.fntdata"/><Relationship Id="rId20" Type="http://schemas.openxmlformats.org/officeDocument/2006/relationships/slide" Target="slides/slide14.xml"/><Relationship Id="rId64" Type="http://schemas.openxmlformats.org/officeDocument/2006/relationships/font" Target="fonts/LibreBaskerville-bold.fntdata"/><Relationship Id="rId63" Type="http://schemas.openxmlformats.org/officeDocument/2006/relationships/font" Target="fonts/LibreBaskerville-regular.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LibreBaskerville-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ibreFranklin-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LibreFranklin-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3" name="Google Shape;19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1" name="Google Shape;20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 name="Google Shape;20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 name="Google Shape;21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0" name="Google Shape;23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8" name="Google Shape;25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2" name="Google Shape;27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2: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9" name="Google Shape;27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3: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6" name="Google Shape;28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4" name="Google Shape;29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4" name="Google Shape;30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2" name="Google Shape;31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9" name="Google Shape;31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8: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6" name="Google Shape;32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3" name="Google Shape;33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0" name="Google Shape;34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8" name="Google Shape;34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4" name="Google Shape;36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1" name="Google Shape;37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8" name="Google Shape;37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5" name="Google Shape;38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7: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2" name="Google Shape;39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9" name="Google Shape;39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9" name="Google Shape;40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7" name="Google Shape;41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4" name="Google Shape;424;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1" name="Google Shape;43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8" name="Google Shape;43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4" name="Google Shape;44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2" name="Google Shape;45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9" name="Google Shape;45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7" name="Google Shape;46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4" name="Google Shape;47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2" name="Google Shape;48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9" name="Google Shape;48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7" name="Google Shape;497;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25" name="Google Shape;25;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1" name="Google Shape;31;p4"/>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2" name="Google Shape;32;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2" name="Google Shape;42;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4" name="Google Shape;44;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5" name="Google Shape;45;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7"/>
          <p:cNvSpPr/>
          <p:nvPr/>
        </p:nvSpPr>
        <p:spPr>
          <a:xfrm>
            <a:off x="65088" y="69850"/>
            <a:ext cx="9013825" cy="6691313"/>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 name="Google Shape;51;p7"/>
          <p:cNvSpPr/>
          <p:nvPr/>
        </p:nvSpPr>
        <p:spPr>
          <a:xfrm>
            <a:off x="63500" y="1449388"/>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 name="Google Shape;52;p7"/>
          <p:cNvSpPr/>
          <p:nvPr/>
        </p:nvSpPr>
        <p:spPr>
          <a:xfrm>
            <a:off x="63500" y="1397000"/>
            <a:ext cx="9020175" cy="12065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7"/>
          <p:cNvSpPr/>
          <p:nvPr/>
        </p:nvSpPr>
        <p:spPr>
          <a:xfrm>
            <a:off x="63500" y="2976563"/>
            <a:ext cx="9020175" cy="1111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7"/>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55" name="Google Shape;55;p7"/>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8"/>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8"/>
          <p:cNvSpPr/>
          <p:nvPr/>
        </p:nvSpPr>
        <p:spPr>
          <a:xfrm>
            <a:off x="65313" y="69755"/>
            <a:ext cx="9013372" cy="6692201"/>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8"/>
          <p:cNvSpPr/>
          <p:nvPr/>
        </p:nvSpPr>
        <p:spPr>
          <a:xfrm flipH="1" rot="10800000">
            <a:off x="69850" y="2376488"/>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8"/>
          <p:cNvSpPr/>
          <p:nvPr/>
        </p:nvSpPr>
        <p:spPr>
          <a:xfrm>
            <a:off x="69850" y="2341563"/>
            <a:ext cx="901382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 name="Google Shape;64;p8"/>
          <p:cNvSpPr/>
          <p:nvPr/>
        </p:nvSpPr>
        <p:spPr>
          <a:xfrm>
            <a:off x="68263" y="2468563"/>
            <a:ext cx="9015412" cy="4603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 name="Google Shape;65;p8"/>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Franklin"/>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9"/>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Franklin"/>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6" name="Google Shape;76;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p:nvPr/>
        </p:nvSpPr>
        <p:spPr>
          <a:xfrm flipH="1" rot="10800000">
            <a:off x="68263"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0"/>
          <p:cNvSpPr/>
          <p:nvPr/>
        </p:nvSpPr>
        <p:spPr>
          <a:xfrm>
            <a:off x="68263" y="4649788"/>
            <a:ext cx="900747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10"/>
          <p:cNvSpPr/>
          <p:nvPr/>
        </p:nvSpPr>
        <p:spPr>
          <a:xfrm>
            <a:off x="68263" y="4773613"/>
            <a:ext cx="9007475" cy="476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Franklin"/>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Franklin"/>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5" name="Google Shape;85;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Franklin"/>
                <a:ea typeface="Libre Franklin"/>
                <a:cs typeface="Libre Franklin"/>
                <a:sym typeface="Libre Franklin"/>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lvl="4" marR="0" rtl="0" algn="l">
              <a:spcBef>
                <a:spcPts val="375"/>
              </a:spcBef>
              <a:spcAft>
                <a:spcPts val="0"/>
              </a:spcAft>
              <a:buClr>
                <a:srgbClr val="A28E6A"/>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6" name="Google Shape;86;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Franklin"/>
                <a:ea typeface="Libre Franklin"/>
                <a:cs typeface="Libre Franklin"/>
                <a:sym typeface="Libre Franklin"/>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indent="-355600" lvl="4" marL="2286000" marR="0" rtl="0" algn="l">
              <a:spcBef>
                <a:spcPts val="375"/>
              </a:spcBef>
              <a:spcAft>
                <a:spcPts val="0"/>
              </a:spcAft>
              <a:buClr>
                <a:srgbClr val="A28E6A"/>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609600" y="14478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Chapter 5 – Evaluating Classification &amp; Predictive Performance</a:t>
            </a:r>
            <a:endParaRPr/>
          </a:p>
        </p:txBody>
      </p:sp>
      <p:sp>
        <p:nvSpPr>
          <p:cNvPr id="107" name="Google Shape;107;p13"/>
          <p:cNvSpPr txBox="1"/>
          <p:nvPr>
            <p:ph idx="11" type="ftr"/>
          </p:nvPr>
        </p:nvSpPr>
        <p:spPr>
          <a:xfrm>
            <a:off x="811200" y="6172200"/>
            <a:ext cx="7521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 Galit Shmueli and Peter Bruce 2017                   rev 10/19/19</a:t>
            </a:r>
            <a:endParaRPr/>
          </a:p>
        </p:txBody>
      </p:sp>
      <p:sp>
        <p:nvSpPr>
          <p:cNvPr id="108" name="Google Shape;108;p13"/>
          <p:cNvSpPr txBox="1"/>
          <p:nvPr/>
        </p:nvSpPr>
        <p:spPr>
          <a:xfrm>
            <a:off x="609600" y="4570413"/>
            <a:ext cx="7010400" cy="1169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accent2"/>
                </a:solidFill>
                <a:latin typeface="Libre Franklin"/>
                <a:ea typeface="Libre Franklin"/>
                <a:cs typeface="Libre Franklin"/>
                <a:sym typeface="Libre Franklin"/>
              </a:rPr>
              <a:t>Data Mining for Business Analytics in R </a:t>
            </a:r>
            <a:endParaRPr/>
          </a:p>
          <a:p>
            <a:pPr indent="0" lvl="0" marL="0" marR="0" rtl="0" algn="l">
              <a:spcBef>
                <a:spcPts val="1400"/>
              </a:spcBef>
              <a:spcAft>
                <a:spcPts val="0"/>
              </a:spcAft>
              <a:buNone/>
            </a:pPr>
            <a:r>
              <a:rPr b="1" i="0" lang="en-US" sz="2800" u="none" cap="none" strike="noStrike">
                <a:solidFill>
                  <a:schemeClr val="dk2"/>
                </a:solidFill>
                <a:latin typeface="Libre Franklin"/>
                <a:ea typeface="Libre Franklin"/>
                <a:cs typeface="Libre Franklin"/>
                <a:sym typeface="Libre Franklin"/>
              </a:rPr>
              <a:t>Shmueli, Bruce, Yahav, Patel &amp; Lichtendahl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Naïve Rule	</a:t>
            </a:r>
            <a:endParaRPr/>
          </a:p>
        </p:txBody>
      </p:sp>
      <p:sp>
        <p:nvSpPr>
          <p:cNvPr id="174" name="Google Shape;174;p22"/>
          <p:cNvSpPr txBox="1"/>
          <p:nvPr>
            <p:ph idx="1" type="body"/>
          </p:nvPr>
        </p:nvSpPr>
        <p:spPr>
          <a:xfrm>
            <a:off x="914400" y="2819400"/>
            <a:ext cx="7772400" cy="24384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210"/>
              <a:buFont typeface="Noto Sans Symbols"/>
              <a:buNone/>
            </a:pPr>
            <a:r>
              <a:t/>
            </a:r>
            <a:endParaRPr/>
          </a:p>
          <a:p>
            <a:pPr indent="-457200" lvl="0" marL="457200" rtl="0" algn="l">
              <a:spcBef>
                <a:spcPts val="575"/>
              </a:spcBef>
              <a:spcAft>
                <a:spcPts val="0"/>
              </a:spcAft>
              <a:buSzPts val="2210"/>
              <a:buChar char="⚫"/>
            </a:pPr>
            <a:r>
              <a:rPr lang="en-US"/>
              <a:t>Often used as benchmark:  we hope to do better than that</a:t>
            </a:r>
            <a:endParaRPr/>
          </a:p>
          <a:p>
            <a:pPr indent="-457200" lvl="0" marL="457200" rtl="0" algn="l">
              <a:spcBef>
                <a:spcPts val="575"/>
              </a:spcBef>
              <a:spcAft>
                <a:spcPts val="0"/>
              </a:spcAft>
              <a:buSzPts val="2210"/>
              <a:buChar char="⚫"/>
            </a:pPr>
            <a:r>
              <a:rPr lang="en-US"/>
              <a:t>Exception: when goal is to identify high-value but rare outcomes, we may do well by doing worse than the naïve rule (see “lift” – later)</a:t>
            </a:r>
            <a:endParaRPr/>
          </a:p>
        </p:txBody>
      </p:sp>
      <p:sp>
        <p:nvSpPr>
          <p:cNvPr id="175" name="Google Shape;175;p22"/>
          <p:cNvSpPr/>
          <p:nvPr/>
        </p:nvSpPr>
        <p:spPr>
          <a:xfrm>
            <a:off x="914400" y="1981200"/>
            <a:ext cx="7553325" cy="885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210"/>
              <a:buFont typeface="Noto Sans Symbols"/>
              <a:buNone/>
            </a:pPr>
            <a:r>
              <a:rPr b="1" i="0" lang="en-US" sz="2600" u="none" cap="none" strike="noStrike">
                <a:solidFill>
                  <a:schemeClr val="dk1"/>
                </a:solidFill>
                <a:latin typeface="Libre Franklin"/>
                <a:ea typeface="Libre Franklin"/>
                <a:cs typeface="Libre Franklin"/>
                <a:sym typeface="Libre Franklin"/>
              </a:rPr>
              <a:t>Naïve rule:</a:t>
            </a:r>
            <a:r>
              <a:rPr b="0" i="0" lang="en-US" sz="2600" u="none" cap="none" strike="noStrike">
                <a:solidFill>
                  <a:schemeClr val="dk1"/>
                </a:solidFill>
                <a:latin typeface="Libre Franklin"/>
                <a:ea typeface="Libre Franklin"/>
                <a:cs typeface="Libre Franklin"/>
                <a:sym typeface="Libre Franklin"/>
              </a:rPr>
              <a:t>  classify all records as belonging to the most prevalent class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Separation of Records</a:t>
            </a:r>
            <a:endParaRPr/>
          </a:p>
        </p:txBody>
      </p:sp>
      <p:sp>
        <p:nvSpPr>
          <p:cNvPr id="182" name="Google Shape;182;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  </a:t>
            </a:r>
            <a:endParaRPr/>
          </a:p>
          <a:p>
            <a:pPr indent="0" lvl="0" marL="0" rtl="0" algn="l">
              <a:spcBef>
                <a:spcPts val="575"/>
              </a:spcBef>
              <a:spcAft>
                <a:spcPts val="0"/>
              </a:spcAft>
              <a:buSzPts val="2210"/>
              <a:buFont typeface="Noto Sans Symbols"/>
              <a:buNone/>
            </a:pPr>
            <a:r>
              <a:rPr lang="en-US"/>
              <a:t>“High separation of records” means that using predictor variables attains low error</a:t>
            </a:r>
            <a:endParaRPr/>
          </a:p>
          <a:p>
            <a:pPr indent="-132715" lvl="0" marL="273050" rtl="0" algn="l">
              <a:spcBef>
                <a:spcPts val="575"/>
              </a:spcBef>
              <a:spcAft>
                <a:spcPts val="0"/>
              </a:spcAft>
              <a:buSzPts val="2210"/>
              <a:buNone/>
            </a:pPr>
            <a:r>
              <a:t/>
            </a:r>
            <a:endParaRPr/>
          </a:p>
          <a:p>
            <a:pPr indent="0" lvl="0" marL="0" rtl="0" algn="l">
              <a:spcBef>
                <a:spcPts val="575"/>
              </a:spcBef>
              <a:spcAft>
                <a:spcPts val="0"/>
              </a:spcAft>
              <a:buSzPts val="2210"/>
              <a:buFont typeface="Noto Sans Symbols"/>
              <a:buNone/>
            </a:pPr>
            <a:r>
              <a:rPr lang="en-US"/>
              <a:t>“Low separation of records” means that using predictor variables does not improve much on naïve rule</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Confusion Matrix</a:t>
            </a:r>
            <a:br>
              <a:rPr lang="en-US"/>
            </a:br>
            <a:r>
              <a:rPr lang="en-US" sz="2400"/>
              <a:t>(R function: “</a:t>
            </a:r>
            <a:r>
              <a:rPr lang="en-US" sz="2400">
                <a:latin typeface="Courier New"/>
                <a:ea typeface="Courier New"/>
                <a:cs typeface="Courier New"/>
                <a:sym typeface="Courier New"/>
              </a:rPr>
              <a:t>confusionMatrix</a:t>
            </a:r>
            <a:r>
              <a:rPr lang="en-US" sz="2400"/>
              <a:t>”)</a:t>
            </a:r>
            <a:endParaRPr/>
          </a:p>
        </p:txBody>
      </p:sp>
      <p:sp>
        <p:nvSpPr>
          <p:cNvPr id="189" name="Google Shape;189;p24"/>
          <p:cNvSpPr txBox="1"/>
          <p:nvPr>
            <p:ph idx="2" type="body"/>
          </p:nvPr>
        </p:nvSpPr>
        <p:spPr>
          <a:xfrm>
            <a:off x="1752600" y="4648200"/>
            <a:ext cx="5943600" cy="1600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Font typeface="Noto Sans Symbols"/>
              <a:buNone/>
            </a:pPr>
            <a:r>
              <a:rPr b="1" lang="en-US" sz="2000"/>
              <a:t>201</a:t>
            </a:r>
            <a:r>
              <a:rPr lang="en-US" sz="2000"/>
              <a:t> 1’s correctly classified as “1”</a:t>
            </a:r>
            <a:endParaRPr/>
          </a:p>
          <a:p>
            <a:pPr indent="-273050" lvl="0" marL="273050" rtl="0" algn="l">
              <a:spcBef>
                <a:spcPts val="575"/>
              </a:spcBef>
              <a:spcAft>
                <a:spcPts val="0"/>
              </a:spcAft>
              <a:buSzPts val="1700"/>
              <a:buFont typeface="Noto Sans Symbols"/>
              <a:buNone/>
            </a:pPr>
            <a:r>
              <a:rPr b="1" lang="en-US" sz="2000"/>
              <a:t>85</a:t>
            </a:r>
            <a:r>
              <a:rPr lang="en-US" sz="2000"/>
              <a:t> 1’s incorrectly classified as “0”</a:t>
            </a:r>
            <a:endParaRPr/>
          </a:p>
          <a:p>
            <a:pPr indent="-273050" lvl="0" marL="273050" rtl="0" algn="l">
              <a:spcBef>
                <a:spcPts val="575"/>
              </a:spcBef>
              <a:spcAft>
                <a:spcPts val="0"/>
              </a:spcAft>
              <a:buSzPts val="1700"/>
              <a:buFont typeface="Noto Sans Symbols"/>
              <a:buNone/>
            </a:pPr>
            <a:r>
              <a:rPr b="1" lang="en-US" sz="2000"/>
              <a:t>25</a:t>
            </a:r>
            <a:r>
              <a:rPr lang="en-US" sz="2000"/>
              <a:t> 0’s incorrectly classified as “1”</a:t>
            </a:r>
            <a:endParaRPr/>
          </a:p>
          <a:p>
            <a:pPr indent="-273050" lvl="0" marL="273050" rtl="0" algn="l">
              <a:spcBef>
                <a:spcPts val="575"/>
              </a:spcBef>
              <a:spcAft>
                <a:spcPts val="0"/>
              </a:spcAft>
              <a:buSzPts val="1700"/>
              <a:buFont typeface="Noto Sans Symbols"/>
              <a:buNone/>
            </a:pPr>
            <a:r>
              <a:rPr b="1" lang="en-US" sz="2000"/>
              <a:t>2689</a:t>
            </a:r>
            <a:r>
              <a:rPr lang="en-US" sz="2000"/>
              <a:t> 0’s correctly classified as “0”</a:t>
            </a:r>
            <a:endParaRPr/>
          </a:p>
          <a:p>
            <a:pPr indent="-273050" lvl="0" marL="273050" rtl="0" algn="l">
              <a:spcBef>
                <a:spcPts val="575"/>
              </a:spcBef>
              <a:spcAft>
                <a:spcPts val="0"/>
              </a:spcAft>
              <a:buSzPts val="2210"/>
              <a:buFont typeface="Noto Sans Symbols"/>
              <a:buNone/>
            </a:pPr>
            <a:r>
              <a:t/>
            </a:r>
            <a:endParaRPr/>
          </a:p>
        </p:txBody>
      </p:sp>
      <p:pic>
        <p:nvPicPr>
          <p:cNvPr id="190" name="Google Shape;190;p24"/>
          <p:cNvPicPr preferRelativeResize="0"/>
          <p:nvPr/>
        </p:nvPicPr>
        <p:blipFill rotWithShape="1">
          <a:blip r:embed="rId3">
            <a:alphaModFix/>
          </a:blip>
          <a:srcRect b="0" l="0" r="0" t="0"/>
          <a:stretch/>
        </p:blipFill>
        <p:spPr>
          <a:xfrm>
            <a:off x="2286000" y="2209800"/>
            <a:ext cx="4038600" cy="2465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Error Rate</a:t>
            </a:r>
            <a:endParaRPr/>
          </a:p>
        </p:txBody>
      </p:sp>
      <p:sp>
        <p:nvSpPr>
          <p:cNvPr id="197" name="Google Shape;197;p25"/>
          <p:cNvSpPr txBox="1"/>
          <p:nvPr>
            <p:ph idx="2" type="body"/>
          </p:nvPr>
        </p:nvSpPr>
        <p:spPr>
          <a:xfrm>
            <a:off x="1143000" y="4191000"/>
            <a:ext cx="7162800" cy="1981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Font typeface="Noto Sans Symbols"/>
              <a:buNone/>
            </a:pPr>
            <a:r>
              <a:rPr b="1" lang="en-US" sz="2000"/>
              <a:t>Overall error rate</a:t>
            </a:r>
            <a:r>
              <a:rPr lang="en-US" sz="2000"/>
              <a:t> = (25+85)/3000 = 3.67%</a:t>
            </a:r>
            <a:endParaRPr/>
          </a:p>
          <a:p>
            <a:pPr indent="-273050" lvl="0" marL="273050" rtl="0" algn="l">
              <a:spcBef>
                <a:spcPts val="575"/>
              </a:spcBef>
              <a:spcAft>
                <a:spcPts val="0"/>
              </a:spcAft>
              <a:buSzPts val="1700"/>
              <a:buFont typeface="Noto Sans Symbols"/>
              <a:buNone/>
            </a:pPr>
            <a:r>
              <a:rPr b="1" lang="en-US" sz="2000"/>
              <a:t>Accuracy</a:t>
            </a:r>
            <a:r>
              <a:rPr lang="en-US" sz="2000"/>
              <a:t> = 1 – err = (201+2689) = 96.33%</a:t>
            </a:r>
            <a:endParaRPr/>
          </a:p>
          <a:p>
            <a:pPr indent="-273050" lvl="0" marL="273050" rtl="0" algn="l">
              <a:spcBef>
                <a:spcPts val="575"/>
              </a:spcBef>
              <a:spcAft>
                <a:spcPts val="0"/>
              </a:spcAft>
              <a:buSzPts val="1700"/>
              <a:buFont typeface="Noto Sans Symbols"/>
              <a:buNone/>
            </a:pPr>
            <a:r>
              <a:rPr lang="en-US" sz="2000"/>
              <a:t>If there are multiple classes, the error rate is: </a:t>
            </a:r>
            <a:endParaRPr/>
          </a:p>
          <a:p>
            <a:pPr indent="-228599" lvl="1" marL="547688" rtl="0" algn="l">
              <a:spcBef>
                <a:spcPts val="375"/>
              </a:spcBef>
              <a:spcAft>
                <a:spcPts val="0"/>
              </a:spcAft>
              <a:buSzPts val="1700"/>
              <a:buFont typeface="Noto Sans Symbols"/>
              <a:buNone/>
            </a:pPr>
            <a:r>
              <a:rPr lang="en-US" sz="2000"/>
              <a:t>(sum of misclassified records)/(total records)</a:t>
            </a:r>
            <a:endParaRPr/>
          </a:p>
        </p:txBody>
      </p:sp>
      <p:pic>
        <p:nvPicPr>
          <p:cNvPr id="198" name="Google Shape;198;p25"/>
          <p:cNvPicPr preferRelativeResize="0"/>
          <p:nvPr/>
        </p:nvPicPr>
        <p:blipFill rotWithShape="1">
          <a:blip r:embed="rId3">
            <a:alphaModFix/>
          </a:blip>
          <a:srcRect b="0" l="0" r="0" t="0"/>
          <a:stretch/>
        </p:blipFill>
        <p:spPr>
          <a:xfrm>
            <a:off x="2286000" y="1371600"/>
            <a:ext cx="4267200" cy="260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Cutoff for classification</a:t>
            </a:r>
            <a:endParaRPr/>
          </a:p>
        </p:txBody>
      </p:sp>
      <p:sp>
        <p:nvSpPr>
          <p:cNvPr id="205" name="Google Shape;205;p2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81000" lvl="0" marL="381000" rtl="0" algn="l">
              <a:spcBef>
                <a:spcPts val="0"/>
              </a:spcBef>
              <a:spcAft>
                <a:spcPts val="0"/>
              </a:spcAft>
              <a:buSzPts val="2210"/>
              <a:buFont typeface="Noto Sans Symbols"/>
              <a:buNone/>
            </a:pPr>
            <a:r>
              <a:rPr lang="en-US"/>
              <a:t>Most DM algorithms classify via a 2-step process:</a:t>
            </a:r>
            <a:endParaRPr/>
          </a:p>
          <a:p>
            <a:pPr indent="-381000" lvl="0" marL="381000" rtl="0" algn="l">
              <a:spcBef>
                <a:spcPts val="575"/>
              </a:spcBef>
              <a:spcAft>
                <a:spcPts val="0"/>
              </a:spcAft>
              <a:buSzPts val="2210"/>
              <a:buFont typeface="Noto Sans Symbols"/>
              <a:buNone/>
            </a:pPr>
            <a:r>
              <a:rPr lang="en-US"/>
              <a:t>For each record,</a:t>
            </a:r>
            <a:endParaRPr/>
          </a:p>
          <a:p>
            <a:pPr indent="-342900" lvl="1" marL="661988" rtl="0" algn="l">
              <a:spcBef>
                <a:spcPts val="375"/>
              </a:spcBef>
              <a:spcAft>
                <a:spcPts val="0"/>
              </a:spcAft>
              <a:buSzPts val="2040"/>
              <a:buFont typeface="Noto Sans Symbols"/>
              <a:buAutoNum type="arabicPeriod"/>
            </a:pPr>
            <a:r>
              <a:rPr lang="en-US"/>
              <a:t>Compute </a:t>
            </a:r>
            <a:r>
              <a:rPr b="1" lang="en-US"/>
              <a:t>probability of belonging to class “1”</a:t>
            </a:r>
            <a:endParaRPr/>
          </a:p>
          <a:p>
            <a:pPr indent="-342900" lvl="1" marL="661988" rtl="0" algn="l">
              <a:spcBef>
                <a:spcPts val="375"/>
              </a:spcBef>
              <a:spcAft>
                <a:spcPts val="0"/>
              </a:spcAft>
              <a:buSzPts val="2040"/>
              <a:buFont typeface="Noto Sans Symbols"/>
              <a:buAutoNum type="arabicPeriod"/>
            </a:pPr>
            <a:r>
              <a:rPr lang="en-US"/>
              <a:t>Compare to cutoff value, and classify accordingly</a:t>
            </a:r>
            <a:endParaRPr/>
          </a:p>
          <a:p>
            <a:pPr indent="-240665" lvl="0" marL="381000" rtl="0" algn="l">
              <a:spcBef>
                <a:spcPts val="575"/>
              </a:spcBef>
              <a:spcAft>
                <a:spcPts val="0"/>
              </a:spcAft>
              <a:buSzPts val="2210"/>
              <a:buNone/>
            </a:pPr>
            <a:r>
              <a:t/>
            </a:r>
            <a:endParaRPr/>
          </a:p>
          <a:p>
            <a:pPr indent="-381000" lvl="0" marL="381000" rtl="0" algn="l">
              <a:spcBef>
                <a:spcPts val="575"/>
              </a:spcBef>
              <a:spcAft>
                <a:spcPts val="0"/>
              </a:spcAft>
              <a:buSzPts val="2210"/>
              <a:buChar char="⚫"/>
            </a:pPr>
            <a:r>
              <a:rPr lang="en-US"/>
              <a:t>Default cutoff value is 0.50 </a:t>
            </a:r>
            <a:endParaRPr/>
          </a:p>
          <a:p>
            <a:pPr indent="-342900" lvl="2" marL="936625" rtl="0" algn="l">
              <a:spcBef>
                <a:spcPts val="375"/>
              </a:spcBef>
              <a:spcAft>
                <a:spcPts val="0"/>
              </a:spcAft>
              <a:buSzPts val="1700"/>
              <a:buFont typeface="Noto Sans Symbols"/>
              <a:buNone/>
            </a:pPr>
            <a:r>
              <a:rPr lang="en-US"/>
              <a:t>If &gt;= 0.50, classify as “1”</a:t>
            </a:r>
            <a:endParaRPr/>
          </a:p>
          <a:p>
            <a:pPr indent="-342900" lvl="2" marL="936625" rtl="0" algn="l">
              <a:spcBef>
                <a:spcPts val="375"/>
              </a:spcBef>
              <a:spcAft>
                <a:spcPts val="0"/>
              </a:spcAft>
              <a:buSzPts val="1700"/>
              <a:buFont typeface="Noto Sans Symbols"/>
              <a:buNone/>
            </a:pPr>
            <a:r>
              <a:rPr lang="en-US"/>
              <a:t>If &lt; 0.50, classify as “0”</a:t>
            </a:r>
            <a:endParaRPr/>
          </a:p>
          <a:p>
            <a:pPr indent="-381000" lvl="0" marL="381000" rtl="0" algn="l">
              <a:spcBef>
                <a:spcPts val="575"/>
              </a:spcBef>
              <a:spcAft>
                <a:spcPts val="0"/>
              </a:spcAft>
              <a:buSzPts val="2210"/>
              <a:buChar char="⚫"/>
            </a:pPr>
            <a:r>
              <a:rPr lang="en-US"/>
              <a:t>Can use different cutoff values</a:t>
            </a:r>
            <a:endParaRPr/>
          </a:p>
          <a:p>
            <a:pPr indent="-381000" lvl="0" marL="381000" rtl="0" algn="l">
              <a:spcBef>
                <a:spcPts val="575"/>
              </a:spcBef>
              <a:spcAft>
                <a:spcPts val="0"/>
              </a:spcAft>
              <a:buSzPts val="2210"/>
              <a:buChar char="⚫"/>
            </a:pPr>
            <a:r>
              <a:rPr lang="en-US"/>
              <a:t>Typically, error rate is lowest for cutoff = 0.50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Cutoff Table</a:t>
            </a:r>
            <a:endParaRPr/>
          </a:p>
        </p:txBody>
      </p:sp>
      <p:pic>
        <p:nvPicPr>
          <p:cNvPr id="212" name="Google Shape;212;p27"/>
          <p:cNvPicPr preferRelativeResize="0"/>
          <p:nvPr>
            <p:ph idx="1" type="body"/>
          </p:nvPr>
        </p:nvPicPr>
        <p:blipFill rotWithShape="1">
          <a:blip r:embed="rId3">
            <a:alphaModFix/>
          </a:blip>
          <a:srcRect b="0" l="0" r="0" t="0"/>
          <a:stretch/>
        </p:blipFill>
        <p:spPr>
          <a:xfrm>
            <a:off x="1828800" y="1498600"/>
            <a:ext cx="5486400" cy="3860800"/>
          </a:xfrm>
          <a:prstGeom prst="rect">
            <a:avLst/>
          </a:prstGeom>
          <a:noFill/>
          <a:ln>
            <a:noFill/>
          </a:ln>
        </p:spPr>
      </p:pic>
      <p:sp>
        <p:nvSpPr>
          <p:cNvPr id="213" name="Google Shape;213;p27"/>
          <p:cNvSpPr txBox="1"/>
          <p:nvPr>
            <p:ph idx="2" type="body"/>
          </p:nvPr>
        </p:nvSpPr>
        <p:spPr>
          <a:xfrm>
            <a:off x="496888" y="5562600"/>
            <a:ext cx="8150225" cy="9144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10"/>
              <a:buChar char="⚫"/>
            </a:pPr>
            <a:r>
              <a:rPr lang="en-US"/>
              <a:t>If cutoff is 0.50: eleven records are classified as “1”</a:t>
            </a:r>
            <a:endParaRPr/>
          </a:p>
          <a:p>
            <a:pPr indent="-273050" lvl="0" marL="273050" rtl="0" algn="l">
              <a:lnSpc>
                <a:spcPct val="90000"/>
              </a:lnSpc>
              <a:spcBef>
                <a:spcPts val="575"/>
              </a:spcBef>
              <a:spcAft>
                <a:spcPts val="0"/>
              </a:spcAft>
              <a:buSzPts val="2210"/>
              <a:buChar char="⚫"/>
            </a:pPr>
            <a:r>
              <a:rPr lang="en-US"/>
              <a:t>If cutoff is 0.80: seven records are classified as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914400" y="274638"/>
            <a:ext cx="7772400" cy="8683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Confusion Matrix for Different Cutoffs</a:t>
            </a:r>
            <a:endParaRPr sz="3600"/>
          </a:p>
        </p:txBody>
      </p:sp>
      <p:pic>
        <p:nvPicPr>
          <p:cNvPr id="220" name="Google Shape;220;p28"/>
          <p:cNvPicPr preferRelativeResize="0"/>
          <p:nvPr/>
        </p:nvPicPr>
        <p:blipFill rotWithShape="1">
          <a:blip r:embed="rId3">
            <a:alphaModFix/>
          </a:blip>
          <a:srcRect b="0" l="0" r="0" t="0"/>
          <a:stretch/>
        </p:blipFill>
        <p:spPr>
          <a:xfrm>
            <a:off x="762000" y="3657600"/>
            <a:ext cx="3652838" cy="1752600"/>
          </a:xfrm>
          <a:prstGeom prst="rect">
            <a:avLst/>
          </a:prstGeom>
          <a:noFill/>
          <a:ln>
            <a:noFill/>
          </a:ln>
        </p:spPr>
      </p:pic>
      <p:pic>
        <p:nvPicPr>
          <p:cNvPr id="221" name="Google Shape;221;p28"/>
          <p:cNvPicPr preferRelativeResize="0"/>
          <p:nvPr/>
        </p:nvPicPr>
        <p:blipFill rotWithShape="1">
          <a:blip r:embed="rId4">
            <a:alphaModFix/>
          </a:blip>
          <a:srcRect b="0" l="0" r="0" t="0"/>
          <a:stretch/>
        </p:blipFill>
        <p:spPr>
          <a:xfrm>
            <a:off x="2743200" y="1371600"/>
            <a:ext cx="3386138" cy="1752600"/>
          </a:xfrm>
          <a:prstGeom prst="rect">
            <a:avLst/>
          </a:prstGeom>
          <a:noFill/>
          <a:ln>
            <a:noFill/>
          </a:ln>
        </p:spPr>
      </p:pic>
      <p:pic>
        <p:nvPicPr>
          <p:cNvPr id="222" name="Google Shape;222;p28"/>
          <p:cNvPicPr preferRelativeResize="0"/>
          <p:nvPr/>
        </p:nvPicPr>
        <p:blipFill rotWithShape="1">
          <a:blip r:embed="rId5">
            <a:alphaModFix/>
          </a:blip>
          <a:srcRect b="0" l="0" r="0" t="0"/>
          <a:stretch/>
        </p:blipFill>
        <p:spPr>
          <a:xfrm>
            <a:off x="4724400" y="3657600"/>
            <a:ext cx="3735388" cy="1752600"/>
          </a:xfrm>
          <a:prstGeom prst="rect">
            <a:avLst/>
          </a:prstGeom>
          <a:noFill/>
          <a:ln>
            <a:noFill/>
          </a:ln>
        </p:spPr>
      </p:pic>
      <p:sp>
        <p:nvSpPr>
          <p:cNvPr id="223" name="Google Shape;223;p28"/>
          <p:cNvSpPr/>
          <p:nvPr/>
        </p:nvSpPr>
        <p:spPr>
          <a:xfrm>
            <a:off x="2895600" y="1371600"/>
            <a:ext cx="990600" cy="2286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4" name="Google Shape;224;p28"/>
          <p:cNvSpPr/>
          <p:nvPr/>
        </p:nvSpPr>
        <p:spPr>
          <a:xfrm>
            <a:off x="990600" y="3657600"/>
            <a:ext cx="1066800" cy="3048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5" name="Google Shape;225;p28"/>
          <p:cNvSpPr/>
          <p:nvPr/>
        </p:nvSpPr>
        <p:spPr>
          <a:xfrm>
            <a:off x="4953000" y="3657600"/>
            <a:ext cx="1143000" cy="3048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6" name="Google Shape;226;p28"/>
          <p:cNvSpPr txBox="1"/>
          <p:nvPr/>
        </p:nvSpPr>
        <p:spPr>
          <a:xfrm>
            <a:off x="228600" y="1219200"/>
            <a:ext cx="1981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Function </a:t>
            </a:r>
            <a:r>
              <a:rPr b="0" i="0" lang="en-US" sz="1200" u="none" cap="none" strike="noStrike">
                <a:solidFill>
                  <a:schemeClr val="dk1"/>
                </a:solidFill>
                <a:latin typeface="Courier New"/>
                <a:ea typeface="Courier New"/>
                <a:cs typeface="Courier New"/>
                <a:sym typeface="Courier New"/>
              </a:rPr>
              <a:t>confusionMatrix </a:t>
            </a:r>
            <a:r>
              <a:rPr b="0" i="0" lang="en-US" sz="1200" u="none" cap="none" strike="noStrike">
                <a:solidFill>
                  <a:schemeClr val="dk1"/>
                </a:solidFill>
                <a:latin typeface="Arial"/>
                <a:ea typeface="Arial"/>
                <a:cs typeface="Arial"/>
                <a:sym typeface="Arial"/>
              </a:rPr>
              <a:t>requires library </a:t>
            </a:r>
            <a:r>
              <a:rPr b="0" i="0" lang="en-US" sz="1200" u="none" cap="none" strike="noStrike">
                <a:solidFill>
                  <a:schemeClr val="dk1"/>
                </a:solidFill>
                <a:latin typeface="Courier New"/>
                <a:ea typeface="Courier New"/>
                <a:cs typeface="Courier New"/>
                <a:sym typeface="Courier New"/>
              </a:rPr>
              <a:t>caret</a:t>
            </a:r>
            <a:endParaRPr sz="1200">
              <a:solidFill>
                <a:schemeClr val="dk1"/>
              </a:solidFill>
              <a:latin typeface="Courier New"/>
              <a:ea typeface="Courier New"/>
              <a:cs typeface="Courier New"/>
              <a:sym typeface="Courier New"/>
            </a:endParaRPr>
          </a:p>
        </p:txBody>
      </p:sp>
      <p:cxnSp>
        <p:nvCxnSpPr>
          <p:cNvPr id="227" name="Google Shape;227;p28"/>
          <p:cNvCxnSpPr/>
          <p:nvPr/>
        </p:nvCxnSpPr>
        <p:spPr>
          <a:xfrm>
            <a:off x="1981200" y="1600200"/>
            <a:ext cx="685800" cy="0"/>
          </a:xfrm>
          <a:prstGeom prst="straightConnector1">
            <a:avLst/>
          </a:prstGeom>
          <a:noFill/>
          <a:ln cap="flat" cmpd="sng" w="9525">
            <a:solidFill>
              <a:srgbClr val="AE350A"/>
            </a:solidFill>
            <a:prstDash val="solid"/>
            <a:round/>
            <a:headEnd len="sm" w="sm"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When One Class is More Important</a:t>
            </a:r>
            <a:endParaRPr/>
          </a:p>
        </p:txBody>
      </p:sp>
      <p:sp>
        <p:nvSpPr>
          <p:cNvPr id="234" name="Google Shape;234;p29"/>
          <p:cNvSpPr txBox="1"/>
          <p:nvPr>
            <p:ph idx="1" type="body"/>
          </p:nvPr>
        </p:nvSpPr>
        <p:spPr>
          <a:xfrm>
            <a:off x="914400" y="2895600"/>
            <a:ext cx="7772400" cy="2362200"/>
          </a:xfrm>
          <a:prstGeom prst="rect">
            <a:avLst/>
          </a:prstGeom>
          <a:noFill/>
          <a:ln>
            <a:noFill/>
          </a:ln>
        </p:spPr>
        <p:txBody>
          <a:bodyPr anchorCtr="0" anchor="t" bIns="45700" lIns="91425" spcFirstLastPara="1" rIns="91425" wrap="square" tIns="45700">
            <a:noAutofit/>
          </a:bodyPr>
          <a:lstStyle/>
          <a:p>
            <a:pPr indent="-228600" lvl="1" marL="571500" rtl="0" algn="l">
              <a:spcBef>
                <a:spcPts val="0"/>
              </a:spcBef>
              <a:spcAft>
                <a:spcPts val="0"/>
              </a:spcAft>
              <a:buSzPts val="2040"/>
              <a:buChar char="⚫"/>
            </a:pPr>
            <a:r>
              <a:rPr lang="en-US"/>
              <a:t>Tax fraud</a:t>
            </a:r>
            <a:endParaRPr/>
          </a:p>
          <a:p>
            <a:pPr indent="-228600" lvl="1" marL="571500" rtl="0" algn="l">
              <a:spcBef>
                <a:spcPts val="375"/>
              </a:spcBef>
              <a:spcAft>
                <a:spcPts val="0"/>
              </a:spcAft>
              <a:buSzPts val="2040"/>
              <a:buChar char="⚫"/>
            </a:pPr>
            <a:r>
              <a:rPr lang="en-US"/>
              <a:t>Credit default</a:t>
            </a:r>
            <a:endParaRPr/>
          </a:p>
          <a:p>
            <a:pPr indent="-228600" lvl="1" marL="571500" rtl="0" algn="l">
              <a:spcBef>
                <a:spcPts val="375"/>
              </a:spcBef>
              <a:spcAft>
                <a:spcPts val="0"/>
              </a:spcAft>
              <a:buSzPts val="2040"/>
              <a:buChar char="⚫"/>
            </a:pPr>
            <a:r>
              <a:rPr lang="en-US"/>
              <a:t>Response to promotional offer</a:t>
            </a:r>
            <a:endParaRPr/>
          </a:p>
          <a:p>
            <a:pPr indent="-228600" lvl="1" marL="571500" rtl="0" algn="l">
              <a:spcBef>
                <a:spcPts val="375"/>
              </a:spcBef>
              <a:spcAft>
                <a:spcPts val="0"/>
              </a:spcAft>
              <a:buSzPts val="2040"/>
              <a:buChar char="⚫"/>
            </a:pPr>
            <a:r>
              <a:rPr lang="en-US"/>
              <a:t>Detecting electronic network intrusion</a:t>
            </a:r>
            <a:endParaRPr/>
          </a:p>
          <a:p>
            <a:pPr indent="-228600" lvl="1" marL="571500" rtl="0" algn="l">
              <a:spcBef>
                <a:spcPts val="375"/>
              </a:spcBef>
              <a:spcAft>
                <a:spcPts val="0"/>
              </a:spcAft>
              <a:buSzPts val="2040"/>
              <a:buChar char="⚫"/>
            </a:pPr>
            <a:r>
              <a:rPr lang="en-US"/>
              <a:t>Predicting delayed flights</a:t>
            </a:r>
            <a:endParaRPr sz="2200"/>
          </a:p>
        </p:txBody>
      </p:sp>
      <p:sp>
        <p:nvSpPr>
          <p:cNvPr id="235" name="Google Shape;235;p29"/>
          <p:cNvSpPr/>
          <p:nvPr/>
        </p:nvSpPr>
        <p:spPr>
          <a:xfrm>
            <a:off x="1069975" y="1743075"/>
            <a:ext cx="7312025" cy="885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In many cases it is more important to identify members of one class</a:t>
            </a:r>
            <a:endParaRPr/>
          </a:p>
        </p:txBody>
      </p:sp>
      <p:sp>
        <p:nvSpPr>
          <p:cNvPr id="236" name="Google Shape;236;p29"/>
          <p:cNvSpPr/>
          <p:nvPr/>
        </p:nvSpPr>
        <p:spPr>
          <a:xfrm>
            <a:off x="1219200" y="5118100"/>
            <a:ext cx="7543800" cy="128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00">
                <a:solidFill>
                  <a:schemeClr val="dk1"/>
                </a:solidFill>
                <a:latin typeface="Libre Franklin"/>
                <a:ea typeface="Libre Franklin"/>
                <a:cs typeface="Libre Franklin"/>
                <a:sym typeface="Libre Franklin"/>
              </a:rPr>
              <a:t>In such cases, we are willing to tolerate greater overall error, in return for better identifying the important class for further attention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Alternate Accuracy Measures</a:t>
            </a:r>
            <a:endParaRPr/>
          </a:p>
        </p:txBody>
      </p:sp>
      <p:sp>
        <p:nvSpPr>
          <p:cNvPr id="243" name="Google Shape;243;p30"/>
          <p:cNvSpPr txBox="1"/>
          <p:nvPr>
            <p:ph idx="1" type="body"/>
          </p:nvPr>
        </p:nvSpPr>
        <p:spPr>
          <a:xfrm>
            <a:off x="914400" y="17526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If “C</a:t>
            </a:r>
            <a:r>
              <a:rPr baseline="-25000" lang="en-US"/>
              <a:t>1</a:t>
            </a:r>
            <a:r>
              <a:rPr lang="en-US"/>
              <a:t>” is the important class,</a:t>
            </a:r>
            <a:endParaRPr/>
          </a:p>
          <a:p>
            <a:pPr indent="-273050" lvl="0" marL="273050" rtl="0" algn="l">
              <a:spcBef>
                <a:spcPts val="575"/>
              </a:spcBef>
              <a:spcAft>
                <a:spcPts val="0"/>
              </a:spcAft>
              <a:buSzPts val="2380"/>
              <a:buFont typeface="Noto Sans Symbols"/>
              <a:buNone/>
            </a:pPr>
            <a:r>
              <a:t/>
            </a:r>
            <a:endParaRPr b="1" sz="2800"/>
          </a:p>
          <a:p>
            <a:pPr indent="-273050" lvl="0" marL="273050" rtl="0" algn="l">
              <a:spcBef>
                <a:spcPts val="575"/>
              </a:spcBef>
              <a:spcAft>
                <a:spcPts val="0"/>
              </a:spcAft>
              <a:buSzPts val="2380"/>
              <a:buFont typeface="Noto Sans Symbols"/>
              <a:buNone/>
            </a:pPr>
            <a:r>
              <a:rPr b="1" lang="en-US" sz="2800"/>
              <a:t>Sensitivity (also called “recall) </a:t>
            </a:r>
            <a:r>
              <a:rPr lang="en-US" sz="2800"/>
              <a:t>= % of “C</a:t>
            </a:r>
            <a:r>
              <a:rPr baseline="-25000" lang="en-US" sz="2800"/>
              <a:t>1</a:t>
            </a:r>
            <a:r>
              <a:rPr lang="en-US" sz="2800"/>
              <a:t>” class correctly classified</a:t>
            </a:r>
            <a:endParaRPr/>
          </a:p>
          <a:p>
            <a:pPr indent="-273050" lvl="0" marL="273050" rtl="0" algn="l">
              <a:spcBef>
                <a:spcPts val="575"/>
              </a:spcBef>
              <a:spcAft>
                <a:spcPts val="0"/>
              </a:spcAft>
              <a:buSzPts val="2380"/>
              <a:buFont typeface="Noto Sans Symbols"/>
              <a:buNone/>
            </a:pPr>
            <a:r>
              <a:rPr b="1" lang="en-US" sz="2800"/>
              <a:t>Specificity </a:t>
            </a:r>
            <a:r>
              <a:rPr lang="en-US" sz="2800"/>
              <a:t>= % of “C</a:t>
            </a:r>
            <a:r>
              <a:rPr baseline="-25000" lang="en-US" sz="2800"/>
              <a:t>0</a:t>
            </a:r>
            <a:r>
              <a:rPr lang="en-US" sz="2800"/>
              <a:t>” class correctly classified</a:t>
            </a:r>
            <a:endParaRPr/>
          </a:p>
          <a:p>
            <a:pPr indent="-273050" lvl="0" marL="273050" rtl="0" algn="l">
              <a:spcBef>
                <a:spcPts val="575"/>
              </a:spcBef>
              <a:spcAft>
                <a:spcPts val="0"/>
              </a:spcAft>
              <a:buSzPts val="2380"/>
              <a:buFont typeface="Noto Sans Symbols"/>
              <a:buNone/>
            </a:pPr>
            <a:r>
              <a:t/>
            </a:r>
            <a:endParaRPr b="1" sz="2800"/>
          </a:p>
          <a:p>
            <a:pPr indent="-273050" lvl="0" marL="273050" rtl="0" algn="l">
              <a:spcBef>
                <a:spcPts val="575"/>
              </a:spcBef>
              <a:spcAft>
                <a:spcPts val="0"/>
              </a:spcAft>
              <a:buSzPts val="2380"/>
              <a:buFont typeface="Noto Sans Symbols"/>
              <a:buNone/>
            </a:pPr>
            <a:r>
              <a:rPr b="1" lang="en-US" sz="2800"/>
              <a:t>Precision</a:t>
            </a:r>
            <a:r>
              <a:rPr lang="en-US" sz="2800"/>
              <a:t>= % of predicted “C</a:t>
            </a:r>
            <a:r>
              <a:rPr baseline="-25000" lang="en-US" sz="2800"/>
              <a:t>1</a:t>
            </a:r>
            <a:r>
              <a:rPr lang="en-US" sz="2800"/>
              <a:t>’s” that are actually“C</a:t>
            </a:r>
            <a:r>
              <a:rPr baseline="-25000" lang="en-US" sz="2800"/>
              <a:t>1</a:t>
            </a:r>
            <a:r>
              <a:rPr lang="en-US" sz="2800"/>
              <a:t>’s”</a:t>
            </a:r>
            <a:endParaRPr/>
          </a:p>
          <a:p>
            <a:pPr indent="-273050" lvl="0" marL="273050" rtl="0" algn="l">
              <a:spcBef>
                <a:spcPts val="575"/>
              </a:spcBef>
              <a:spcAft>
                <a:spcPts val="0"/>
              </a:spcAft>
              <a:buSzPts val="2380"/>
              <a:buFont typeface="Noto Sans Symbols"/>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914400" y="274638"/>
            <a:ext cx="59436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ROC Curve </a:t>
            </a:r>
            <a:r>
              <a:rPr lang="en-US" sz="2400"/>
              <a:t>(library </a:t>
            </a:r>
            <a:r>
              <a:rPr lang="en-US" sz="2400">
                <a:latin typeface="Courier New"/>
                <a:ea typeface="Courier New"/>
                <a:cs typeface="Courier New"/>
                <a:sym typeface="Courier New"/>
              </a:rPr>
              <a:t>pROC</a:t>
            </a:r>
            <a:r>
              <a:rPr lang="en-US" sz="2400"/>
              <a:t>) </a:t>
            </a:r>
            <a:r>
              <a:rPr lang="en-US"/>
              <a:t>	</a:t>
            </a:r>
            <a:endParaRPr/>
          </a:p>
        </p:txBody>
      </p:sp>
      <p:pic>
        <p:nvPicPr>
          <p:cNvPr id="249" name="Google Shape;249;p31"/>
          <p:cNvPicPr preferRelativeResize="0"/>
          <p:nvPr/>
        </p:nvPicPr>
        <p:blipFill rotWithShape="1">
          <a:blip r:embed="rId3">
            <a:alphaModFix/>
          </a:blip>
          <a:srcRect b="0" l="0" r="0" t="0"/>
          <a:stretch/>
        </p:blipFill>
        <p:spPr>
          <a:xfrm>
            <a:off x="1828800" y="1828800"/>
            <a:ext cx="5411788" cy="3638550"/>
          </a:xfrm>
          <a:prstGeom prst="rect">
            <a:avLst/>
          </a:prstGeom>
          <a:noFill/>
          <a:ln>
            <a:noFill/>
          </a:ln>
        </p:spPr>
      </p:pic>
      <p:sp>
        <p:nvSpPr>
          <p:cNvPr id="250" name="Google Shape;250;p31"/>
          <p:cNvSpPr txBox="1"/>
          <p:nvPr/>
        </p:nvSpPr>
        <p:spPr>
          <a:xfrm>
            <a:off x="6553200" y="5181600"/>
            <a:ext cx="1905000" cy="830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Note that x-axis is in reverse order; alternative is to plot  “1-specificity” in ascending order</a:t>
            </a:r>
            <a:endParaRPr/>
          </a:p>
        </p:txBody>
      </p:sp>
      <p:cxnSp>
        <p:nvCxnSpPr>
          <p:cNvPr id="251" name="Google Shape;251;p31"/>
          <p:cNvCxnSpPr/>
          <p:nvPr/>
        </p:nvCxnSpPr>
        <p:spPr>
          <a:xfrm rot="10800000">
            <a:off x="6172200" y="5181600"/>
            <a:ext cx="381000" cy="76200"/>
          </a:xfrm>
          <a:prstGeom prst="straightConnector1">
            <a:avLst/>
          </a:prstGeom>
          <a:noFill/>
          <a:ln cap="flat" cmpd="sng" w="9525">
            <a:solidFill>
              <a:srgbClr val="AE350A"/>
            </a:solidFill>
            <a:prstDash val="solid"/>
            <a:round/>
            <a:headEnd len="sm" w="sm" type="none"/>
            <a:tailEnd len="med" w="med" type="stealth"/>
          </a:ln>
        </p:spPr>
      </p:cxnSp>
      <p:sp>
        <p:nvSpPr>
          <p:cNvPr id="252" name="Google Shape;252;p31"/>
          <p:cNvSpPr txBox="1"/>
          <p:nvPr/>
        </p:nvSpPr>
        <p:spPr>
          <a:xfrm>
            <a:off x="6553200" y="1219200"/>
            <a:ext cx="1752600" cy="923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Area under the ROC curve (“AUC”) is a useful metric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53" name="Google Shape;253;p31"/>
          <p:cNvCxnSpPr>
            <a:stCxn id="252" idx="1"/>
          </p:cNvCxnSpPr>
          <p:nvPr/>
        </p:nvCxnSpPr>
        <p:spPr>
          <a:xfrm flipH="1">
            <a:off x="4572000" y="1681162"/>
            <a:ext cx="1981200" cy="1214400"/>
          </a:xfrm>
          <a:prstGeom prst="straightConnector1">
            <a:avLst/>
          </a:prstGeom>
          <a:noFill/>
          <a:ln cap="flat" cmpd="sng" w="9525">
            <a:solidFill>
              <a:srgbClr val="AE350A"/>
            </a:solidFill>
            <a:prstDash val="solid"/>
            <a:round/>
            <a:headEnd len="sm" w="sm" type="none"/>
            <a:tailEnd len="med" w="med" type="stealth"/>
          </a:ln>
        </p:spPr>
      </p:cxnSp>
      <p:sp>
        <p:nvSpPr>
          <p:cNvPr id="254" name="Google Shape;254;p31"/>
          <p:cNvSpPr txBox="1"/>
          <p:nvPr/>
        </p:nvSpPr>
        <p:spPr>
          <a:xfrm>
            <a:off x="6858000" y="2819400"/>
            <a:ext cx="1981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Diagonal reflects random classification on a sliding probability, from 0 to 1, of labeling a record as a “1”</a:t>
            </a:r>
            <a:endParaRPr sz="1200">
              <a:solidFill>
                <a:schemeClr val="dk1"/>
              </a:solidFill>
              <a:latin typeface="Arial"/>
              <a:ea typeface="Arial"/>
              <a:cs typeface="Arial"/>
              <a:sym typeface="Arial"/>
            </a:endParaRPr>
          </a:p>
        </p:txBody>
      </p:sp>
      <p:cxnSp>
        <p:nvCxnSpPr>
          <p:cNvPr id="255" name="Google Shape;255;p31"/>
          <p:cNvCxnSpPr/>
          <p:nvPr/>
        </p:nvCxnSpPr>
        <p:spPr>
          <a:xfrm flipH="1">
            <a:off x="4800600" y="3124200"/>
            <a:ext cx="2057400" cy="228600"/>
          </a:xfrm>
          <a:prstGeom prst="straightConnector1">
            <a:avLst/>
          </a:prstGeom>
          <a:noFill/>
          <a:ln cap="flat" cmpd="sng" w="9525">
            <a:solidFill>
              <a:srgbClr val="AE350A"/>
            </a:solidFill>
            <a:prstDash val="solid"/>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Why Evaluate?</a:t>
            </a:r>
            <a:endParaRPr/>
          </a:p>
        </p:txBody>
      </p:sp>
      <p:sp>
        <p:nvSpPr>
          <p:cNvPr id="115" name="Google Shape;115;p14"/>
          <p:cNvSpPr txBox="1"/>
          <p:nvPr>
            <p:ph idx="1" type="body"/>
          </p:nvPr>
        </p:nvSpPr>
        <p:spPr>
          <a:xfrm>
            <a:off x="838200" y="2438400"/>
            <a:ext cx="7772400" cy="3581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Multiple methods are available to classify or predict</a:t>
            </a:r>
            <a:endParaRPr/>
          </a:p>
          <a:p>
            <a:pPr indent="-273050" lvl="0" marL="273050" rtl="0" algn="l">
              <a:spcBef>
                <a:spcPts val="575"/>
              </a:spcBef>
              <a:spcAft>
                <a:spcPts val="0"/>
              </a:spcAft>
              <a:buSzPts val="2210"/>
              <a:buChar char="⚫"/>
            </a:pPr>
            <a:r>
              <a:rPr lang="en-US"/>
              <a:t>For each method, multiple choices are available for settings</a:t>
            </a:r>
            <a:endParaRPr/>
          </a:p>
          <a:p>
            <a:pPr indent="-273050" lvl="0" marL="273050" rtl="0" algn="l">
              <a:spcBef>
                <a:spcPts val="575"/>
              </a:spcBef>
              <a:spcAft>
                <a:spcPts val="0"/>
              </a:spcAft>
              <a:buSzPts val="2210"/>
              <a:buChar char="⚫"/>
            </a:pPr>
            <a:r>
              <a:rPr lang="en-US"/>
              <a:t>To choose best model, need to assess each model’s performance</a:t>
            </a:r>
            <a:endParaRPr/>
          </a:p>
        </p:txBody>
      </p:sp>
      <p:pic>
        <p:nvPicPr>
          <p:cNvPr descr="Image result for image of arrow in bullseye" id="116" name="Google Shape;116;p14"/>
          <p:cNvPicPr preferRelativeResize="0"/>
          <p:nvPr/>
        </p:nvPicPr>
        <p:blipFill rotWithShape="1">
          <a:blip r:embed="rId3">
            <a:alphaModFix/>
          </a:blip>
          <a:srcRect b="0" l="0" r="0" t="0"/>
          <a:stretch/>
        </p:blipFill>
        <p:spPr>
          <a:xfrm>
            <a:off x="6400800" y="76200"/>
            <a:ext cx="2209800" cy="220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685800" y="17526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sz="4400"/>
              <a:t>Lift (gains)</a:t>
            </a:r>
            <a:br>
              <a:rPr lang="en-US" sz="4400"/>
            </a:br>
            <a:r>
              <a:rPr lang="en-US" sz="2000"/>
              <a:t>(separating the “wheat from the chaff”)</a:t>
            </a:r>
            <a:endParaRPr/>
          </a:p>
        </p:txBody>
      </p:sp>
      <p:pic>
        <p:nvPicPr>
          <p:cNvPr id="262" name="Google Shape;262;p32"/>
          <p:cNvPicPr preferRelativeResize="0"/>
          <p:nvPr/>
        </p:nvPicPr>
        <p:blipFill rotWithShape="1">
          <a:blip r:embed="rId3">
            <a:alphaModFix/>
          </a:blip>
          <a:srcRect b="0" l="0" r="0" t="0"/>
          <a:stretch/>
        </p:blipFill>
        <p:spPr>
          <a:xfrm>
            <a:off x="3886200" y="3276600"/>
            <a:ext cx="1524000" cy="2193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Lift (also termed “gains”): Goal</a:t>
            </a:r>
            <a:endParaRPr/>
          </a:p>
        </p:txBody>
      </p:sp>
      <p:sp>
        <p:nvSpPr>
          <p:cNvPr id="269" name="Google Shape;269;p33"/>
          <p:cNvSpPr txBox="1"/>
          <p:nvPr>
            <p:ph idx="1" type="body"/>
          </p:nvPr>
        </p:nvSpPr>
        <p:spPr>
          <a:xfrm>
            <a:off x="762000" y="1676400"/>
            <a:ext cx="7772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Font typeface="Noto Sans Symbols"/>
              <a:buNone/>
            </a:pPr>
            <a:r>
              <a:rPr lang="en-US"/>
              <a:t>Evaluates how well a model identifies the most important class</a:t>
            </a:r>
            <a:endParaRPr/>
          </a:p>
          <a:p>
            <a:pPr indent="0" lvl="0" marL="0" rtl="0" algn="l">
              <a:spcBef>
                <a:spcPts val="575"/>
              </a:spcBef>
              <a:spcAft>
                <a:spcPts val="0"/>
              </a:spcAft>
              <a:buSzPts val="2210"/>
              <a:buFont typeface="Noto Sans Symbols"/>
              <a:buNone/>
            </a:pPr>
            <a:r>
              <a:t/>
            </a:r>
            <a:endParaRPr/>
          </a:p>
          <a:p>
            <a:pPr indent="0" lvl="0" marL="0" rtl="0" algn="l">
              <a:spcBef>
                <a:spcPts val="575"/>
              </a:spcBef>
              <a:spcAft>
                <a:spcPts val="0"/>
              </a:spcAft>
              <a:buSzPts val="2210"/>
              <a:buFont typeface="Noto Sans Symbols"/>
              <a:buNone/>
            </a:pPr>
            <a:r>
              <a:rPr lang="en-US"/>
              <a:t>Helps evaluate, e.g.,</a:t>
            </a:r>
            <a:endParaRPr/>
          </a:p>
          <a:p>
            <a:pPr indent="-228600" lvl="1" marL="571500" rtl="0" algn="l">
              <a:spcBef>
                <a:spcPts val="375"/>
              </a:spcBef>
              <a:spcAft>
                <a:spcPts val="0"/>
              </a:spcAft>
              <a:buSzPts val="2040"/>
              <a:buChar char="⚫"/>
            </a:pPr>
            <a:r>
              <a:rPr lang="en-US"/>
              <a:t>How many tax records to examine</a:t>
            </a:r>
            <a:endParaRPr/>
          </a:p>
          <a:p>
            <a:pPr indent="-228600" lvl="1" marL="571500" rtl="0" algn="l">
              <a:spcBef>
                <a:spcPts val="375"/>
              </a:spcBef>
              <a:spcAft>
                <a:spcPts val="0"/>
              </a:spcAft>
              <a:buSzPts val="2040"/>
              <a:buChar char="⚫"/>
            </a:pPr>
            <a:r>
              <a:rPr lang="en-US"/>
              <a:t>How many loans to grant</a:t>
            </a:r>
            <a:endParaRPr/>
          </a:p>
          <a:p>
            <a:pPr indent="-228600" lvl="1" marL="571500" rtl="0" algn="l">
              <a:spcBef>
                <a:spcPts val="375"/>
              </a:spcBef>
              <a:spcAft>
                <a:spcPts val="0"/>
              </a:spcAft>
              <a:buSzPts val="2040"/>
              <a:buChar char="⚫"/>
            </a:pPr>
            <a:r>
              <a:rPr lang="en-US"/>
              <a:t>How many customers to mail offer to</a:t>
            </a:r>
            <a:endParaRPr/>
          </a:p>
          <a:p>
            <a:pPr indent="0" lvl="0" marL="0" rtl="0" algn="l">
              <a:spcBef>
                <a:spcPts val="575"/>
              </a:spcBef>
              <a:spcAft>
                <a:spcPts val="0"/>
              </a:spcAft>
              <a:buSzPts val="2210"/>
              <a:buFont typeface="Noto Sans Symbols"/>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idx="4294967295"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400"/>
              <a:t>Lift (gains) and Decile Charts – Cont.</a:t>
            </a:r>
            <a:endParaRPr/>
          </a:p>
        </p:txBody>
      </p:sp>
      <p:sp>
        <p:nvSpPr>
          <p:cNvPr id="276" name="Google Shape;276;p34"/>
          <p:cNvSpPr txBox="1"/>
          <p:nvPr>
            <p:ph idx="4294967295" type="body"/>
          </p:nvPr>
        </p:nvSpPr>
        <p:spPr>
          <a:xfrm>
            <a:off x="762000" y="1676400"/>
            <a:ext cx="7772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70"/>
              <a:buFont typeface="Noto Sans Symbols"/>
              <a:buNone/>
            </a:pPr>
            <a:r>
              <a:rPr lang="en-US" sz="2200"/>
              <a:t>Compare performance of DM model to “no model, pick randomly”</a:t>
            </a:r>
            <a:endParaRPr/>
          </a:p>
          <a:p>
            <a:pPr indent="0" lvl="0" marL="0" rtl="0" algn="l">
              <a:spcBef>
                <a:spcPts val="575"/>
              </a:spcBef>
              <a:spcAft>
                <a:spcPts val="0"/>
              </a:spcAft>
              <a:buSzPts val="1870"/>
              <a:buFont typeface="Noto Sans Symbols"/>
              <a:buNone/>
            </a:pPr>
            <a:r>
              <a:t/>
            </a:r>
            <a:endParaRPr sz="2200"/>
          </a:p>
          <a:p>
            <a:pPr indent="0" lvl="0" marL="0" rtl="0" algn="l">
              <a:spcBef>
                <a:spcPts val="575"/>
              </a:spcBef>
              <a:spcAft>
                <a:spcPts val="0"/>
              </a:spcAft>
              <a:buSzPts val="1870"/>
              <a:buFont typeface="Noto Sans Symbols"/>
              <a:buNone/>
            </a:pPr>
            <a:r>
              <a:rPr lang="en-US" sz="2200"/>
              <a:t>Measures ability of DM model to identify the important class, relative to the average prevalence of the class</a:t>
            </a:r>
            <a:endParaRPr/>
          </a:p>
          <a:p>
            <a:pPr indent="0" lvl="0" marL="0" rtl="0" algn="l">
              <a:spcBef>
                <a:spcPts val="575"/>
              </a:spcBef>
              <a:spcAft>
                <a:spcPts val="0"/>
              </a:spcAft>
              <a:buSzPts val="1870"/>
              <a:buFont typeface="Noto Sans Symbols"/>
              <a:buNone/>
            </a:pPr>
            <a:r>
              <a:t/>
            </a:r>
            <a:endParaRPr sz="2200"/>
          </a:p>
          <a:p>
            <a:pPr indent="0" lvl="0" marL="0" rtl="0" algn="l">
              <a:spcBef>
                <a:spcPts val="575"/>
              </a:spcBef>
              <a:spcAft>
                <a:spcPts val="0"/>
              </a:spcAft>
              <a:buSzPts val="1870"/>
              <a:buFont typeface="Noto Sans Symbols"/>
              <a:buNone/>
            </a:pPr>
            <a:r>
              <a:rPr lang="en-US" sz="2200"/>
              <a:t>Charts give explicit assessment of results over a large number of cutoffs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idx="4294967295" type="title"/>
          </p:nvPr>
        </p:nvSpPr>
        <p:spPr>
          <a:xfrm>
            <a:off x="533400" y="274638"/>
            <a:ext cx="8153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Lift and Decile Charts: How to Use</a:t>
            </a:r>
            <a:endParaRPr/>
          </a:p>
        </p:txBody>
      </p:sp>
      <p:sp>
        <p:nvSpPr>
          <p:cNvPr id="283" name="Google Shape;283;p35"/>
          <p:cNvSpPr txBox="1"/>
          <p:nvPr>
            <p:ph idx="4294967295" type="body"/>
          </p:nvPr>
        </p:nvSpPr>
        <p:spPr>
          <a:xfrm>
            <a:off x="533400" y="1828800"/>
            <a:ext cx="7772400" cy="3886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Sort records by </a:t>
            </a:r>
            <a:r>
              <a:rPr lang="en-US" u="sng"/>
              <a:t>predicted</a:t>
            </a:r>
            <a:r>
              <a:rPr lang="en-US"/>
              <a:t> probability of belonging to the important class (“1’s”)</a:t>
            </a:r>
            <a:endParaRPr/>
          </a:p>
          <a:p>
            <a:pPr indent="-273050" lvl="0" marL="273050" rtl="0" algn="l">
              <a:spcBef>
                <a:spcPts val="575"/>
              </a:spcBef>
              <a:spcAft>
                <a:spcPts val="0"/>
              </a:spcAft>
              <a:buSzPts val="2210"/>
              <a:buFont typeface="Noto Sans Symbols"/>
              <a:buNone/>
            </a:pPr>
            <a:r>
              <a:rPr lang="en-US"/>
              <a:t>Move down the list, noting </a:t>
            </a:r>
            <a:r>
              <a:rPr lang="en-US" u="sng"/>
              <a:t>actual</a:t>
            </a:r>
            <a:r>
              <a:rPr lang="en-US"/>
              <a:t> class</a:t>
            </a:r>
            <a:endParaRPr/>
          </a:p>
          <a:p>
            <a:pPr indent="-273050" lvl="0" marL="273050" rtl="0" algn="l">
              <a:spcBef>
                <a:spcPts val="575"/>
              </a:spcBef>
              <a:spcAft>
                <a:spcPts val="0"/>
              </a:spcAft>
              <a:buSzPts val="2210"/>
              <a:buFont typeface="Noto Sans Symbols"/>
              <a:buNone/>
            </a:pPr>
            <a:r>
              <a:rPr lang="en-US"/>
              <a:t>As you go, compare the number of actual 1’s to the number of 1’s you would expect with no model  </a:t>
            </a:r>
            <a:endParaRPr/>
          </a:p>
          <a:p>
            <a:pPr indent="-228599" lvl="1" marL="547688" rtl="0" algn="l">
              <a:spcBef>
                <a:spcPts val="375"/>
              </a:spcBef>
              <a:spcAft>
                <a:spcPts val="0"/>
              </a:spcAft>
              <a:buSzPts val="2040"/>
              <a:buFont typeface="Noto Sans Symbols"/>
              <a:buNone/>
            </a:pPr>
            <a:r>
              <a:t/>
            </a:r>
            <a:endParaRPr/>
          </a:p>
          <a:p>
            <a:pPr indent="-228600" lvl="1" marL="547688" rtl="0" algn="l">
              <a:spcBef>
                <a:spcPts val="375"/>
              </a:spcBef>
              <a:spcAft>
                <a:spcPts val="0"/>
              </a:spcAft>
              <a:buSzPts val="2040"/>
              <a:buChar char="⚫"/>
            </a:pPr>
            <a:r>
              <a:rPr lang="en-US"/>
              <a:t>In lift chart: compare step function to straight line</a:t>
            </a:r>
            <a:endParaRPr/>
          </a:p>
          <a:p>
            <a:pPr indent="-228600" lvl="1" marL="547688" rtl="0" algn="l">
              <a:spcBef>
                <a:spcPts val="375"/>
              </a:spcBef>
              <a:spcAft>
                <a:spcPts val="0"/>
              </a:spcAft>
              <a:buSzPts val="2040"/>
              <a:buChar char="⚫"/>
            </a:pPr>
            <a:r>
              <a:rPr lang="en-US"/>
              <a:t>In decile chart compare to ratio of 1</a:t>
            </a:r>
            <a:endParaRPr/>
          </a:p>
          <a:p>
            <a:pPr indent="-99059" lvl="1" marL="547688" rtl="0" algn="l">
              <a:spcBef>
                <a:spcPts val="375"/>
              </a:spcBef>
              <a:spcAft>
                <a:spcPts val="0"/>
              </a:spcAft>
              <a:buSzPts val="204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914400" y="457200"/>
            <a:ext cx="7772400" cy="792163"/>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sz="3240"/>
              <a:t>Lift (Gains) Chart – cumulative performance</a:t>
            </a:r>
            <a:br>
              <a:rPr lang="en-US" sz="3600"/>
            </a:br>
            <a:r>
              <a:rPr lang="en-US" sz="2430"/>
              <a:t>(using R “</a:t>
            </a:r>
            <a:r>
              <a:rPr lang="en-US" sz="2430">
                <a:latin typeface="Courier New"/>
                <a:ea typeface="Courier New"/>
                <a:cs typeface="Courier New"/>
                <a:sym typeface="Courier New"/>
              </a:rPr>
              <a:t>Gains</a:t>
            </a:r>
            <a:r>
              <a:rPr lang="en-US" sz="2430"/>
              <a:t>” package)</a:t>
            </a:r>
            <a:endParaRPr sz="2430"/>
          </a:p>
        </p:txBody>
      </p:sp>
      <p:sp>
        <p:nvSpPr>
          <p:cNvPr id="290" name="Google Shape;290;p36"/>
          <p:cNvSpPr txBox="1"/>
          <p:nvPr>
            <p:ph idx="2" type="body"/>
          </p:nvPr>
        </p:nvSpPr>
        <p:spPr>
          <a:xfrm>
            <a:off x="533400" y="5334000"/>
            <a:ext cx="8150225"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Font typeface="Noto Sans Symbols"/>
              <a:buNone/>
            </a:pPr>
            <a:r>
              <a:rPr lang="en-US"/>
              <a:t>After examining (e.g.,) 10 cases (x-axis), 9 owners (y-axis) have been correctly identified</a:t>
            </a:r>
            <a:endParaRPr/>
          </a:p>
        </p:txBody>
      </p:sp>
      <p:pic>
        <p:nvPicPr>
          <p:cNvPr id="291" name="Google Shape;291;p36"/>
          <p:cNvPicPr preferRelativeResize="0"/>
          <p:nvPr/>
        </p:nvPicPr>
        <p:blipFill rotWithShape="1">
          <a:blip r:embed="rId3">
            <a:alphaModFix/>
          </a:blip>
          <a:srcRect b="0" l="0" r="0" t="0"/>
          <a:stretch/>
        </p:blipFill>
        <p:spPr>
          <a:xfrm>
            <a:off x="2133600" y="1524000"/>
            <a:ext cx="4692650" cy="3429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914400" y="457200"/>
            <a:ext cx="7772400" cy="792163"/>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sz="3240"/>
              <a:t>Lift (Gains) Chart – cumulative performance</a:t>
            </a:r>
            <a:br>
              <a:rPr lang="en-US" sz="3600"/>
            </a:br>
            <a:r>
              <a:rPr lang="en-US" sz="2430"/>
              <a:t> R “</a:t>
            </a:r>
            <a:r>
              <a:rPr lang="en-US" sz="2430">
                <a:latin typeface="Courier New"/>
                <a:ea typeface="Courier New"/>
                <a:cs typeface="Courier New"/>
                <a:sym typeface="Courier New"/>
              </a:rPr>
              <a:t>caret</a:t>
            </a:r>
            <a:r>
              <a:rPr lang="en-US" sz="2430"/>
              <a:t>” package uses %</a:t>
            </a:r>
            <a:endParaRPr sz="2430"/>
          </a:p>
        </p:txBody>
      </p:sp>
      <p:sp>
        <p:nvSpPr>
          <p:cNvPr id="298" name="Google Shape;298;p37"/>
          <p:cNvSpPr txBox="1"/>
          <p:nvPr>
            <p:ph idx="2" type="body"/>
          </p:nvPr>
        </p:nvSpPr>
        <p:spPr>
          <a:xfrm>
            <a:off x="533400" y="5410200"/>
            <a:ext cx="8150225"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700"/>
              <a:buFont typeface="Noto Sans Symbols"/>
              <a:buNone/>
            </a:pPr>
            <a:r>
              <a:rPr lang="en-US" sz="2000"/>
              <a:t>After examining (e.g.,) 40% = 10 of the cases (x-axis), 75% of the owners (y-axis) have been correctly identified</a:t>
            </a:r>
            <a:endParaRPr/>
          </a:p>
        </p:txBody>
      </p:sp>
      <p:pic>
        <p:nvPicPr>
          <p:cNvPr id="299" name="Google Shape;299;p37"/>
          <p:cNvPicPr preferRelativeResize="0"/>
          <p:nvPr/>
        </p:nvPicPr>
        <p:blipFill rotWithShape="1">
          <a:blip r:embed="rId3">
            <a:alphaModFix/>
          </a:blip>
          <a:srcRect b="0" l="0" r="0" t="0"/>
          <a:stretch/>
        </p:blipFill>
        <p:spPr>
          <a:xfrm>
            <a:off x="1066800" y="1371600"/>
            <a:ext cx="5257800" cy="3929063"/>
          </a:xfrm>
          <a:prstGeom prst="rect">
            <a:avLst/>
          </a:prstGeom>
          <a:noFill/>
          <a:ln>
            <a:noFill/>
          </a:ln>
        </p:spPr>
      </p:pic>
      <p:sp>
        <p:nvSpPr>
          <p:cNvPr id="300" name="Google Shape;300;p37"/>
          <p:cNvSpPr txBox="1"/>
          <p:nvPr/>
        </p:nvSpPr>
        <p:spPr>
          <a:xfrm>
            <a:off x="6781800" y="4876800"/>
            <a:ext cx="9906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“Sample” = case</a:t>
            </a:r>
            <a:endParaRPr/>
          </a:p>
        </p:txBody>
      </p:sp>
      <p:cxnSp>
        <p:nvCxnSpPr>
          <p:cNvPr id="301" name="Google Shape;301;p37"/>
          <p:cNvCxnSpPr/>
          <p:nvPr/>
        </p:nvCxnSpPr>
        <p:spPr>
          <a:xfrm flipH="1">
            <a:off x="4953000" y="5105400"/>
            <a:ext cx="1752600" cy="76200"/>
          </a:xfrm>
          <a:prstGeom prst="straightConnector1">
            <a:avLst/>
          </a:prstGeom>
          <a:noFill/>
          <a:ln cap="flat" cmpd="sng" w="9525">
            <a:solidFill>
              <a:srgbClr val="AE350A"/>
            </a:solidFill>
            <a:prstDash val="solid"/>
            <a:round/>
            <a:headEnd len="sm" w="sm" type="none"/>
            <a:tailEnd len="med" w="med"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Decile Chart</a:t>
            </a:r>
            <a:endParaRPr/>
          </a:p>
        </p:txBody>
      </p:sp>
      <p:sp>
        <p:nvSpPr>
          <p:cNvPr id="308" name="Google Shape;308;p38"/>
          <p:cNvSpPr txBox="1"/>
          <p:nvPr>
            <p:ph idx="2" type="body"/>
          </p:nvPr>
        </p:nvSpPr>
        <p:spPr>
          <a:xfrm>
            <a:off x="228600" y="5181600"/>
            <a:ext cx="8302625"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700"/>
              <a:buFont typeface="Noto Sans Symbols"/>
              <a:buNone/>
            </a:pPr>
            <a:r>
              <a:rPr lang="en-US" sz="2000"/>
              <a:t>In “most probable” (top) decile, model is twice as likely to identify the important class compared to avg. prevalence. Percentiles do not match deciles exactly due to small sample of discrete data, with multiple records sharing same decile boundary.</a:t>
            </a:r>
            <a:endParaRPr/>
          </a:p>
        </p:txBody>
      </p:sp>
      <p:pic>
        <p:nvPicPr>
          <p:cNvPr id="309" name="Google Shape;309;p38"/>
          <p:cNvPicPr preferRelativeResize="0"/>
          <p:nvPr/>
        </p:nvPicPr>
        <p:blipFill rotWithShape="1">
          <a:blip r:embed="rId3">
            <a:alphaModFix/>
          </a:blip>
          <a:srcRect b="0" l="0" r="0" t="0"/>
          <a:stretch/>
        </p:blipFill>
        <p:spPr>
          <a:xfrm>
            <a:off x="1295400" y="1600200"/>
            <a:ext cx="6248400" cy="34242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Lift (Gains): How to Compute</a:t>
            </a:r>
            <a:endParaRPr/>
          </a:p>
        </p:txBody>
      </p:sp>
      <p:sp>
        <p:nvSpPr>
          <p:cNvPr id="316" name="Google Shape;316;p39"/>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Using the model’s output, sort records from most likely to least likely members of the important class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Compute lift: Accumulate the correctly classified “important class” records (Y axis) and compare to number of total records (X axis)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Font typeface="Noto Sans Symbols"/>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idx="4294967295"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Lift vs. Decile Charts</a:t>
            </a:r>
            <a:endParaRPr/>
          </a:p>
        </p:txBody>
      </p:sp>
      <p:sp>
        <p:nvSpPr>
          <p:cNvPr id="323" name="Google Shape;323;p40"/>
          <p:cNvSpPr txBox="1"/>
          <p:nvPr>
            <p:ph idx="4294967295"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Font typeface="Noto Sans Symbols"/>
              <a:buNone/>
            </a:pPr>
            <a:r>
              <a:rPr lang="en-US"/>
              <a:t>Both embody concept of “moving down” through the records, starting with the most probable 1’s</a:t>
            </a:r>
            <a:endParaRPr/>
          </a:p>
          <a:p>
            <a:pPr indent="0" lvl="0" marL="0" rtl="0" algn="l">
              <a:spcBef>
                <a:spcPts val="575"/>
              </a:spcBef>
              <a:spcAft>
                <a:spcPts val="0"/>
              </a:spcAft>
              <a:buSzPts val="2210"/>
              <a:buFont typeface="Noto Sans Symbols"/>
              <a:buNone/>
            </a:pPr>
            <a:r>
              <a:t/>
            </a:r>
            <a:endParaRPr/>
          </a:p>
          <a:p>
            <a:pPr indent="0" lvl="0" marL="0" rtl="0" algn="l">
              <a:spcBef>
                <a:spcPts val="575"/>
              </a:spcBef>
              <a:spcAft>
                <a:spcPts val="0"/>
              </a:spcAft>
              <a:buSzPts val="2210"/>
              <a:buFont typeface="Noto Sans Symbols"/>
              <a:buNone/>
            </a:pPr>
            <a:r>
              <a:rPr lang="en-US"/>
              <a:t>Decile chart does this in decile chunks of data</a:t>
            </a:r>
            <a:endParaRPr/>
          </a:p>
          <a:p>
            <a:pPr indent="-228600" lvl="2" marL="844550" rtl="0" algn="l">
              <a:spcBef>
                <a:spcPts val="375"/>
              </a:spcBef>
              <a:spcAft>
                <a:spcPts val="0"/>
              </a:spcAft>
              <a:buSzPts val="1700"/>
              <a:buFont typeface="Noto Sans Symbols"/>
              <a:buNone/>
            </a:pPr>
            <a:r>
              <a:rPr lang="en-US"/>
              <a:t>Y axis shows ratio of decile mean to overall mean</a:t>
            </a:r>
            <a:endParaRPr/>
          </a:p>
          <a:p>
            <a:pPr indent="0" lvl="0" marL="0" rtl="0" algn="l">
              <a:spcBef>
                <a:spcPts val="575"/>
              </a:spcBef>
              <a:spcAft>
                <a:spcPts val="0"/>
              </a:spcAft>
              <a:buSzPts val="2210"/>
              <a:buFont typeface="Noto Sans Symbols"/>
              <a:buNone/>
            </a:pPr>
            <a:r>
              <a:t/>
            </a:r>
            <a:endParaRPr/>
          </a:p>
          <a:p>
            <a:pPr indent="0" lvl="0" marL="0" rtl="0" algn="l">
              <a:spcBef>
                <a:spcPts val="575"/>
              </a:spcBef>
              <a:spcAft>
                <a:spcPts val="0"/>
              </a:spcAft>
              <a:buSzPts val="2210"/>
              <a:buFont typeface="Noto Sans Symbols"/>
              <a:buNone/>
            </a:pPr>
            <a:r>
              <a:rPr lang="en-US"/>
              <a:t>Lift chart shows continuous cumulative results</a:t>
            </a:r>
            <a:endParaRPr/>
          </a:p>
          <a:p>
            <a:pPr indent="-228600" lvl="2" marL="844550" rtl="0" algn="l">
              <a:spcBef>
                <a:spcPts val="375"/>
              </a:spcBef>
              <a:spcAft>
                <a:spcPts val="0"/>
              </a:spcAft>
              <a:buSzPts val="1700"/>
              <a:buFont typeface="Noto Sans Symbols"/>
              <a:buNone/>
            </a:pPr>
            <a:r>
              <a:rPr lang="en-US"/>
              <a:t>Y axis shows number of important class records identified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685800" y="16764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Asymmetric Costs</a:t>
            </a:r>
            <a:endParaRPr/>
          </a:p>
        </p:txBody>
      </p:sp>
      <p:pic>
        <p:nvPicPr>
          <p:cNvPr id="330" name="Google Shape;330;p41"/>
          <p:cNvPicPr preferRelativeResize="0"/>
          <p:nvPr/>
        </p:nvPicPr>
        <p:blipFill rotWithShape="1">
          <a:blip r:embed="rId3">
            <a:alphaModFix/>
          </a:blip>
          <a:srcRect b="0" l="0" r="0" t="0"/>
          <a:stretch/>
        </p:blipFill>
        <p:spPr>
          <a:xfrm>
            <a:off x="3733800" y="3276600"/>
            <a:ext cx="1438275" cy="136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914400" y="21336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Evaluating Predictive Performance</a:t>
            </a:r>
            <a:endParaRPr/>
          </a:p>
        </p:txBody>
      </p:sp>
      <p:pic>
        <p:nvPicPr>
          <p:cNvPr descr="Image result for image of tape measure" id="123" name="Google Shape;123;p15"/>
          <p:cNvPicPr preferRelativeResize="0"/>
          <p:nvPr/>
        </p:nvPicPr>
        <p:blipFill rotWithShape="1">
          <a:blip r:embed="rId3">
            <a:alphaModFix/>
          </a:blip>
          <a:srcRect b="0" l="0" r="0" t="0"/>
          <a:stretch/>
        </p:blipFill>
        <p:spPr>
          <a:xfrm>
            <a:off x="609600" y="457200"/>
            <a:ext cx="2286000" cy="1501775"/>
          </a:xfrm>
          <a:prstGeom prst="rect">
            <a:avLst/>
          </a:prstGeom>
          <a:noFill/>
          <a:ln>
            <a:noFill/>
          </a:ln>
        </p:spPr>
      </p:pic>
      <p:pic>
        <p:nvPicPr>
          <p:cNvPr descr="Image result for image of calipers" id="124" name="Google Shape;124;p15"/>
          <p:cNvPicPr preferRelativeResize="0"/>
          <p:nvPr/>
        </p:nvPicPr>
        <p:blipFill rotWithShape="1">
          <a:blip r:embed="rId4">
            <a:alphaModFix/>
          </a:blip>
          <a:srcRect b="0" l="0" r="0" t="0"/>
          <a:stretch/>
        </p:blipFill>
        <p:spPr>
          <a:xfrm>
            <a:off x="5715000" y="3962400"/>
            <a:ext cx="2362200" cy="112236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Misclassification Costs May Differ</a:t>
            </a:r>
            <a:endParaRPr/>
          </a:p>
        </p:txBody>
      </p:sp>
      <p:sp>
        <p:nvSpPr>
          <p:cNvPr id="337" name="Google Shape;337;p42"/>
          <p:cNvSpPr txBox="1"/>
          <p:nvPr>
            <p:ph idx="1" type="body"/>
          </p:nvPr>
        </p:nvSpPr>
        <p:spPr>
          <a:xfrm>
            <a:off x="914400" y="2286000"/>
            <a:ext cx="7467600" cy="3733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Font typeface="Noto Sans Symbols"/>
              <a:buNone/>
            </a:pPr>
            <a:r>
              <a:rPr lang="en-US"/>
              <a:t>The cost of making a misclassification error may be higher for one class than the other(s)</a:t>
            </a:r>
            <a:endParaRPr/>
          </a:p>
          <a:p>
            <a:pPr indent="0" lvl="0" marL="0" rtl="0" algn="l">
              <a:spcBef>
                <a:spcPts val="575"/>
              </a:spcBef>
              <a:spcAft>
                <a:spcPts val="0"/>
              </a:spcAft>
              <a:buSzPts val="2210"/>
              <a:buNone/>
            </a:pPr>
            <a:r>
              <a:t/>
            </a:r>
            <a:endParaRPr/>
          </a:p>
          <a:p>
            <a:pPr indent="0" lvl="0" marL="0" rtl="0" algn="l">
              <a:spcBef>
                <a:spcPts val="575"/>
              </a:spcBef>
              <a:spcAft>
                <a:spcPts val="0"/>
              </a:spcAft>
              <a:buSzPts val="2210"/>
              <a:buFont typeface="Noto Sans Symbols"/>
              <a:buNone/>
            </a:pPr>
            <a:r>
              <a:rPr lang="en-US"/>
              <a:t>Looked at another way, the benefit of making a correct classification may be higher for one class than the other(s)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type="title"/>
          </p:nvPr>
        </p:nvSpPr>
        <p:spPr>
          <a:xfrm>
            <a:off x="685800" y="274638"/>
            <a:ext cx="8001000" cy="7921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200"/>
              <a:t>Example – Response to Promotional Offer</a:t>
            </a:r>
            <a:endParaRPr/>
          </a:p>
        </p:txBody>
      </p:sp>
      <p:sp>
        <p:nvSpPr>
          <p:cNvPr id="344" name="Google Shape;344;p43"/>
          <p:cNvSpPr txBox="1"/>
          <p:nvPr>
            <p:ph idx="1" type="body"/>
          </p:nvPr>
        </p:nvSpPr>
        <p:spPr>
          <a:xfrm>
            <a:off x="914400" y="3733800"/>
            <a:ext cx="7772400" cy="2286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“Naïve rule” (classify everyone as “0”) has error rate of 1% (seems good)</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Using DM we can correctly classify eight 1’s as 1’s</a:t>
            </a:r>
            <a:endParaRPr/>
          </a:p>
          <a:p>
            <a:pPr indent="25400" lvl="2" marL="568325" rtl="0" algn="l">
              <a:spcBef>
                <a:spcPts val="375"/>
              </a:spcBef>
              <a:spcAft>
                <a:spcPts val="0"/>
              </a:spcAft>
              <a:buSzPts val="1700"/>
              <a:buFont typeface="Noto Sans Symbols"/>
              <a:buNone/>
            </a:pPr>
            <a:r>
              <a:rPr lang="en-US"/>
              <a:t>It comes at the cost of misclassifying twenty 0’s as 1’s and two 1’s as 0’s.</a:t>
            </a:r>
            <a:endParaRPr/>
          </a:p>
          <a:p>
            <a:pPr indent="-132715" lvl="0" marL="273050" rtl="0" algn="l">
              <a:spcBef>
                <a:spcPts val="575"/>
              </a:spcBef>
              <a:spcAft>
                <a:spcPts val="0"/>
              </a:spcAft>
              <a:buSzPts val="2210"/>
              <a:buNone/>
            </a:pPr>
            <a:r>
              <a:t/>
            </a:r>
            <a:endParaRPr/>
          </a:p>
        </p:txBody>
      </p:sp>
      <p:sp>
        <p:nvSpPr>
          <p:cNvPr id="345" name="Google Shape;345;p43"/>
          <p:cNvSpPr/>
          <p:nvPr/>
        </p:nvSpPr>
        <p:spPr>
          <a:xfrm>
            <a:off x="1219200" y="1752600"/>
            <a:ext cx="6553200" cy="128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Suppose we send an offer to 1000 people, with 1% average response rate 	                 (“1” = response, “0” = nonresponse)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The Confusion Matrix</a:t>
            </a:r>
            <a:endParaRPr/>
          </a:p>
        </p:txBody>
      </p:sp>
      <p:sp>
        <p:nvSpPr>
          <p:cNvPr id="352" name="Google Shape;352;p44"/>
          <p:cNvSpPr txBox="1"/>
          <p:nvPr>
            <p:ph idx="2" type="body"/>
          </p:nvPr>
        </p:nvSpPr>
        <p:spPr>
          <a:xfrm>
            <a:off x="685800" y="5029200"/>
            <a:ext cx="7997825" cy="1219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Error rate = (2+20) = 2.2%  (higher than naïve rate)</a:t>
            </a:r>
            <a:endParaRPr/>
          </a:p>
          <a:p>
            <a:pPr indent="-273050" lvl="0" marL="273050" rtl="0" algn="l">
              <a:spcBef>
                <a:spcPts val="575"/>
              </a:spcBef>
              <a:spcAft>
                <a:spcPts val="0"/>
              </a:spcAft>
              <a:buSzPts val="2210"/>
              <a:buFont typeface="Noto Sans Symbols"/>
              <a:buNone/>
            </a:pPr>
            <a:r>
              <a:t/>
            </a:r>
            <a:endParaRPr/>
          </a:p>
          <a:p>
            <a:pPr indent="0" lvl="0" marL="0" rtl="0" algn="l">
              <a:spcBef>
                <a:spcPts val="575"/>
              </a:spcBef>
              <a:spcAft>
                <a:spcPts val="0"/>
              </a:spcAft>
              <a:buSzPts val="1530"/>
              <a:buFont typeface="Noto Sans Symbols"/>
              <a:buNone/>
            </a:pPr>
            <a:r>
              <a:rPr lang="en-US" sz="1800"/>
              <a:t>*confusion matrix is often shown with predictions as rows, actuals as columns, the reverse of what R produces</a:t>
            </a:r>
            <a:endParaRPr/>
          </a:p>
        </p:txBody>
      </p:sp>
      <p:graphicFrame>
        <p:nvGraphicFramePr>
          <p:cNvPr id="353" name="Google Shape;353;p44"/>
          <p:cNvGraphicFramePr/>
          <p:nvPr/>
        </p:nvGraphicFramePr>
        <p:xfrm>
          <a:off x="2362200" y="2895600"/>
          <a:ext cx="3000000" cy="3000000"/>
        </p:xfrm>
        <a:graphic>
          <a:graphicData uri="http://schemas.openxmlformats.org/drawingml/2006/table">
            <a:tbl>
              <a:tblPr>
                <a:noFill/>
                <a:tableStyleId>{6BBD7968-9AB3-4831-8970-EF2FD7019ADC}</a:tableStyleId>
              </a:tblPr>
              <a:tblGrid>
                <a:gridCol w="1725900"/>
                <a:gridCol w="1345200"/>
                <a:gridCol w="1170700"/>
              </a:tblGrid>
              <a:tr h="428625">
                <a:tc>
                  <a:txBody>
                    <a:bodyPr/>
                    <a:lstStyle/>
                    <a:p>
                      <a:pPr indent="0" lvl="0" marL="0" marR="0" rtl="0" algn="l">
                        <a:spcBef>
                          <a:spcPts val="0"/>
                        </a:spcBef>
                        <a:spcAft>
                          <a:spcPts val="0"/>
                        </a:spcAft>
                        <a:buNone/>
                      </a:pPr>
                      <a:r>
                        <a:t/>
                      </a:r>
                      <a:endParaRPr b="0" i="0" sz="26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Actual 0 </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Actual 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590550">
                <a:tc>
                  <a:txBody>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Predicted 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600" u="none" cap="none" strike="noStrike">
                          <a:solidFill>
                            <a:srgbClr val="000000"/>
                          </a:solidFill>
                          <a:latin typeface="Calibri"/>
                          <a:ea typeface="Calibri"/>
                          <a:cs typeface="Calibri"/>
                          <a:sym typeface="Calibri"/>
                        </a:rPr>
                        <a:t>970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600" u="none" cap="none" strike="noStrike">
                          <a:solidFill>
                            <a:srgbClr val="000000"/>
                          </a:solidFill>
                          <a:latin typeface="Calibri"/>
                          <a:ea typeface="Calibri"/>
                          <a:cs typeface="Calibri"/>
                          <a:sym typeface="Calibri"/>
                        </a:rPr>
                        <a:t>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1975">
                <a:tc>
                  <a:txBody>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Predicted 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600" u="none" cap="none" strike="noStrike">
                          <a:solidFill>
                            <a:srgbClr val="000000"/>
                          </a:solidFill>
                          <a:latin typeface="Calibri"/>
                          <a:ea typeface="Calibri"/>
                          <a:cs typeface="Calibri"/>
                          <a:sym typeface="Calibri"/>
                        </a:rPr>
                        <a:t>20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600" u="none" cap="none" strike="noStrike">
                          <a:solidFill>
                            <a:srgbClr val="000000"/>
                          </a:solidFill>
                          <a:latin typeface="Calibri"/>
                          <a:ea typeface="Calibri"/>
                          <a:cs typeface="Calibri"/>
                          <a:sym typeface="Calibri"/>
                        </a:rPr>
                        <a:t>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54" name="Google Shape;354;p44"/>
          <p:cNvSpPr txBox="1"/>
          <p:nvPr/>
        </p:nvSpPr>
        <p:spPr>
          <a:xfrm>
            <a:off x="914400" y="1828800"/>
            <a:ext cx="6019800"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 Confusion Matrix*</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Introducing Costs &amp; Benefits</a:t>
            </a:r>
            <a:endParaRPr/>
          </a:p>
        </p:txBody>
      </p:sp>
      <p:sp>
        <p:nvSpPr>
          <p:cNvPr id="361" name="Google Shape;361;p4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b="1" lang="en-US"/>
              <a:t>Suppose:</a:t>
            </a:r>
            <a:endParaRPr/>
          </a:p>
          <a:p>
            <a:pPr indent="-273050" lvl="0" marL="273050" rtl="0" algn="l">
              <a:spcBef>
                <a:spcPts val="575"/>
              </a:spcBef>
              <a:spcAft>
                <a:spcPts val="0"/>
              </a:spcAft>
              <a:buSzPts val="2210"/>
              <a:buChar char="⚫"/>
            </a:pPr>
            <a:r>
              <a:rPr lang="en-US"/>
              <a:t>Profit from a “1” is $10</a:t>
            </a:r>
            <a:endParaRPr/>
          </a:p>
          <a:p>
            <a:pPr indent="-273050" lvl="0" marL="273050" rtl="0" algn="l">
              <a:spcBef>
                <a:spcPts val="575"/>
              </a:spcBef>
              <a:spcAft>
                <a:spcPts val="0"/>
              </a:spcAft>
              <a:buSzPts val="2210"/>
              <a:buChar char="⚫"/>
            </a:pPr>
            <a:r>
              <a:rPr lang="en-US"/>
              <a:t>Cost of sending offer is $1</a:t>
            </a:r>
            <a:endParaRPr/>
          </a:p>
          <a:p>
            <a:pPr indent="-273050" lvl="0" marL="273050" rtl="0" algn="l">
              <a:spcBef>
                <a:spcPts val="575"/>
              </a:spcBef>
              <a:spcAft>
                <a:spcPts val="0"/>
              </a:spcAft>
              <a:buSzPts val="2210"/>
              <a:buFont typeface="Noto Sans Symbols"/>
              <a:buNone/>
            </a:pPr>
            <a:r>
              <a:rPr b="1" lang="en-US"/>
              <a:t>Then:</a:t>
            </a:r>
            <a:endParaRPr/>
          </a:p>
          <a:p>
            <a:pPr indent="-273050" lvl="0" marL="273050" rtl="0" algn="l">
              <a:spcBef>
                <a:spcPts val="575"/>
              </a:spcBef>
              <a:spcAft>
                <a:spcPts val="0"/>
              </a:spcAft>
              <a:buSzPts val="2210"/>
              <a:buChar char="⚫"/>
            </a:pPr>
            <a:r>
              <a:rPr lang="en-US"/>
              <a:t>Under naïve rule, all are classified as “0”, so no offers are sent: no cost, no profit</a:t>
            </a:r>
            <a:endParaRPr/>
          </a:p>
          <a:p>
            <a:pPr indent="-273050" lvl="0" marL="273050" rtl="0" algn="l">
              <a:spcBef>
                <a:spcPts val="575"/>
              </a:spcBef>
              <a:spcAft>
                <a:spcPts val="0"/>
              </a:spcAft>
              <a:buSzPts val="2210"/>
              <a:buChar char="⚫"/>
            </a:pPr>
            <a:r>
              <a:rPr lang="en-US"/>
              <a:t>Under DM predictions, 28 offers are sent.</a:t>
            </a:r>
            <a:endParaRPr/>
          </a:p>
          <a:p>
            <a:pPr indent="-228600" lvl="2" marL="822325" rtl="0" algn="l">
              <a:spcBef>
                <a:spcPts val="375"/>
              </a:spcBef>
              <a:spcAft>
                <a:spcPts val="0"/>
              </a:spcAft>
              <a:buSzPts val="1700"/>
              <a:buFont typeface="Noto Sans Symbols"/>
              <a:buNone/>
            </a:pPr>
            <a:r>
              <a:rPr lang="en-US"/>
              <a:t>8 respond with profit of $10 each</a:t>
            </a:r>
            <a:endParaRPr/>
          </a:p>
          <a:p>
            <a:pPr indent="-228600" lvl="2" marL="822325" rtl="0" algn="l">
              <a:spcBef>
                <a:spcPts val="375"/>
              </a:spcBef>
              <a:spcAft>
                <a:spcPts val="0"/>
              </a:spcAft>
              <a:buSzPts val="1700"/>
              <a:buFont typeface="Noto Sans Symbols"/>
              <a:buNone/>
            </a:pPr>
            <a:r>
              <a:rPr lang="en-US"/>
              <a:t>20 fail to respond, cost $1 each</a:t>
            </a:r>
            <a:endParaRPr/>
          </a:p>
          <a:p>
            <a:pPr indent="-228600" lvl="2" marL="822325" rtl="0" algn="l">
              <a:spcBef>
                <a:spcPts val="375"/>
              </a:spcBef>
              <a:spcAft>
                <a:spcPts val="0"/>
              </a:spcAft>
              <a:buSzPts val="1700"/>
              <a:buFont typeface="Noto Sans Symbols"/>
              <a:buNone/>
            </a:pPr>
            <a:r>
              <a:rPr lang="en-US"/>
              <a:t>972 receive nothing (no cost, no profit)</a:t>
            </a:r>
            <a:endParaRPr/>
          </a:p>
          <a:p>
            <a:pPr indent="-273050" lvl="0" marL="273050" rtl="0" algn="l">
              <a:spcBef>
                <a:spcPts val="575"/>
              </a:spcBef>
              <a:spcAft>
                <a:spcPts val="0"/>
              </a:spcAft>
              <a:buSzPts val="2210"/>
              <a:buChar char="⚫"/>
            </a:pPr>
            <a:r>
              <a:rPr lang="en-US"/>
              <a:t>Net profit = $60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Profit Matrix</a:t>
            </a:r>
            <a:endParaRPr/>
          </a:p>
        </p:txBody>
      </p:sp>
      <p:graphicFrame>
        <p:nvGraphicFramePr>
          <p:cNvPr id="368" name="Google Shape;368;p46"/>
          <p:cNvGraphicFramePr/>
          <p:nvPr/>
        </p:nvGraphicFramePr>
        <p:xfrm>
          <a:off x="1905000" y="2286000"/>
          <a:ext cx="3000000" cy="3000000"/>
        </p:xfrm>
        <a:graphic>
          <a:graphicData uri="http://schemas.openxmlformats.org/drawingml/2006/table">
            <a:tbl>
              <a:tblPr>
                <a:noFill/>
                <a:tableStyleId>{6BBD7968-9AB3-4831-8970-EF2FD7019ADC}</a:tableStyleId>
              </a:tblPr>
              <a:tblGrid>
                <a:gridCol w="1917100"/>
                <a:gridCol w="1494200"/>
                <a:gridCol w="1300375"/>
              </a:tblGrid>
              <a:tr h="730575">
                <a:tc>
                  <a:txBody>
                    <a:bodyPr/>
                    <a:lstStyle/>
                    <a:p>
                      <a:pPr indent="0" lvl="0" marL="0" marR="0" rtl="0" algn="l">
                        <a:spcBef>
                          <a:spcPts val="0"/>
                        </a:spcBef>
                        <a:spcAft>
                          <a:spcPts val="0"/>
                        </a:spcAft>
                        <a:buNone/>
                      </a:pPr>
                      <a:r>
                        <a:t/>
                      </a:r>
                      <a:endParaRPr b="0" i="0" sz="26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Actual 0 </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Actual 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730575">
                <a:tc>
                  <a:txBody>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Predicted 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600" u="none" cap="none" strike="noStrike">
                          <a:solidFill>
                            <a:srgbClr val="000000"/>
                          </a:solidFill>
                          <a:latin typeface="Calibri"/>
                          <a:ea typeface="Calibri"/>
                          <a:cs typeface="Calibri"/>
                          <a:sym typeface="Calibri"/>
                        </a:rPr>
                        <a:t>$0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600" u="none" cap="none" strike="noStrike">
                          <a:solidFill>
                            <a:srgbClr val="000000"/>
                          </a:solidFill>
                          <a:latin typeface="Calibri"/>
                          <a:ea typeface="Calibri"/>
                          <a:cs typeface="Calibri"/>
                          <a:sym typeface="Calibri"/>
                        </a:rPr>
                        <a:t>$0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7725">
                <a:tc>
                  <a:txBody>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Predicted 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600" u="none" cap="none" strike="noStrike">
                          <a:solidFill>
                            <a:srgbClr val="000000"/>
                          </a:solidFill>
                          <a:latin typeface="Calibri"/>
                          <a:ea typeface="Calibri"/>
                          <a:cs typeface="Calibri"/>
                          <a:sym typeface="Calibri"/>
                        </a:rPr>
                        <a:t>($20)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2600" u="none" cap="none" strike="noStrike">
                          <a:solidFill>
                            <a:srgbClr val="000000"/>
                          </a:solidFill>
                          <a:latin typeface="Calibri"/>
                          <a:ea typeface="Calibri"/>
                          <a:cs typeface="Calibri"/>
                          <a:sym typeface="Calibri"/>
                        </a:rPr>
                        <a:t>$80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Lift (again)</a:t>
            </a:r>
            <a:endParaRPr/>
          </a:p>
        </p:txBody>
      </p:sp>
      <p:sp>
        <p:nvSpPr>
          <p:cNvPr id="375" name="Google Shape;375;p47"/>
          <p:cNvSpPr txBox="1"/>
          <p:nvPr>
            <p:ph idx="1" type="body"/>
          </p:nvPr>
        </p:nvSpPr>
        <p:spPr>
          <a:xfrm>
            <a:off x="914400" y="2209800"/>
            <a:ext cx="7772400" cy="381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Font typeface="Noto Sans Symbols"/>
              <a:buNone/>
            </a:pPr>
            <a:r>
              <a:rPr lang="en-US"/>
              <a:t>Adding costs to the mix, as above, does not change the </a:t>
            </a:r>
            <a:r>
              <a:rPr lang="en-US" u="sng"/>
              <a:t>actual classifications</a:t>
            </a:r>
            <a:endParaRPr/>
          </a:p>
          <a:p>
            <a:pPr indent="-132715" lvl="0" marL="273050" rtl="0" algn="l">
              <a:spcBef>
                <a:spcPts val="575"/>
              </a:spcBef>
              <a:spcAft>
                <a:spcPts val="0"/>
              </a:spcAft>
              <a:buSzPts val="2210"/>
              <a:buNone/>
            </a:pPr>
            <a:r>
              <a:t/>
            </a:r>
            <a:endParaRPr/>
          </a:p>
          <a:p>
            <a:pPr indent="0" lvl="0" marL="0" rtl="0" algn="l">
              <a:spcBef>
                <a:spcPts val="575"/>
              </a:spcBef>
              <a:spcAft>
                <a:spcPts val="0"/>
              </a:spcAft>
              <a:buSzPts val="2210"/>
              <a:buFont typeface="Noto Sans Symbols"/>
              <a:buNone/>
            </a:pPr>
            <a:r>
              <a:rPr lang="en-US"/>
              <a:t>Better:  Use the lift curve and change the cutoff value for “1” to maximize profit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Generalize to Cost Ratio</a:t>
            </a:r>
            <a:endParaRPr/>
          </a:p>
        </p:txBody>
      </p:sp>
      <p:sp>
        <p:nvSpPr>
          <p:cNvPr id="382" name="Google Shape;382;p48"/>
          <p:cNvSpPr txBox="1"/>
          <p:nvPr>
            <p:ph idx="1" type="body"/>
          </p:nvPr>
        </p:nvSpPr>
        <p:spPr>
          <a:xfrm>
            <a:off x="685800" y="1752600"/>
            <a:ext cx="8229600" cy="4572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210"/>
              <a:buFont typeface="Noto Sans Symbols"/>
              <a:buNone/>
            </a:pPr>
            <a:r>
              <a:rPr lang="en-US"/>
              <a:t>Sometimes actual costs and benefits are hard to estimate</a:t>
            </a:r>
            <a:endParaRPr/>
          </a:p>
          <a:p>
            <a:pPr indent="-132715" lvl="0" marL="273050" rtl="0" algn="l">
              <a:lnSpc>
                <a:spcPct val="80000"/>
              </a:lnSpc>
              <a:spcBef>
                <a:spcPts val="575"/>
              </a:spcBef>
              <a:spcAft>
                <a:spcPts val="0"/>
              </a:spcAft>
              <a:buSzPts val="2210"/>
              <a:buNone/>
            </a:pPr>
            <a:r>
              <a:t/>
            </a:r>
            <a:endParaRPr/>
          </a:p>
          <a:p>
            <a:pPr indent="-273050" lvl="0" marL="273050" rtl="0" algn="l">
              <a:lnSpc>
                <a:spcPct val="80000"/>
              </a:lnSpc>
              <a:spcBef>
                <a:spcPts val="575"/>
              </a:spcBef>
              <a:spcAft>
                <a:spcPts val="0"/>
              </a:spcAft>
              <a:buSzPts val="2210"/>
              <a:buChar char="⚫"/>
            </a:pPr>
            <a:r>
              <a:rPr lang="en-US"/>
              <a:t>Need to express everything in terms of costs (i.e., cost of misclassification per record)</a:t>
            </a:r>
            <a:endParaRPr/>
          </a:p>
          <a:p>
            <a:pPr indent="-273050" lvl="0" marL="273050" rtl="0" algn="l">
              <a:lnSpc>
                <a:spcPct val="80000"/>
              </a:lnSpc>
              <a:spcBef>
                <a:spcPts val="575"/>
              </a:spcBef>
              <a:spcAft>
                <a:spcPts val="0"/>
              </a:spcAft>
              <a:buSzPts val="2210"/>
              <a:buChar char="⚫"/>
            </a:pPr>
            <a:r>
              <a:rPr lang="en-US"/>
              <a:t>Goal is to minimize the average cost per record</a:t>
            </a:r>
            <a:endParaRPr/>
          </a:p>
          <a:p>
            <a:pPr indent="-132715" lvl="0" marL="273050" rtl="0" algn="l">
              <a:lnSpc>
                <a:spcPct val="80000"/>
              </a:lnSpc>
              <a:spcBef>
                <a:spcPts val="575"/>
              </a:spcBef>
              <a:spcAft>
                <a:spcPts val="0"/>
              </a:spcAft>
              <a:buSzPts val="2210"/>
              <a:buNone/>
            </a:pPr>
            <a:r>
              <a:t/>
            </a:r>
            <a:endParaRPr/>
          </a:p>
          <a:p>
            <a:pPr indent="0" lvl="0" marL="0" rtl="0" algn="l">
              <a:lnSpc>
                <a:spcPct val="80000"/>
              </a:lnSpc>
              <a:spcBef>
                <a:spcPts val="575"/>
              </a:spcBef>
              <a:spcAft>
                <a:spcPts val="0"/>
              </a:spcAft>
              <a:buSzPts val="2210"/>
              <a:buFont typeface="Noto Sans Symbols"/>
              <a:buNone/>
            </a:pPr>
            <a:r>
              <a:rPr lang="en-US"/>
              <a:t>A good practical substitute for individual costs is the </a:t>
            </a:r>
            <a:r>
              <a:rPr b="1" lang="en-US"/>
              <a:t>ratio</a:t>
            </a:r>
            <a:r>
              <a:rPr lang="en-US"/>
              <a:t> of misclassification costs (e,g,, “misclassifying fraudulent firms is 5 times worse than misclassifying solvent firms”)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idx="4294967295"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Minimizing Cost Ratio</a:t>
            </a:r>
            <a:endParaRPr/>
          </a:p>
        </p:txBody>
      </p:sp>
      <p:sp>
        <p:nvSpPr>
          <p:cNvPr id="389" name="Google Shape;389;p49"/>
          <p:cNvSpPr txBox="1"/>
          <p:nvPr>
            <p:ph idx="4294967295" type="body"/>
          </p:nvPr>
        </p:nvSpPr>
        <p:spPr>
          <a:xfrm>
            <a:off x="685800" y="1752600"/>
            <a:ext cx="8229600" cy="4572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210"/>
              <a:buFont typeface="Noto Sans Symbols"/>
              <a:buNone/>
            </a:pPr>
            <a:r>
              <a:rPr lang="en-US"/>
              <a:t>q</a:t>
            </a:r>
            <a:r>
              <a:rPr baseline="-25000" lang="en-US"/>
              <a:t>1</a:t>
            </a:r>
            <a:r>
              <a:rPr lang="en-US"/>
              <a:t> = cost of misclassifying an actual “1”, </a:t>
            </a:r>
            <a:endParaRPr/>
          </a:p>
          <a:p>
            <a:pPr indent="0" lvl="0" marL="0" rtl="0" algn="l">
              <a:lnSpc>
                <a:spcPct val="80000"/>
              </a:lnSpc>
              <a:spcBef>
                <a:spcPts val="575"/>
              </a:spcBef>
              <a:spcAft>
                <a:spcPts val="0"/>
              </a:spcAft>
              <a:buSzPts val="2210"/>
              <a:buFont typeface="Noto Sans Symbols"/>
              <a:buNone/>
            </a:pPr>
            <a:r>
              <a:t/>
            </a:r>
            <a:endParaRPr/>
          </a:p>
          <a:p>
            <a:pPr indent="0" lvl="0" marL="0" rtl="0" algn="l">
              <a:lnSpc>
                <a:spcPct val="80000"/>
              </a:lnSpc>
              <a:spcBef>
                <a:spcPts val="575"/>
              </a:spcBef>
              <a:spcAft>
                <a:spcPts val="0"/>
              </a:spcAft>
              <a:buSzPts val="2210"/>
              <a:buFont typeface="Noto Sans Symbols"/>
              <a:buNone/>
            </a:pPr>
            <a:r>
              <a:rPr lang="en-US"/>
              <a:t>q</a:t>
            </a:r>
            <a:r>
              <a:rPr baseline="-25000" lang="en-US"/>
              <a:t>0</a:t>
            </a:r>
            <a:r>
              <a:rPr lang="en-US"/>
              <a:t> = cost of misclassifying an actual “0”</a:t>
            </a:r>
            <a:endParaRPr/>
          </a:p>
          <a:p>
            <a:pPr indent="0" lvl="0" marL="0" rtl="0" algn="l">
              <a:lnSpc>
                <a:spcPct val="80000"/>
              </a:lnSpc>
              <a:spcBef>
                <a:spcPts val="575"/>
              </a:spcBef>
              <a:spcAft>
                <a:spcPts val="0"/>
              </a:spcAft>
              <a:buSzPts val="2040"/>
              <a:buFont typeface="Noto Sans Symbols"/>
              <a:buNone/>
            </a:pPr>
            <a:r>
              <a:t/>
            </a:r>
            <a:endParaRPr sz="2400"/>
          </a:p>
          <a:p>
            <a:pPr indent="0" lvl="0" marL="0" rtl="0" algn="l">
              <a:lnSpc>
                <a:spcPct val="80000"/>
              </a:lnSpc>
              <a:spcBef>
                <a:spcPts val="575"/>
              </a:spcBef>
              <a:spcAft>
                <a:spcPts val="0"/>
              </a:spcAft>
              <a:buSzPts val="2210"/>
              <a:buFont typeface="Noto Sans Symbols"/>
              <a:buNone/>
            </a:pPr>
            <a:r>
              <a:rPr lang="en-US"/>
              <a:t>Minimizing the </a:t>
            </a:r>
            <a:r>
              <a:rPr b="1" lang="en-US"/>
              <a:t>cost ratio</a:t>
            </a:r>
            <a:r>
              <a:rPr lang="en-US"/>
              <a:t> q</a:t>
            </a:r>
            <a:r>
              <a:rPr baseline="-25000" lang="en-US"/>
              <a:t>1</a:t>
            </a:r>
            <a:r>
              <a:rPr lang="en-US"/>
              <a:t>/q</a:t>
            </a:r>
            <a:r>
              <a:rPr baseline="-25000" lang="en-US"/>
              <a:t>0</a:t>
            </a:r>
            <a:r>
              <a:rPr lang="en-US"/>
              <a:t> is identical to</a:t>
            </a:r>
            <a:endParaRPr/>
          </a:p>
          <a:p>
            <a:pPr indent="0" lvl="0" marL="0" rtl="0" algn="l">
              <a:lnSpc>
                <a:spcPct val="80000"/>
              </a:lnSpc>
              <a:spcBef>
                <a:spcPts val="575"/>
              </a:spcBef>
              <a:spcAft>
                <a:spcPts val="0"/>
              </a:spcAft>
              <a:buSzPts val="2210"/>
              <a:buFont typeface="Noto Sans Symbols"/>
              <a:buNone/>
            </a:pPr>
            <a:r>
              <a:rPr lang="en-US"/>
              <a:t>minimizing the average cost per record</a:t>
            </a:r>
            <a:endParaRPr/>
          </a:p>
          <a:p>
            <a:pPr indent="-228600" lvl="1" marL="571500" rtl="0" algn="l">
              <a:lnSpc>
                <a:spcPct val="80000"/>
              </a:lnSpc>
              <a:spcBef>
                <a:spcPts val="375"/>
              </a:spcBef>
              <a:spcAft>
                <a:spcPts val="0"/>
              </a:spcAft>
              <a:buSzPts val="2210"/>
              <a:buFont typeface="Noto Sans Symbols"/>
              <a:buNone/>
            </a:pPr>
            <a:r>
              <a:t/>
            </a:r>
            <a:endParaRPr sz="2600"/>
          </a:p>
          <a:p>
            <a:pPr indent="0" lvl="0" marL="0" rtl="0" algn="l">
              <a:lnSpc>
                <a:spcPct val="80000"/>
              </a:lnSpc>
              <a:spcBef>
                <a:spcPts val="575"/>
              </a:spcBef>
              <a:spcAft>
                <a:spcPts val="0"/>
              </a:spcAft>
              <a:buSzPts val="2040"/>
              <a:buNone/>
            </a:pPr>
            <a:r>
              <a:t/>
            </a:r>
            <a:endParaRPr sz="2400"/>
          </a:p>
          <a:p>
            <a:pPr indent="0" lvl="0" marL="0" rtl="0" algn="l">
              <a:lnSpc>
                <a:spcPct val="80000"/>
              </a:lnSpc>
              <a:spcBef>
                <a:spcPts val="575"/>
              </a:spcBef>
              <a:spcAft>
                <a:spcPts val="0"/>
              </a:spcAft>
              <a:buSzPts val="2040"/>
              <a:buFont typeface="Noto Sans Symbols"/>
              <a:buNone/>
            </a:pPr>
            <a:r>
              <a:t/>
            </a:r>
            <a:endParaRPr sz="2400"/>
          </a:p>
          <a:p>
            <a:pPr indent="0" lvl="0" marL="0" rtl="0" algn="l">
              <a:lnSpc>
                <a:spcPct val="80000"/>
              </a:lnSpc>
              <a:spcBef>
                <a:spcPts val="575"/>
              </a:spcBef>
              <a:spcAft>
                <a:spcPts val="0"/>
              </a:spcAft>
              <a:buSzPts val="2040"/>
              <a:buFont typeface="Noto Sans Symbols"/>
              <a:buNone/>
            </a:pPr>
            <a:r>
              <a:rPr lang="en-US" sz="2400"/>
              <a:t>Software may provide option for user to specify cost ratio </a:t>
            </a:r>
            <a:endParaRPr/>
          </a:p>
          <a:p>
            <a:pPr indent="0" lvl="0" marL="0" rtl="0" algn="l">
              <a:lnSpc>
                <a:spcPct val="80000"/>
              </a:lnSpc>
              <a:spcBef>
                <a:spcPts val="575"/>
              </a:spcBef>
              <a:spcAft>
                <a:spcPts val="0"/>
              </a:spcAft>
              <a:buSzPts val="2040"/>
              <a:buNone/>
            </a:pPr>
            <a:r>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Note: Opportunity costs</a:t>
            </a:r>
            <a:endParaRPr/>
          </a:p>
        </p:txBody>
      </p:sp>
      <p:sp>
        <p:nvSpPr>
          <p:cNvPr id="396" name="Google Shape;396;p50"/>
          <p:cNvSpPr txBox="1"/>
          <p:nvPr>
            <p:ph idx="1" type="body"/>
          </p:nvPr>
        </p:nvSpPr>
        <p:spPr>
          <a:xfrm>
            <a:off x="914400" y="1828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As we see, best to convert everything to costs, as opposed to a mix of costs and benefits </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E.g., instead of “benefit from sale” refer to “opportunity cost of lost sale”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Leads to same decisions, but referring only to costs allows greater applicability</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sz="3600"/>
              <a:t>Cost Matrix  </a:t>
            </a:r>
            <a:br>
              <a:rPr lang="en-US" sz="3600"/>
            </a:br>
            <a:r>
              <a:rPr lang="en-US" sz="3600"/>
              <a:t>(inc. opportunity costs)</a:t>
            </a:r>
            <a:endParaRPr sz="3600"/>
          </a:p>
        </p:txBody>
      </p:sp>
      <p:sp>
        <p:nvSpPr>
          <p:cNvPr id="403" name="Google Shape;403;p51"/>
          <p:cNvSpPr txBox="1"/>
          <p:nvPr>
            <p:ph idx="1" type="body"/>
          </p:nvPr>
        </p:nvSpPr>
        <p:spPr>
          <a:xfrm>
            <a:off x="914400" y="1447800"/>
            <a:ext cx="3733800" cy="152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40"/>
              <a:buFont typeface="Noto Sans Symbols"/>
              <a:buNone/>
            </a:pPr>
            <a:r>
              <a:rPr lang="en-US"/>
              <a:t> </a:t>
            </a:r>
            <a:endParaRPr/>
          </a:p>
        </p:txBody>
      </p:sp>
      <p:sp>
        <p:nvSpPr>
          <p:cNvPr id="404" name="Google Shape;404;p51"/>
          <p:cNvSpPr txBox="1"/>
          <p:nvPr>
            <p:ph idx="2" type="body"/>
          </p:nvPr>
        </p:nvSpPr>
        <p:spPr>
          <a:xfrm>
            <a:off x="723900" y="3124200"/>
            <a:ext cx="76962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40"/>
              <a:buFont typeface="Noto Sans Symbols"/>
              <a:buNone/>
            </a:pPr>
            <a:r>
              <a:rPr lang="en-US"/>
              <a:t>Recall original confusion matrix (profit from a “1” = $10, cost of sending offer = $1):</a:t>
            </a:r>
            <a:endParaRPr/>
          </a:p>
        </p:txBody>
      </p:sp>
      <p:pic>
        <p:nvPicPr>
          <p:cNvPr id="405" name="Google Shape;405;p51"/>
          <p:cNvPicPr preferRelativeResize="0"/>
          <p:nvPr>
            <p:ph idx="3" type="body"/>
          </p:nvPr>
        </p:nvPicPr>
        <p:blipFill rotWithShape="1">
          <a:blip r:embed="rId3">
            <a:alphaModFix/>
          </a:blip>
          <a:srcRect b="0" l="0" r="0" t="0"/>
          <a:stretch/>
        </p:blipFill>
        <p:spPr>
          <a:xfrm>
            <a:off x="1150938" y="1524000"/>
            <a:ext cx="6842125" cy="1524000"/>
          </a:xfrm>
          <a:prstGeom prst="rect">
            <a:avLst/>
          </a:prstGeom>
          <a:noFill/>
          <a:ln>
            <a:noFill/>
          </a:ln>
        </p:spPr>
      </p:pic>
      <p:pic>
        <p:nvPicPr>
          <p:cNvPr id="406" name="Google Shape;406;p51"/>
          <p:cNvPicPr preferRelativeResize="0"/>
          <p:nvPr>
            <p:ph idx="4" type="body"/>
          </p:nvPr>
        </p:nvPicPr>
        <p:blipFill rotWithShape="1">
          <a:blip r:embed="rId4">
            <a:alphaModFix/>
          </a:blip>
          <a:srcRect b="0" l="0" r="0" t="0"/>
          <a:stretch/>
        </p:blipFill>
        <p:spPr>
          <a:xfrm>
            <a:off x="1447800" y="4495800"/>
            <a:ext cx="6108700" cy="13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Measuring Predictive error</a:t>
            </a:r>
            <a:endParaRPr/>
          </a:p>
        </p:txBody>
      </p:sp>
      <p:sp>
        <p:nvSpPr>
          <p:cNvPr id="131" name="Google Shape;131;p16"/>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Not the same as “goodness-of-fit” </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We want to know how well the model predicts </a:t>
            </a:r>
            <a:r>
              <a:rPr b="1" lang="en-US"/>
              <a:t>new</a:t>
            </a:r>
            <a:r>
              <a:rPr lang="en-US"/>
              <a:t> </a:t>
            </a:r>
            <a:r>
              <a:rPr b="1" lang="en-US"/>
              <a:t>data</a:t>
            </a:r>
            <a:r>
              <a:rPr lang="en-US"/>
              <a:t>, not how well it fits the data it was trained with</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Key component of most measures is difference between actual </a:t>
            </a:r>
            <a:r>
              <a:rPr i="1" lang="en-US"/>
              <a:t>y</a:t>
            </a:r>
            <a:r>
              <a:rPr lang="en-US"/>
              <a:t> and predicted </a:t>
            </a:r>
            <a:r>
              <a:rPr i="1" lang="en-US"/>
              <a:t>y</a:t>
            </a:r>
            <a:r>
              <a:rPr lang="en-US"/>
              <a:t> (“error”)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Multiple Classes</a:t>
            </a:r>
            <a:endParaRPr/>
          </a:p>
        </p:txBody>
      </p:sp>
      <p:sp>
        <p:nvSpPr>
          <p:cNvPr id="413" name="Google Shape;413;p52"/>
          <p:cNvSpPr txBox="1"/>
          <p:nvPr>
            <p:ph idx="1" type="body"/>
          </p:nvPr>
        </p:nvSpPr>
        <p:spPr>
          <a:xfrm>
            <a:off x="838200" y="3200400"/>
            <a:ext cx="8077200" cy="2438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Theoretically, there are </a:t>
            </a:r>
            <a:r>
              <a:rPr i="1" lang="en-US"/>
              <a:t>m</a:t>
            </a:r>
            <a:r>
              <a:rPr lang="en-US"/>
              <a:t>(</a:t>
            </a:r>
            <a:r>
              <a:rPr i="1" lang="en-US"/>
              <a:t>m</a:t>
            </a:r>
            <a:r>
              <a:rPr lang="en-US"/>
              <a:t>-1) misclassification costs, since any case could be misclassified in </a:t>
            </a:r>
            <a:r>
              <a:rPr i="1" lang="en-US"/>
              <a:t>m</a:t>
            </a:r>
            <a:r>
              <a:rPr lang="en-US"/>
              <a:t>-1 ways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Practically too many to work with</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In decision-making context, though, such complexity rarely arises – one class is usually of primary interest</a:t>
            </a:r>
            <a:endParaRPr/>
          </a:p>
        </p:txBody>
      </p:sp>
      <p:sp>
        <p:nvSpPr>
          <p:cNvPr id="414" name="Google Shape;414;p52"/>
          <p:cNvSpPr/>
          <p:nvPr/>
        </p:nvSpPr>
        <p:spPr>
          <a:xfrm>
            <a:off x="914400" y="1804988"/>
            <a:ext cx="7086600" cy="885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For </a:t>
            </a:r>
            <a:r>
              <a:rPr i="1" lang="en-US" sz="2600">
                <a:solidFill>
                  <a:schemeClr val="dk1"/>
                </a:solidFill>
                <a:latin typeface="Libre Franklin"/>
                <a:ea typeface="Libre Franklin"/>
                <a:cs typeface="Libre Franklin"/>
                <a:sym typeface="Libre Franklin"/>
              </a:rPr>
              <a:t>m</a:t>
            </a:r>
            <a:r>
              <a:rPr lang="en-US" sz="2600">
                <a:solidFill>
                  <a:schemeClr val="dk1"/>
                </a:solidFill>
                <a:latin typeface="Libre Franklin"/>
                <a:ea typeface="Libre Franklin"/>
                <a:cs typeface="Libre Franklin"/>
                <a:sym typeface="Libre Franklin"/>
              </a:rPr>
              <a:t> classes, confusion matrix has </a:t>
            </a:r>
            <a:r>
              <a:rPr i="1" lang="en-US" sz="2600">
                <a:solidFill>
                  <a:schemeClr val="dk1"/>
                </a:solidFill>
                <a:latin typeface="Libre Franklin"/>
                <a:ea typeface="Libre Franklin"/>
                <a:cs typeface="Libre Franklin"/>
                <a:sym typeface="Libre Franklin"/>
              </a:rPr>
              <a:t>m</a:t>
            </a:r>
            <a:r>
              <a:rPr lang="en-US" sz="2600">
                <a:solidFill>
                  <a:schemeClr val="dk1"/>
                </a:solidFill>
                <a:latin typeface="Libre Franklin"/>
                <a:ea typeface="Libre Franklin"/>
                <a:cs typeface="Libre Franklin"/>
                <a:sym typeface="Libre Franklin"/>
              </a:rPr>
              <a:t> rows and </a:t>
            </a:r>
            <a:r>
              <a:rPr i="1" lang="en-US" sz="2600">
                <a:solidFill>
                  <a:schemeClr val="dk1"/>
                </a:solidFill>
                <a:latin typeface="Libre Franklin"/>
                <a:ea typeface="Libre Franklin"/>
                <a:cs typeface="Libre Franklin"/>
                <a:sym typeface="Libre Franklin"/>
              </a:rPr>
              <a:t>m</a:t>
            </a:r>
            <a:r>
              <a:rPr lang="en-US" sz="2600">
                <a:solidFill>
                  <a:schemeClr val="dk1"/>
                </a:solidFill>
                <a:latin typeface="Libre Franklin"/>
                <a:ea typeface="Libre Franklin"/>
                <a:cs typeface="Libre Franklin"/>
                <a:sym typeface="Libre Franklin"/>
              </a:rPr>
              <a:t> columns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Adding Cost/Benefit to Lift Curve</a:t>
            </a:r>
            <a:endParaRPr/>
          </a:p>
        </p:txBody>
      </p:sp>
      <p:sp>
        <p:nvSpPr>
          <p:cNvPr id="421" name="Google Shape;421;p53"/>
          <p:cNvSpPr txBox="1"/>
          <p:nvPr>
            <p:ph idx="1" type="body"/>
          </p:nvPr>
        </p:nvSpPr>
        <p:spPr>
          <a:xfrm>
            <a:off x="609600" y="1981200"/>
            <a:ext cx="8229600" cy="4038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Sort records in descending probability of success</a:t>
            </a:r>
            <a:endParaRPr/>
          </a:p>
          <a:p>
            <a:pPr indent="-273050" lvl="0" marL="273050" rtl="0" algn="l">
              <a:spcBef>
                <a:spcPts val="575"/>
              </a:spcBef>
              <a:spcAft>
                <a:spcPts val="0"/>
              </a:spcAft>
              <a:buSzPts val="2210"/>
              <a:buChar char="⚫"/>
            </a:pPr>
            <a:r>
              <a:rPr lang="en-US"/>
              <a:t>For each case, record cost/benefit of actual outcome</a:t>
            </a:r>
            <a:endParaRPr/>
          </a:p>
          <a:p>
            <a:pPr indent="-273050" lvl="0" marL="273050" rtl="0" algn="l">
              <a:spcBef>
                <a:spcPts val="575"/>
              </a:spcBef>
              <a:spcAft>
                <a:spcPts val="0"/>
              </a:spcAft>
              <a:buSzPts val="2210"/>
              <a:buChar char="⚫"/>
            </a:pPr>
            <a:r>
              <a:rPr lang="en-US"/>
              <a:t>Also record cumulative cost/benefit</a:t>
            </a:r>
            <a:endParaRPr/>
          </a:p>
          <a:p>
            <a:pPr indent="-273050" lvl="0" marL="273050" rtl="0" algn="l">
              <a:spcBef>
                <a:spcPts val="575"/>
              </a:spcBef>
              <a:spcAft>
                <a:spcPts val="0"/>
              </a:spcAft>
              <a:buSzPts val="2210"/>
              <a:buChar char="⚫"/>
            </a:pPr>
            <a:r>
              <a:rPr lang="en-US"/>
              <a:t>Plot all records</a:t>
            </a:r>
            <a:endParaRPr/>
          </a:p>
          <a:p>
            <a:pPr indent="-228600" lvl="2" marL="822325" rtl="0" algn="l">
              <a:spcBef>
                <a:spcPts val="375"/>
              </a:spcBef>
              <a:spcAft>
                <a:spcPts val="0"/>
              </a:spcAft>
              <a:buSzPts val="1700"/>
              <a:buFont typeface="Noto Sans Symbols"/>
              <a:buNone/>
            </a:pPr>
            <a:r>
              <a:rPr lang="en-US"/>
              <a:t>X-axis is index number (1 for 1</a:t>
            </a:r>
            <a:r>
              <a:rPr baseline="30000" lang="en-US"/>
              <a:t>st</a:t>
            </a:r>
            <a:r>
              <a:rPr lang="en-US"/>
              <a:t> case, n for n</a:t>
            </a:r>
            <a:r>
              <a:rPr baseline="30000" lang="en-US"/>
              <a:t>th</a:t>
            </a:r>
            <a:r>
              <a:rPr lang="en-US"/>
              <a:t> case)</a:t>
            </a:r>
            <a:endParaRPr/>
          </a:p>
          <a:p>
            <a:pPr indent="-228600" lvl="2" marL="822325" rtl="0" algn="l">
              <a:spcBef>
                <a:spcPts val="375"/>
              </a:spcBef>
              <a:spcAft>
                <a:spcPts val="0"/>
              </a:spcAft>
              <a:buSzPts val="1700"/>
              <a:buFont typeface="Noto Sans Symbols"/>
              <a:buNone/>
            </a:pPr>
            <a:r>
              <a:rPr lang="en-US"/>
              <a:t>Y-axis is cumulative cost/benefit</a:t>
            </a:r>
            <a:endParaRPr/>
          </a:p>
          <a:p>
            <a:pPr indent="-228600" lvl="2" marL="822325" rtl="0" algn="l">
              <a:spcBef>
                <a:spcPts val="375"/>
              </a:spcBef>
              <a:spcAft>
                <a:spcPts val="0"/>
              </a:spcAft>
              <a:buSzPts val="1700"/>
              <a:buFont typeface="Noto Sans Symbols"/>
              <a:buNone/>
            </a:pPr>
            <a:r>
              <a:rPr lang="en-US"/>
              <a:t>Reference line from origin to y</a:t>
            </a:r>
            <a:r>
              <a:rPr baseline="-25000" lang="en-US"/>
              <a:t>n  </a:t>
            </a:r>
            <a:r>
              <a:rPr lang="en-US"/>
              <a:t>(</a:t>
            </a:r>
            <a:r>
              <a:rPr baseline="-25000" lang="en-US"/>
              <a:t> </a:t>
            </a:r>
            <a:r>
              <a:rPr lang="en-US"/>
              <a:t>y</a:t>
            </a:r>
            <a:r>
              <a:rPr baseline="-25000" lang="en-US"/>
              <a:t>n </a:t>
            </a:r>
            <a:r>
              <a:rPr lang="en-US"/>
              <a:t>= total net benefit)</a:t>
            </a:r>
            <a:endParaRPr baseline="-25000"/>
          </a:p>
          <a:p>
            <a:pPr indent="-132715" lvl="0" marL="273050" rtl="0" algn="l">
              <a:spcBef>
                <a:spcPts val="575"/>
              </a:spcBef>
              <a:spcAft>
                <a:spcPts val="0"/>
              </a:spcAft>
              <a:buSzPts val="221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Lift Curve May Go Negative	</a:t>
            </a:r>
            <a:endParaRPr/>
          </a:p>
        </p:txBody>
      </p:sp>
      <p:sp>
        <p:nvSpPr>
          <p:cNvPr id="428" name="Google Shape;428;p54"/>
          <p:cNvSpPr txBox="1"/>
          <p:nvPr>
            <p:ph idx="1" type="body"/>
          </p:nvPr>
        </p:nvSpPr>
        <p:spPr>
          <a:xfrm>
            <a:off x="914400" y="2362200"/>
            <a:ext cx="7086600" cy="365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Font typeface="Noto Sans Symbols"/>
              <a:buNone/>
            </a:pPr>
            <a:r>
              <a:rPr lang="en-US"/>
              <a:t>If total net benefit from all cases is negative, reference line will have </a:t>
            </a:r>
            <a:r>
              <a:rPr b="1" lang="en-US"/>
              <a:t>negative slope</a:t>
            </a:r>
            <a:endParaRPr/>
          </a:p>
          <a:p>
            <a:pPr indent="-273050" lvl="0" marL="273050" rtl="0" algn="l">
              <a:spcBef>
                <a:spcPts val="575"/>
              </a:spcBef>
              <a:spcAft>
                <a:spcPts val="0"/>
              </a:spcAft>
              <a:buSzPts val="2210"/>
              <a:buFont typeface="Noto Sans Symbols"/>
              <a:buNone/>
            </a:pPr>
            <a:r>
              <a:t/>
            </a:r>
            <a:endParaRPr b="1"/>
          </a:p>
          <a:p>
            <a:pPr indent="0" lvl="0" marL="0" rtl="0" algn="l">
              <a:spcBef>
                <a:spcPts val="575"/>
              </a:spcBef>
              <a:spcAft>
                <a:spcPts val="0"/>
              </a:spcAft>
              <a:buSzPts val="2210"/>
              <a:buFont typeface="Noto Sans Symbols"/>
              <a:buNone/>
            </a:pPr>
            <a:r>
              <a:rPr lang="en-US"/>
              <a:t>Nonetheless, goal is still to use cutoff to select the point where net benefit is at a maximum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Negative slope to reference curve</a:t>
            </a:r>
            <a:endParaRPr/>
          </a:p>
        </p:txBody>
      </p:sp>
      <p:pic>
        <p:nvPicPr>
          <p:cNvPr descr="Lift.jpg" id="435" name="Google Shape;435;p55"/>
          <p:cNvPicPr preferRelativeResize="0"/>
          <p:nvPr>
            <p:ph idx="1" type="body"/>
          </p:nvPr>
        </p:nvPicPr>
        <p:blipFill rotWithShape="1">
          <a:blip r:embed="rId3">
            <a:alphaModFix/>
          </a:blip>
          <a:srcRect b="0" l="0" r="0" t="0"/>
          <a:stretch/>
        </p:blipFill>
        <p:spPr>
          <a:xfrm>
            <a:off x="1041400" y="1371600"/>
            <a:ext cx="7061200" cy="4495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6"/>
          <p:cNvSpPr txBox="1"/>
          <p:nvPr>
            <p:ph type="title"/>
          </p:nvPr>
        </p:nvSpPr>
        <p:spPr>
          <a:xfrm>
            <a:off x="685800" y="25146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Oversampling and Asymmetric Costs</a:t>
            </a:r>
            <a:endParaRPr sz="3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Rare Cases</a:t>
            </a:r>
            <a:endParaRPr/>
          </a:p>
        </p:txBody>
      </p:sp>
      <p:sp>
        <p:nvSpPr>
          <p:cNvPr id="448" name="Google Shape;448;p57"/>
          <p:cNvSpPr txBox="1"/>
          <p:nvPr>
            <p:ph idx="1" type="body"/>
          </p:nvPr>
        </p:nvSpPr>
        <p:spPr>
          <a:xfrm>
            <a:off x="914400" y="2667000"/>
            <a:ext cx="7772400" cy="3048000"/>
          </a:xfrm>
          <a:prstGeom prst="rect">
            <a:avLst/>
          </a:prstGeom>
          <a:noFill/>
          <a:ln>
            <a:noFill/>
          </a:ln>
        </p:spPr>
        <p:txBody>
          <a:bodyPr anchorCtr="0" anchor="t" bIns="45700" lIns="91425" spcFirstLastPara="1" rIns="91425" wrap="square" tIns="45700">
            <a:noAutofit/>
          </a:bodyPr>
          <a:lstStyle/>
          <a:p>
            <a:pPr indent="-228600" lvl="1" marL="547688" rtl="0" algn="l">
              <a:spcBef>
                <a:spcPts val="0"/>
              </a:spcBef>
              <a:spcAft>
                <a:spcPts val="0"/>
              </a:spcAft>
              <a:buSzPts val="2040"/>
              <a:buChar char="⚫"/>
            </a:pPr>
            <a:r>
              <a:rPr lang="en-US"/>
              <a:t>Responder to mailing</a:t>
            </a:r>
            <a:endParaRPr/>
          </a:p>
          <a:p>
            <a:pPr indent="-228600" lvl="1" marL="547688" rtl="0" algn="l">
              <a:spcBef>
                <a:spcPts val="375"/>
              </a:spcBef>
              <a:spcAft>
                <a:spcPts val="0"/>
              </a:spcAft>
              <a:buSzPts val="2040"/>
              <a:buChar char="⚫"/>
            </a:pPr>
            <a:r>
              <a:rPr lang="en-US"/>
              <a:t>Someone who commits fraud</a:t>
            </a:r>
            <a:endParaRPr/>
          </a:p>
          <a:p>
            <a:pPr indent="-228600" lvl="1" marL="547688" rtl="0" algn="l">
              <a:spcBef>
                <a:spcPts val="375"/>
              </a:spcBef>
              <a:spcAft>
                <a:spcPts val="0"/>
              </a:spcAft>
              <a:buSzPts val="2040"/>
              <a:buChar char="⚫"/>
            </a:pPr>
            <a:r>
              <a:rPr lang="en-US"/>
              <a:t>Debt defaulter</a:t>
            </a:r>
            <a:endParaRPr/>
          </a:p>
          <a:p>
            <a:pPr indent="-99059" lvl="1" marL="547688" rtl="0" algn="l">
              <a:spcBef>
                <a:spcPts val="375"/>
              </a:spcBef>
              <a:spcAft>
                <a:spcPts val="0"/>
              </a:spcAft>
              <a:buSzPts val="2040"/>
              <a:buNone/>
            </a:pPr>
            <a:r>
              <a:t/>
            </a:r>
            <a:endParaRPr/>
          </a:p>
          <a:p>
            <a:pPr indent="-273050" lvl="0" marL="273050" rtl="0" algn="l">
              <a:spcBef>
                <a:spcPts val="575"/>
              </a:spcBef>
              <a:spcAft>
                <a:spcPts val="0"/>
              </a:spcAft>
              <a:buSzPts val="2210"/>
              <a:buChar char="⚫"/>
            </a:pPr>
            <a:r>
              <a:rPr lang="en-US"/>
              <a:t>Often we oversample rare cases to give model more information to work with</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Typically use 50% “1” and 50% “0” for training</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Font typeface="Noto Sans Symbols"/>
              <a:buNone/>
            </a:pPr>
            <a:r>
              <a:t/>
            </a:r>
            <a:endParaRPr/>
          </a:p>
        </p:txBody>
      </p:sp>
      <p:sp>
        <p:nvSpPr>
          <p:cNvPr id="449" name="Google Shape;449;p57"/>
          <p:cNvSpPr/>
          <p:nvPr/>
        </p:nvSpPr>
        <p:spPr>
          <a:xfrm>
            <a:off x="914400" y="1676400"/>
            <a:ext cx="7696200" cy="885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00">
                <a:solidFill>
                  <a:schemeClr val="dk1"/>
                </a:solidFill>
                <a:latin typeface="Libre Franklin"/>
                <a:ea typeface="Libre Franklin"/>
                <a:cs typeface="Libre Franklin"/>
                <a:sym typeface="Libre Franklin"/>
              </a:rPr>
              <a:t>Asymmetric costs/benefits typically go hand in hand with presence of rare but important class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Example</a:t>
            </a:r>
            <a:endParaRPr/>
          </a:p>
        </p:txBody>
      </p:sp>
      <p:sp>
        <p:nvSpPr>
          <p:cNvPr id="456" name="Google Shape;456;p58"/>
          <p:cNvSpPr txBox="1"/>
          <p:nvPr>
            <p:ph idx="1" type="body"/>
          </p:nvPr>
        </p:nvSpPr>
        <p:spPr>
          <a:xfrm>
            <a:off x="914400" y="1905000"/>
            <a:ext cx="7772400" cy="4114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Following graphs show optimal classification under three scenarios:</a:t>
            </a:r>
            <a:endParaRPr/>
          </a:p>
          <a:p>
            <a:pPr indent="-228600" lvl="1" marL="547688" rtl="0" algn="l">
              <a:spcBef>
                <a:spcPts val="375"/>
              </a:spcBef>
              <a:spcAft>
                <a:spcPts val="0"/>
              </a:spcAft>
              <a:buSzPts val="2040"/>
              <a:buChar char="⚫"/>
            </a:pPr>
            <a:r>
              <a:rPr lang="en-US"/>
              <a:t>assuming equal costs of misclassification</a:t>
            </a:r>
            <a:endParaRPr/>
          </a:p>
          <a:p>
            <a:pPr indent="-228600" lvl="1" marL="547688" rtl="0" algn="l">
              <a:spcBef>
                <a:spcPts val="375"/>
              </a:spcBef>
              <a:spcAft>
                <a:spcPts val="0"/>
              </a:spcAft>
              <a:buSzPts val="2040"/>
              <a:buChar char="⚫"/>
            </a:pPr>
            <a:r>
              <a:rPr lang="en-US"/>
              <a:t>assuming that misclassifying “o” is five times the cost of misclassifying “x”</a:t>
            </a:r>
            <a:endParaRPr/>
          </a:p>
          <a:p>
            <a:pPr indent="-228600" lvl="1" marL="547688" rtl="0" algn="l">
              <a:spcBef>
                <a:spcPts val="375"/>
              </a:spcBef>
              <a:spcAft>
                <a:spcPts val="0"/>
              </a:spcAft>
              <a:buSzPts val="2040"/>
              <a:buChar char="⚫"/>
            </a:pPr>
            <a:r>
              <a:rPr lang="en-US"/>
              <a:t>Oversampling scheme allowing DM methods to incorporate asymmetric costs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Classification: equal costs</a:t>
            </a:r>
            <a:endParaRPr/>
          </a:p>
        </p:txBody>
      </p:sp>
      <p:pic>
        <p:nvPicPr>
          <p:cNvPr descr="misclassify_equal.tif" id="463" name="Google Shape;463;p59"/>
          <p:cNvPicPr preferRelativeResize="0"/>
          <p:nvPr>
            <p:ph idx="1" type="body"/>
          </p:nvPr>
        </p:nvPicPr>
        <p:blipFill rotWithShape="1">
          <a:blip r:embed="rId3">
            <a:alphaModFix/>
          </a:blip>
          <a:srcRect b="0" l="0" r="0" t="0"/>
          <a:stretch/>
        </p:blipFill>
        <p:spPr>
          <a:xfrm>
            <a:off x="2273300" y="2100263"/>
            <a:ext cx="5054600" cy="3267075"/>
          </a:xfrm>
          <a:prstGeom prst="rect">
            <a:avLst/>
          </a:prstGeom>
          <a:noFill/>
          <a:ln>
            <a:noFill/>
          </a:ln>
        </p:spPr>
      </p:pic>
      <p:pic>
        <p:nvPicPr>
          <p:cNvPr descr="misclassify_equal.tif" id="464" name="Google Shape;464;p59"/>
          <p:cNvPicPr preferRelativeResize="0"/>
          <p:nvPr/>
        </p:nvPicPr>
        <p:blipFill rotWithShape="1">
          <a:blip r:embed="rId3">
            <a:alphaModFix/>
          </a:blip>
          <a:srcRect b="0" l="0" r="0" t="0"/>
          <a:stretch/>
        </p:blipFill>
        <p:spPr>
          <a:xfrm>
            <a:off x="0" y="1371600"/>
            <a:ext cx="8915400" cy="5518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Classification: Unequal costs</a:t>
            </a:r>
            <a:endParaRPr/>
          </a:p>
        </p:txBody>
      </p:sp>
      <p:pic>
        <p:nvPicPr>
          <p:cNvPr descr="misclassify_unequal.tif" id="471" name="Google Shape;471;p60"/>
          <p:cNvPicPr preferRelativeResize="0"/>
          <p:nvPr>
            <p:ph idx="1" type="body"/>
          </p:nvPr>
        </p:nvPicPr>
        <p:blipFill rotWithShape="1">
          <a:blip r:embed="rId3">
            <a:alphaModFix/>
          </a:blip>
          <a:srcRect b="0" l="0" r="0" t="0"/>
          <a:stretch/>
        </p:blipFill>
        <p:spPr>
          <a:xfrm>
            <a:off x="381000" y="1438275"/>
            <a:ext cx="8382000" cy="5267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Oversampling Scheme</a:t>
            </a:r>
            <a:endParaRPr/>
          </a:p>
        </p:txBody>
      </p:sp>
      <p:pic>
        <p:nvPicPr>
          <p:cNvPr descr="misclassify_oversample.tif" id="478" name="Google Shape;478;p61"/>
          <p:cNvPicPr preferRelativeResize="0"/>
          <p:nvPr>
            <p:ph idx="1" type="body"/>
          </p:nvPr>
        </p:nvPicPr>
        <p:blipFill rotWithShape="1">
          <a:blip r:embed="rId3">
            <a:alphaModFix/>
          </a:blip>
          <a:srcRect b="0" l="0" r="0" t="0"/>
          <a:stretch/>
        </p:blipFill>
        <p:spPr>
          <a:xfrm>
            <a:off x="114300" y="1427163"/>
            <a:ext cx="8915400" cy="5430837"/>
          </a:xfrm>
          <a:prstGeom prst="rect">
            <a:avLst/>
          </a:prstGeom>
          <a:noFill/>
          <a:ln>
            <a:noFill/>
          </a:ln>
        </p:spPr>
      </p:pic>
      <p:sp>
        <p:nvSpPr>
          <p:cNvPr id="479" name="Google Shape;479;p61"/>
          <p:cNvSpPr txBox="1"/>
          <p:nvPr>
            <p:ph idx="2" type="body"/>
          </p:nvPr>
        </p:nvSpPr>
        <p:spPr>
          <a:xfrm>
            <a:off x="1335088" y="1600200"/>
            <a:ext cx="6513512"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Font typeface="Noto Sans Symbols"/>
              <a:buNone/>
            </a:pPr>
            <a:r>
              <a:rPr lang="en-US"/>
              <a:t>Oversample “o” to appropriately weight misclassification costs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Some measures of error</a:t>
            </a:r>
            <a:endParaRPr/>
          </a:p>
        </p:txBody>
      </p:sp>
      <p:sp>
        <p:nvSpPr>
          <p:cNvPr id="138" name="Google Shape;138;p17"/>
          <p:cNvSpPr txBox="1"/>
          <p:nvPr>
            <p:ph idx="1" type="body"/>
          </p:nvPr>
        </p:nvSpPr>
        <p:spPr>
          <a:xfrm>
            <a:off x="914400" y="12954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b="1" lang="en-US"/>
              <a:t>MAE or MAD</a:t>
            </a:r>
            <a:r>
              <a:rPr lang="en-US"/>
              <a:t>: Mean absolute error (deviation)</a:t>
            </a:r>
            <a:endParaRPr/>
          </a:p>
          <a:p>
            <a:pPr indent="-228599" lvl="1" marL="547688" rtl="0" algn="l">
              <a:spcBef>
                <a:spcPts val="375"/>
              </a:spcBef>
              <a:spcAft>
                <a:spcPts val="0"/>
              </a:spcAft>
              <a:buSzPts val="2040"/>
              <a:buFont typeface="Noto Sans Symbols"/>
              <a:buNone/>
            </a:pPr>
            <a:r>
              <a:rPr lang="en-US"/>
              <a:t>Gives an idea of the magnitude of errors</a:t>
            </a:r>
            <a:endParaRPr/>
          </a:p>
          <a:p>
            <a:pPr indent="-273050" lvl="0" marL="273050" rtl="0" algn="l">
              <a:spcBef>
                <a:spcPts val="575"/>
              </a:spcBef>
              <a:spcAft>
                <a:spcPts val="0"/>
              </a:spcAft>
              <a:buSzPts val="2210"/>
              <a:buFont typeface="Noto Sans Symbols"/>
              <a:buNone/>
            </a:pPr>
            <a:r>
              <a:t/>
            </a:r>
            <a:endParaRPr b="1"/>
          </a:p>
          <a:p>
            <a:pPr indent="-273050" lvl="0" marL="273050" rtl="0" algn="l">
              <a:spcBef>
                <a:spcPts val="575"/>
              </a:spcBef>
              <a:spcAft>
                <a:spcPts val="0"/>
              </a:spcAft>
              <a:buSzPts val="2210"/>
              <a:buFont typeface="Noto Sans Symbols"/>
              <a:buNone/>
            </a:pPr>
            <a:r>
              <a:rPr b="1" lang="en-US"/>
              <a:t>Average error</a:t>
            </a:r>
            <a:endParaRPr/>
          </a:p>
          <a:p>
            <a:pPr indent="-228599" lvl="1" marL="547688" rtl="0" algn="l">
              <a:spcBef>
                <a:spcPts val="375"/>
              </a:spcBef>
              <a:spcAft>
                <a:spcPts val="0"/>
              </a:spcAft>
              <a:buSzPts val="2040"/>
              <a:buFont typeface="Noto Sans Symbols"/>
              <a:buNone/>
            </a:pPr>
            <a:r>
              <a:rPr lang="en-US"/>
              <a:t>Gives an idea of systematic over- or under-prediction</a:t>
            </a:r>
            <a:endParaRPr/>
          </a:p>
          <a:p>
            <a:pPr indent="-273050" lvl="0" marL="273050" rtl="0" algn="l">
              <a:spcBef>
                <a:spcPts val="575"/>
              </a:spcBef>
              <a:spcAft>
                <a:spcPts val="0"/>
              </a:spcAft>
              <a:buSzPts val="2210"/>
              <a:buFont typeface="Noto Sans Symbols"/>
              <a:buNone/>
            </a:pPr>
            <a:r>
              <a:t/>
            </a:r>
            <a:endParaRPr b="1"/>
          </a:p>
          <a:p>
            <a:pPr indent="-273050" lvl="0" marL="273050" rtl="0" algn="l">
              <a:spcBef>
                <a:spcPts val="575"/>
              </a:spcBef>
              <a:spcAft>
                <a:spcPts val="0"/>
              </a:spcAft>
              <a:buSzPts val="2210"/>
              <a:buFont typeface="Noto Sans Symbols"/>
              <a:buNone/>
            </a:pPr>
            <a:r>
              <a:rPr b="1" lang="en-US"/>
              <a:t>MAPE</a:t>
            </a:r>
            <a:r>
              <a:rPr lang="en-US"/>
              <a:t>: Mean absolute percentage error</a:t>
            </a:r>
            <a:endParaRPr/>
          </a:p>
          <a:p>
            <a:pPr indent="-273050" lvl="0" marL="273050" rtl="0" algn="l">
              <a:spcBef>
                <a:spcPts val="575"/>
              </a:spcBef>
              <a:spcAft>
                <a:spcPts val="0"/>
              </a:spcAft>
              <a:buSzPts val="2210"/>
              <a:buFont typeface="Noto Sans Symbols"/>
              <a:buNone/>
            </a:pPr>
            <a:r>
              <a:t/>
            </a:r>
            <a:endParaRPr b="1"/>
          </a:p>
          <a:p>
            <a:pPr indent="-273050" lvl="0" marL="273050" rtl="0" algn="l">
              <a:spcBef>
                <a:spcPts val="575"/>
              </a:spcBef>
              <a:spcAft>
                <a:spcPts val="0"/>
              </a:spcAft>
              <a:buSzPts val="2210"/>
              <a:buFont typeface="Noto Sans Symbols"/>
              <a:buNone/>
            </a:pPr>
            <a:r>
              <a:rPr b="1" lang="en-US"/>
              <a:t>RMSE </a:t>
            </a:r>
            <a:r>
              <a:rPr lang="en-US"/>
              <a:t>(root-mean-squared-error): Square the errors, find their average, take the square root</a:t>
            </a:r>
            <a:endParaRPr/>
          </a:p>
          <a:p>
            <a:pPr indent="-273050" lvl="0" marL="273050" rtl="0" algn="l">
              <a:spcBef>
                <a:spcPts val="575"/>
              </a:spcBef>
              <a:spcAft>
                <a:spcPts val="0"/>
              </a:spcAft>
              <a:buSzPts val="2210"/>
              <a:buFont typeface="Noto Sans Symbols"/>
              <a:buNone/>
            </a:pPr>
            <a:r>
              <a:t/>
            </a:r>
            <a:endParaRPr b="1"/>
          </a:p>
          <a:p>
            <a:pPr indent="-273050" lvl="0" marL="273050" rtl="0" algn="l">
              <a:spcBef>
                <a:spcPts val="575"/>
              </a:spcBef>
              <a:spcAft>
                <a:spcPts val="0"/>
              </a:spcAft>
              <a:buSzPts val="2210"/>
              <a:buFont typeface="Noto Sans Symbols"/>
              <a:buNone/>
            </a:pPr>
            <a:r>
              <a:rPr b="1" lang="en-US"/>
              <a:t>Total SSE</a:t>
            </a:r>
            <a:r>
              <a:rPr lang="en-US"/>
              <a:t>:  Total sum of squared errors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An Oversampling Procedure</a:t>
            </a:r>
            <a:endParaRPr/>
          </a:p>
        </p:txBody>
      </p:sp>
      <p:sp>
        <p:nvSpPr>
          <p:cNvPr id="486" name="Google Shape;486;p6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SzPts val="2210"/>
              <a:buFont typeface="Libre Franklin"/>
              <a:buAutoNum type="arabicPeriod"/>
            </a:pPr>
            <a:r>
              <a:rPr lang="en-US"/>
              <a:t>Separate the responders (rare) from non-responders</a:t>
            </a:r>
            <a:endParaRPr/>
          </a:p>
          <a:p>
            <a:pPr indent="-514350" lvl="0" marL="514350" rtl="0" algn="l">
              <a:lnSpc>
                <a:spcPct val="90000"/>
              </a:lnSpc>
              <a:spcBef>
                <a:spcPts val="575"/>
              </a:spcBef>
              <a:spcAft>
                <a:spcPts val="0"/>
              </a:spcAft>
              <a:buSzPts val="2210"/>
              <a:buFont typeface="Libre Franklin"/>
              <a:buAutoNum type="arabicPeriod"/>
            </a:pPr>
            <a:r>
              <a:rPr lang="en-US"/>
              <a:t>Randomly assign half the responders to the training sample, plus equal number of non-responders</a:t>
            </a:r>
            <a:endParaRPr/>
          </a:p>
          <a:p>
            <a:pPr indent="-514350" lvl="0" marL="514350" rtl="0" algn="l">
              <a:lnSpc>
                <a:spcPct val="90000"/>
              </a:lnSpc>
              <a:spcBef>
                <a:spcPts val="575"/>
              </a:spcBef>
              <a:spcAft>
                <a:spcPts val="0"/>
              </a:spcAft>
              <a:buSzPts val="2210"/>
              <a:buFont typeface="Libre Franklin"/>
              <a:buAutoNum type="arabicPeriod"/>
            </a:pPr>
            <a:r>
              <a:rPr lang="en-US"/>
              <a:t>Remaining responders go to validation sample</a:t>
            </a:r>
            <a:endParaRPr/>
          </a:p>
          <a:p>
            <a:pPr indent="-514350" lvl="0" marL="514350" rtl="0" algn="l">
              <a:lnSpc>
                <a:spcPct val="90000"/>
              </a:lnSpc>
              <a:spcBef>
                <a:spcPts val="575"/>
              </a:spcBef>
              <a:spcAft>
                <a:spcPts val="0"/>
              </a:spcAft>
              <a:buSzPts val="2210"/>
              <a:buFont typeface="Libre Franklin"/>
              <a:buAutoNum type="arabicPeriod"/>
            </a:pPr>
            <a:r>
              <a:rPr lang="en-US"/>
              <a:t>Add non-responders to validation data, to maintain original ratio of responders to non-responders</a:t>
            </a:r>
            <a:endParaRPr/>
          </a:p>
          <a:p>
            <a:pPr indent="-514350" lvl="0" marL="514350" rtl="0" algn="l">
              <a:lnSpc>
                <a:spcPct val="90000"/>
              </a:lnSpc>
              <a:spcBef>
                <a:spcPts val="575"/>
              </a:spcBef>
              <a:spcAft>
                <a:spcPts val="0"/>
              </a:spcAft>
              <a:buSzPts val="2210"/>
              <a:buFont typeface="Libre Franklin"/>
              <a:buAutoNum type="arabicPeriod"/>
            </a:pPr>
            <a:r>
              <a:rPr lang="en-US"/>
              <a:t>Randomly take test set (if needed) from validation</a:t>
            </a:r>
            <a:endParaRPr/>
          </a:p>
          <a:p>
            <a:pPr indent="-374015" lvl="0" marL="514350" rtl="0" algn="l">
              <a:lnSpc>
                <a:spcPct val="90000"/>
              </a:lnSpc>
              <a:spcBef>
                <a:spcPts val="575"/>
              </a:spcBef>
              <a:spcAft>
                <a:spcPts val="0"/>
              </a:spcAft>
              <a:buSzPts val="2210"/>
              <a:buFont typeface="Libre Franklin"/>
              <a:buNone/>
            </a:pPr>
            <a:r>
              <a:t/>
            </a:r>
            <a:endParaRPr/>
          </a:p>
          <a:p>
            <a:pPr indent="-374015" lvl="0" marL="514350" rtl="0" algn="l">
              <a:lnSpc>
                <a:spcPct val="90000"/>
              </a:lnSpc>
              <a:spcBef>
                <a:spcPts val="575"/>
              </a:spcBef>
              <a:spcAft>
                <a:spcPts val="0"/>
              </a:spcAft>
              <a:buSzPts val="2210"/>
              <a:buFont typeface="Libre Franklin"/>
              <a:buNone/>
            </a:pPr>
            <a:r>
              <a:t/>
            </a:r>
            <a:endParaRPr/>
          </a:p>
          <a:p>
            <a:pPr indent="-374015" lvl="0" marL="514350" rtl="0" algn="l">
              <a:lnSpc>
                <a:spcPct val="90000"/>
              </a:lnSpc>
              <a:spcBef>
                <a:spcPts val="575"/>
              </a:spcBef>
              <a:spcAft>
                <a:spcPts val="0"/>
              </a:spcAft>
              <a:buSzPts val="221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Classification Using Triage</a:t>
            </a:r>
            <a:endParaRPr/>
          </a:p>
        </p:txBody>
      </p:sp>
      <p:sp>
        <p:nvSpPr>
          <p:cNvPr id="493" name="Google Shape;493;p63"/>
          <p:cNvSpPr txBox="1"/>
          <p:nvPr>
            <p:ph idx="1" type="body"/>
          </p:nvPr>
        </p:nvSpPr>
        <p:spPr>
          <a:xfrm>
            <a:off x="914400" y="3048000"/>
            <a:ext cx="7848600" cy="3276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Instead of classifying as C</a:t>
            </a:r>
            <a:r>
              <a:rPr baseline="-25000" lang="en-US"/>
              <a:t>1</a:t>
            </a:r>
            <a:r>
              <a:rPr lang="en-US"/>
              <a:t> or C</a:t>
            </a:r>
            <a:r>
              <a:rPr baseline="-25000" lang="en-US"/>
              <a:t>0</a:t>
            </a:r>
            <a:r>
              <a:rPr lang="en-US"/>
              <a:t>, we classify as</a:t>
            </a:r>
            <a:endParaRPr/>
          </a:p>
          <a:p>
            <a:pPr indent="-228600" lvl="2" marL="822325" rtl="0" algn="l">
              <a:spcBef>
                <a:spcPts val="375"/>
              </a:spcBef>
              <a:spcAft>
                <a:spcPts val="0"/>
              </a:spcAft>
              <a:buSzPts val="1700"/>
              <a:buFont typeface="Noto Sans Symbols"/>
              <a:buNone/>
            </a:pPr>
            <a:r>
              <a:rPr lang="en-US"/>
              <a:t>C</a:t>
            </a:r>
            <a:r>
              <a:rPr baseline="-25000" lang="en-US"/>
              <a:t>1</a:t>
            </a:r>
            <a:endParaRPr/>
          </a:p>
          <a:p>
            <a:pPr indent="-228600" lvl="2" marL="822325" rtl="0" algn="l">
              <a:spcBef>
                <a:spcPts val="375"/>
              </a:spcBef>
              <a:spcAft>
                <a:spcPts val="0"/>
              </a:spcAft>
              <a:buSzPts val="1700"/>
              <a:buFont typeface="Noto Sans Symbols"/>
              <a:buNone/>
            </a:pPr>
            <a:r>
              <a:rPr lang="en-US"/>
              <a:t>C</a:t>
            </a:r>
            <a:r>
              <a:rPr baseline="-25000" lang="en-US"/>
              <a:t>0</a:t>
            </a:r>
            <a:endParaRPr/>
          </a:p>
          <a:p>
            <a:pPr indent="-228600" lvl="2" marL="822325" rtl="0" algn="l">
              <a:spcBef>
                <a:spcPts val="375"/>
              </a:spcBef>
              <a:spcAft>
                <a:spcPts val="0"/>
              </a:spcAft>
              <a:buSzPts val="1700"/>
              <a:buFont typeface="Noto Sans Symbols"/>
              <a:buNone/>
            </a:pPr>
            <a:r>
              <a:rPr lang="en-US"/>
              <a:t>Can’t say</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Font typeface="Noto Sans Symbols"/>
              <a:buNone/>
            </a:pPr>
            <a:r>
              <a:rPr lang="en-US"/>
              <a:t>The third category might receive special human review</a:t>
            </a:r>
            <a:endParaRPr/>
          </a:p>
        </p:txBody>
      </p:sp>
      <p:sp>
        <p:nvSpPr>
          <p:cNvPr id="494" name="Google Shape;494;p63"/>
          <p:cNvSpPr/>
          <p:nvPr/>
        </p:nvSpPr>
        <p:spPr>
          <a:xfrm>
            <a:off x="990600" y="1752600"/>
            <a:ext cx="7239000" cy="885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Take into account a gray area in making classification decisions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Summary</a:t>
            </a:r>
            <a:endParaRPr/>
          </a:p>
        </p:txBody>
      </p:sp>
      <p:sp>
        <p:nvSpPr>
          <p:cNvPr id="501" name="Google Shape;501;p6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10"/>
              <a:buChar char="⚫"/>
            </a:pPr>
            <a:r>
              <a:rPr lang="en-US"/>
              <a:t>Evaluation metrics are important for comparing across DM models, for choosing the right configuration of a specific DM model, and for comparing to the baseline (“no model”)</a:t>
            </a:r>
            <a:endParaRPr/>
          </a:p>
          <a:p>
            <a:pPr indent="-273050" lvl="0" marL="273050" rtl="0" algn="l">
              <a:lnSpc>
                <a:spcPct val="90000"/>
              </a:lnSpc>
              <a:spcBef>
                <a:spcPts val="575"/>
              </a:spcBef>
              <a:spcAft>
                <a:spcPts val="0"/>
              </a:spcAft>
              <a:buSzPts val="2210"/>
              <a:buChar char="⚫"/>
            </a:pPr>
            <a:r>
              <a:rPr lang="en-US"/>
              <a:t>Major metrics: confusion matrix, error rate, predictive error</a:t>
            </a:r>
            <a:endParaRPr/>
          </a:p>
          <a:p>
            <a:pPr indent="-273050" lvl="0" marL="273050" rtl="0" algn="l">
              <a:lnSpc>
                <a:spcPct val="90000"/>
              </a:lnSpc>
              <a:spcBef>
                <a:spcPts val="575"/>
              </a:spcBef>
              <a:spcAft>
                <a:spcPts val="0"/>
              </a:spcAft>
              <a:buSzPts val="2210"/>
              <a:buChar char="⚫"/>
            </a:pPr>
            <a:r>
              <a:rPr lang="en-US"/>
              <a:t>Other metrics when</a:t>
            </a:r>
            <a:endParaRPr/>
          </a:p>
          <a:p>
            <a:pPr indent="-228600" lvl="2" marL="822325" rtl="0" algn="l">
              <a:lnSpc>
                <a:spcPct val="90000"/>
              </a:lnSpc>
              <a:spcBef>
                <a:spcPts val="375"/>
              </a:spcBef>
              <a:spcAft>
                <a:spcPts val="0"/>
              </a:spcAft>
              <a:buSzPts val="1700"/>
              <a:buFont typeface="Noto Sans Symbols"/>
              <a:buNone/>
            </a:pPr>
            <a:r>
              <a:rPr lang="en-US"/>
              <a:t>one class is more important</a:t>
            </a:r>
            <a:endParaRPr/>
          </a:p>
          <a:p>
            <a:pPr indent="-228600" lvl="2" marL="822325" rtl="0" algn="l">
              <a:lnSpc>
                <a:spcPct val="90000"/>
              </a:lnSpc>
              <a:spcBef>
                <a:spcPts val="375"/>
              </a:spcBef>
              <a:spcAft>
                <a:spcPts val="0"/>
              </a:spcAft>
              <a:buSzPts val="1700"/>
              <a:buFont typeface="Noto Sans Symbols"/>
              <a:buNone/>
            </a:pPr>
            <a:r>
              <a:rPr lang="en-US"/>
              <a:t>asymmetric costs</a:t>
            </a:r>
            <a:endParaRPr/>
          </a:p>
          <a:p>
            <a:pPr indent="-273050" lvl="0" marL="273050" rtl="0" algn="l">
              <a:lnSpc>
                <a:spcPct val="90000"/>
              </a:lnSpc>
              <a:spcBef>
                <a:spcPts val="575"/>
              </a:spcBef>
              <a:spcAft>
                <a:spcPts val="0"/>
              </a:spcAft>
              <a:buSzPts val="2210"/>
              <a:buChar char="⚫"/>
            </a:pPr>
            <a:r>
              <a:rPr lang="en-US"/>
              <a:t>When important class is rare, use oversampling</a:t>
            </a:r>
            <a:endParaRPr/>
          </a:p>
          <a:p>
            <a:pPr indent="-273050" lvl="0" marL="273050" rtl="0" algn="l">
              <a:lnSpc>
                <a:spcPct val="90000"/>
              </a:lnSpc>
              <a:spcBef>
                <a:spcPts val="575"/>
              </a:spcBef>
              <a:spcAft>
                <a:spcPts val="0"/>
              </a:spcAft>
              <a:buSzPts val="2210"/>
              <a:buChar char="⚫"/>
            </a:pPr>
            <a:r>
              <a:rPr lang="en-US"/>
              <a:t>In all cases, metrics computed from validation data</a:t>
            </a:r>
            <a:endParaRPr/>
          </a:p>
          <a:p>
            <a:pPr indent="-99059" lvl="1" marL="547688" rtl="0" algn="l">
              <a:lnSpc>
                <a:spcPct val="90000"/>
              </a:lnSpc>
              <a:spcBef>
                <a:spcPts val="375"/>
              </a:spcBef>
              <a:spcAft>
                <a:spcPts val="0"/>
              </a:spcAft>
              <a:buSzPts val="2040"/>
              <a:buNone/>
            </a:pPr>
            <a:r>
              <a:t/>
            </a:r>
            <a:endParaRPr/>
          </a:p>
          <a:p>
            <a:pPr indent="-99059" lvl="1" marL="547688" rtl="0" algn="l">
              <a:lnSpc>
                <a:spcPct val="90000"/>
              </a:lnSpc>
              <a:spcBef>
                <a:spcPts val="375"/>
              </a:spcBef>
              <a:spcAft>
                <a:spcPts val="0"/>
              </a:spcAft>
              <a:buSzPts val="20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Lift Chart for Predictive Error</a:t>
            </a:r>
            <a:endParaRPr/>
          </a:p>
        </p:txBody>
      </p:sp>
      <p:sp>
        <p:nvSpPr>
          <p:cNvPr id="145" name="Google Shape;145;p18"/>
          <p:cNvSpPr txBox="1"/>
          <p:nvPr>
            <p:ph idx="1" type="body"/>
          </p:nvPr>
        </p:nvSpPr>
        <p:spPr>
          <a:xfrm>
            <a:off x="838200" y="1676400"/>
            <a:ext cx="7772400" cy="3733800"/>
          </a:xfrm>
          <a:prstGeom prst="rect">
            <a:avLst/>
          </a:prstGeom>
          <a:noFill/>
          <a:ln>
            <a:noFill/>
          </a:ln>
        </p:spPr>
        <p:txBody>
          <a:bodyPr anchorCtr="0" anchor="t" bIns="45700" lIns="91425" spcFirstLastPara="1" rIns="91425" wrap="square" tIns="45700">
            <a:noAutofit/>
          </a:bodyPr>
          <a:lstStyle/>
          <a:p>
            <a:pPr indent="-151130" lvl="0" marL="0" rtl="0" algn="l">
              <a:spcBef>
                <a:spcPts val="0"/>
              </a:spcBef>
              <a:spcAft>
                <a:spcPts val="0"/>
              </a:spcAft>
              <a:buSzPts val="2380"/>
              <a:buChar char="⚫"/>
            </a:pPr>
            <a:r>
              <a:rPr lang="en-US" sz="2800"/>
              <a:t>Y axis is cumulative value of numeric target variable (e.g., revenue), instead of cumulative count of “responses”</a:t>
            </a:r>
            <a:endParaRPr/>
          </a:p>
          <a:p>
            <a:pPr indent="-151130" lvl="0" marL="0" rtl="0" algn="l">
              <a:spcBef>
                <a:spcPts val="575"/>
              </a:spcBef>
              <a:spcAft>
                <a:spcPts val="0"/>
              </a:spcAft>
              <a:buSzPts val="2380"/>
              <a:buChar char="⚫"/>
            </a:pPr>
            <a:r>
              <a:rPr lang="en-US" sz="2800"/>
              <a:t>X axis is cumulative number of cases, sorted left to right </a:t>
            </a:r>
            <a:r>
              <a:rPr lang="en-US" sz="2800" u="sng"/>
              <a:t>in order of predicted value</a:t>
            </a:r>
            <a:endParaRPr/>
          </a:p>
          <a:p>
            <a:pPr indent="-151130" lvl="0" marL="0" rtl="0" algn="l">
              <a:spcBef>
                <a:spcPts val="575"/>
              </a:spcBef>
              <a:spcAft>
                <a:spcPts val="0"/>
              </a:spcAft>
              <a:buSzPts val="2380"/>
              <a:buChar char="⚫"/>
            </a:pPr>
            <a:r>
              <a:rPr lang="en-US" sz="2800"/>
              <a:t>Benchmark is average numeric value per record, i.e. not using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Lift chart example – spending</a:t>
            </a:r>
            <a:endParaRPr/>
          </a:p>
        </p:txBody>
      </p:sp>
      <p:pic>
        <p:nvPicPr>
          <p:cNvPr descr="Lift_prediction.tif" id="152" name="Google Shape;152;p19"/>
          <p:cNvPicPr preferRelativeResize="0"/>
          <p:nvPr>
            <p:ph idx="1" type="body"/>
          </p:nvPr>
        </p:nvPicPr>
        <p:blipFill rotWithShape="1">
          <a:blip r:embed="rId3">
            <a:alphaModFix/>
          </a:blip>
          <a:srcRect b="0" l="0" r="0" t="0"/>
          <a:stretch/>
        </p:blipFill>
        <p:spPr>
          <a:xfrm>
            <a:off x="2133600" y="2193925"/>
            <a:ext cx="4800600" cy="324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914400" y="22860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Accuracy Measures (Classification)</a:t>
            </a:r>
            <a:endParaRPr/>
          </a:p>
        </p:txBody>
      </p:sp>
      <p:pic>
        <p:nvPicPr>
          <p:cNvPr descr="Image result for image of tape measure" id="159" name="Google Shape;159;p20"/>
          <p:cNvPicPr preferRelativeResize="0"/>
          <p:nvPr/>
        </p:nvPicPr>
        <p:blipFill rotWithShape="1">
          <a:blip r:embed="rId3">
            <a:alphaModFix/>
          </a:blip>
          <a:srcRect b="0" l="0" r="0" t="0"/>
          <a:stretch/>
        </p:blipFill>
        <p:spPr>
          <a:xfrm>
            <a:off x="609600" y="457200"/>
            <a:ext cx="2286000" cy="1501775"/>
          </a:xfrm>
          <a:prstGeom prst="rect">
            <a:avLst/>
          </a:prstGeom>
          <a:noFill/>
          <a:ln>
            <a:noFill/>
          </a:ln>
        </p:spPr>
      </p:pic>
      <p:pic>
        <p:nvPicPr>
          <p:cNvPr descr="Image result for image of calipers" id="160" name="Google Shape;160;p20"/>
          <p:cNvPicPr preferRelativeResize="0"/>
          <p:nvPr/>
        </p:nvPicPr>
        <p:blipFill rotWithShape="1">
          <a:blip r:embed="rId4">
            <a:alphaModFix/>
          </a:blip>
          <a:srcRect b="0" l="0" r="0" t="0"/>
          <a:stretch/>
        </p:blipFill>
        <p:spPr>
          <a:xfrm>
            <a:off x="5715000" y="3962400"/>
            <a:ext cx="2362200" cy="1122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Misclassification error</a:t>
            </a:r>
            <a:endParaRPr/>
          </a:p>
        </p:txBody>
      </p:sp>
      <p:sp>
        <p:nvSpPr>
          <p:cNvPr id="167" name="Google Shape;167;p21"/>
          <p:cNvSpPr txBox="1"/>
          <p:nvPr>
            <p:ph idx="1" type="body"/>
          </p:nvPr>
        </p:nvSpPr>
        <p:spPr>
          <a:xfrm>
            <a:off x="914400" y="2209800"/>
            <a:ext cx="7772400" cy="3810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Error = classifying a record as belonging to one class when it belongs to another class.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Error rate = percent of misclassified records out of the total records in the validation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