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y="6858000" cx="9144000"/>
  <p:notesSz cx="6858000" cy="9144000"/>
  <p:embeddedFontLst>
    <p:embeddedFont>
      <p:font typeface="Libre Franklin"/>
      <p:regular r:id="rId41"/>
      <p:bold r:id="rId42"/>
      <p:italic r:id="rId43"/>
      <p:boldItalic r:id="rId44"/>
    </p:embeddedFont>
    <p:embeddedFont>
      <p:font typeface="Libre Baskerville"/>
      <p:regular r:id="rId45"/>
      <p:bold r:id="rId46"/>
      <p: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3D3E39-D567-4B68-A163-90C887557224}">
  <a:tblStyle styleId="{893D3E39-D567-4B68-A163-90C8875572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20" Type="http://schemas.openxmlformats.org/officeDocument/2006/relationships/slide" Target="slides/slide10.xml"/><Relationship Id="rId42" Type="http://schemas.openxmlformats.org/officeDocument/2006/relationships/font" Target="fonts/LibreFranklin-bold.fntdata"/><Relationship Id="rId41" Type="http://schemas.openxmlformats.org/officeDocument/2006/relationships/font" Target="fonts/LibreFranklin-regular.fntdata"/><Relationship Id="rId22" Type="http://schemas.openxmlformats.org/officeDocument/2006/relationships/slide" Target="slides/slide12.xml"/><Relationship Id="rId44" Type="http://schemas.openxmlformats.org/officeDocument/2006/relationships/font" Target="fonts/LibreFranklin-boldItalic.fntdata"/><Relationship Id="rId21" Type="http://schemas.openxmlformats.org/officeDocument/2006/relationships/slide" Target="slides/slide11.xml"/><Relationship Id="rId43" Type="http://schemas.openxmlformats.org/officeDocument/2006/relationships/font" Target="fonts/LibreFranklin-italic.fntdata"/><Relationship Id="rId24" Type="http://schemas.openxmlformats.org/officeDocument/2006/relationships/slide" Target="slides/slide14.xml"/><Relationship Id="rId46" Type="http://schemas.openxmlformats.org/officeDocument/2006/relationships/font" Target="fonts/LibreBaskerville-bold.fntdata"/><Relationship Id="rId23" Type="http://schemas.openxmlformats.org/officeDocument/2006/relationships/slide" Target="slides/slide13.xml"/><Relationship Id="rId45" Type="http://schemas.openxmlformats.org/officeDocument/2006/relationships/font" Target="fonts/LibreBaskervill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47" Type="http://schemas.openxmlformats.org/officeDocument/2006/relationships/font" Target="fonts/LibreBaskerville-italic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slide" Target="slides/slide29.xml"/><Relationship Id="rId16" Type="http://schemas.openxmlformats.org/officeDocument/2006/relationships/slide" Target="slides/slide6.xml"/><Relationship Id="rId38" Type="http://schemas.openxmlformats.org/officeDocument/2006/relationships/slide" Target="slides/slide28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6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3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5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Chapter 6:  Multiple Linear Regression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09600" y="4570412"/>
            <a:ext cx="7010400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bre Franklin"/>
              <a:buNone/>
            </a:pPr>
            <a:r>
              <a:rPr b="1" i="0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b="1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(c) 2017 Shmueli, Bruce, Yahav &amp;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47800"/>
            <a:ext cx="7194550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Fitting a Regression Model to the Toyota Data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6172200" y="3505200"/>
            <a:ext cx="10668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correction:  10</a:t>
            </a:r>
            <a:endParaRPr/>
          </a:p>
        </p:txBody>
      </p:sp>
      <p:cxnSp>
        <p:nvCxnSpPr>
          <p:cNvPr id="215" name="Google Shape;215;p26"/>
          <p:cNvCxnSpPr/>
          <p:nvPr/>
        </p:nvCxnSpPr>
        <p:spPr>
          <a:xfrm flipH="1">
            <a:off x="5791200" y="36576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6" name="Google Shape;216;p26"/>
          <p:cNvSpPr txBox="1"/>
          <p:nvPr/>
        </p:nvSpPr>
        <p:spPr>
          <a:xfrm>
            <a:off x="6019800" y="3048000"/>
            <a:ext cx="1524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60% in training</a:t>
            </a:r>
            <a:endParaRPr/>
          </a:p>
        </p:txBody>
      </p:sp>
      <p:cxnSp>
        <p:nvCxnSpPr>
          <p:cNvPr id="217" name="Google Shape;217;p26"/>
          <p:cNvCxnSpPr/>
          <p:nvPr/>
        </p:nvCxnSpPr>
        <p:spPr>
          <a:xfrm rot="10800000">
            <a:off x="4419600" y="3276600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8" name="Google Shape;218;p2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the Regression Model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6858000" cy="431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447800" y="838200"/>
            <a:ext cx="6781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Metrics for the Regression Model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1371600" y="2551112"/>
            <a:ext cx="59436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Residual standard error: 1406 on 588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degrees of freedom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Multiple R-squared: 0.8567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Adjusted R-squared: 0.854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F-statistic: 319.6 on 11 and 588 DF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p-value: &lt; 0.00000000000000022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762000" y="4800600"/>
            <a:ext cx="7010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traditional metrics, i.e. measured on the training data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1905000" y="457200"/>
            <a:ext cx="5334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Predictions for the Validation 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show some residuals)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76041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3657600"/>
            <a:ext cx="2743200" cy="2144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1447800" y="1295400"/>
            <a:ext cx="5334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accuracy() to compute common accuracy measures.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accuracy(car.lm.pred, valid.df$Price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1371600" y="381000"/>
            <a:ext cx="586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Well did the Model Do With the Validation Data?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1219200" y="4572000"/>
            <a:ext cx="5638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accuracy(car.lm.pred, valid.df$Price)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ME  RMSE MAE   MPE  MAPE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set -40.1 1321 1012 -1.72 9.01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1371600" y="5943600"/>
            <a:ext cx="7086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“test set” means the data that 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analyzed, not “test set” in the data mining sense</a:t>
            </a:r>
            <a:endParaRPr/>
          </a:p>
        </p:txBody>
      </p:sp>
      <p:cxnSp>
        <p:nvCxnSpPr>
          <p:cNvPr id="250" name="Google Shape;250;p30"/>
          <p:cNvCxnSpPr/>
          <p:nvPr/>
        </p:nvCxnSpPr>
        <p:spPr>
          <a:xfrm rot="10800000">
            <a:off x="1828800" y="57150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1" name="Google Shape;251;p30"/>
          <p:cNvSpPr txBox="1"/>
          <p:nvPr/>
        </p:nvSpPr>
        <p:spPr>
          <a:xfrm>
            <a:off x="2057400" y="2362200"/>
            <a:ext cx="4114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= mean 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RMSE = root mean squared 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(sq. root of mean squared error)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 = mean absolute 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 = mean percent 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MAPE = mean absolute percent error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04800" y="30480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Distribution of Residuals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4953000" y="3352800"/>
            <a:ext cx="3352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Symmetric distribution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few outliers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40386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Selecting Subsets of Predictors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parsimonious model (the simplest model that performs sufficiently well)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robust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Higher predictive accuracy</a:t>
            </a:r>
            <a:endParaRPr/>
          </a:p>
          <a:p>
            <a:pPr indent="-109854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will assess predictive accuracy on </a:t>
            </a:r>
            <a:r>
              <a:rPr b="0" i="0" lang="en-US" sz="26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validation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Search = “best subset”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Partial Search Algorithms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Stepwise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Search = Best Subset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 possible subsets of predictors assessed (single, pairs, triplets, etc.)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Computationally intensive, not feasible for big data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Judge by “adjusted R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regsubsets()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package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leaps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038600"/>
            <a:ext cx="33845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1981200" y="5486400"/>
            <a:ext cx="2133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Penalty for number of predictors</a:t>
            </a:r>
            <a:endParaRPr/>
          </a:p>
        </p:txBody>
      </p:sp>
      <p:cxnSp>
        <p:nvCxnSpPr>
          <p:cNvPr id="276" name="Google Shape;276;p33"/>
          <p:cNvCxnSpPr/>
          <p:nvPr/>
        </p:nvCxnSpPr>
        <p:spPr>
          <a:xfrm flipH="1" rot="10800000">
            <a:off x="3657600" y="5029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7" name="Google Shape;277;p3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381000" y="2209800"/>
            <a:ext cx="84582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library(leaps)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Fuel_Type &lt;- as.data.frame(model.matrix(~ 0 + Fuel_Type, 	data=train.df))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train.df &lt;- cbind(train.df[,-4], Fuel_Type[,])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head(train.df)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 &lt;- regsubsets(Price ~ ., data = train.df, nbest = 1, 	nvmax = dim(train.df)[2], method = “exhaustive”)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&lt;- summary(search)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sum$which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sum$rsq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sum$adjr2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sum$Cp</a:t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304800" y="1524000"/>
            <a:ext cx="8686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Exhaustive search requires library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leaps</a:t>
            </a: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manual coding into binary dummies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2743200" y="4419600"/>
            <a:ext cx="1524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models</a:t>
            </a:r>
            <a:endParaRPr/>
          </a:p>
        </p:txBody>
      </p:sp>
      <p:cxnSp>
        <p:nvCxnSpPr>
          <p:cNvPr id="285" name="Google Shape;285;p34"/>
          <p:cNvCxnSpPr/>
          <p:nvPr/>
        </p:nvCxnSpPr>
        <p:spPr>
          <a:xfrm rot="10800000">
            <a:off x="1905000" y="4572000"/>
            <a:ext cx="762000" cy="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86" name="Google Shape;286;p34"/>
          <p:cNvSpPr txBox="1"/>
          <p:nvPr/>
        </p:nvSpPr>
        <p:spPr>
          <a:xfrm>
            <a:off x="2590800" y="5029200"/>
            <a:ext cx="1828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metrics</a:t>
            </a:r>
            <a:endParaRPr/>
          </a:p>
        </p:txBody>
      </p:sp>
      <p:cxnSp>
        <p:nvCxnSpPr>
          <p:cNvPr id="287" name="Google Shape;287;p34"/>
          <p:cNvCxnSpPr/>
          <p:nvPr/>
        </p:nvCxnSpPr>
        <p:spPr>
          <a:xfrm rot="10800000">
            <a:off x="1676400" y="4876800"/>
            <a:ext cx="914400" cy="230187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88" name="Google Shape;288;p34"/>
          <p:cNvCxnSpPr/>
          <p:nvPr/>
        </p:nvCxnSpPr>
        <p:spPr>
          <a:xfrm rot="10800000">
            <a:off x="1752600" y="5181600"/>
            <a:ext cx="838200" cy="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89" name="Google Shape;289;p34"/>
          <p:cNvCxnSpPr/>
          <p:nvPr/>
        </p:nvCxnSpPr>
        <p:spPr>
          <a:xfrm flipH="1">
            <a:off x="1600200" y="5257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90" name="Google Shape;290;p3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04800" y="274637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Adjusted R</a:t>
            </a:r>
            <a:r>
              <a:rPr b="0" baseline="3000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the models with 1 predictor, 2 predictors, 3 predictors, etc. (exhaustive search method)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304800" y="18288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sum$adjr2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0.7556359 0.7922356 0.8267935 0.8436895 0.8494282 0.8534911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[7] 0.8544782 0.8545430 0.8543943 0.8542602 0.8540382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1752600" y="3733800"/>
            <a:ext cx="4800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Adjusted R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rises until you hit 7-8 predictors, then stabilizes, so choose model with 7 predictors, according to the adj R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criterion</a:t>
            </a:r>
            <a:endParaRPr/>
          </a:p>
        </p:txBody>
      </p:sp>
      <p:cxnSp>
        <p:nvCxnSpPr>
          <p:cNvPr id="298" name="Google Shape;298;p35"/>
          <p:cNvCxnSpPr/>
          <p:nvPr/>
        </p:nvCxnSpPr>
        <p:spPr>
          <a:xfrm rot="10800000">
            <a:off x="1676400" y="3124200"/>
            <a:ext cx="228600" cy="609600"/>
          </a:xfrm>
          <a:prstGeom prst="straightConnector1">
            <a:avLst/>
          </a:prstGeom>
          <a:noFill/>
          <a:ln cap="flat" cmpd="sng" w="1587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99" name="Google Shape;299;p3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assume a linear relationship between predictors and outcome: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762000" y="2743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810000" y="2667000"/>
            <a:ext cx="1524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1143000" y="4114800"/>
            <a:ext cx="1219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3733800" y="4800600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predictors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6781800" y="4191000"/>
            <a:ext cx="1676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(noise)</a:t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48" name="Google Shape;148;p18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49" name="Google Shape;149;p18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1" name="Google Shape;151;p18"/>
          <p:cNvCxnSpPr/>
          <p:nvPr/>
        </p:nvCxnSpPr>
        <p:spPr>
          <a:xfrm rot="10800000">
            <a:off x="3352800" y="3810000"/>
            <a:ext cx="533400" cy="990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2" name="Google Shape;152;p18"/>
          <p:cNvCxnSpPr/>
          <p:nvPr/>
        </p:nvCxnSpPr>
        <p:spPr>
          <a:xfrm flipH="1" rot="10800000">
            <a:off x="4267200" y="3810000"/>
            <a:ext cx="76200" cy="990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3" name="Google Shape;153;p18"/>
          <p:cNvCxnSpPr/>
          <p:nvPr/>
        </p:nvCxnSpPr>
        <p:spPr>
          <a:xfrm flipH="1" rot="10800000">
            <a:off x="4800600" y="3810000"/>
            <a:ext cx="838200" cy="990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4" name="Google Shape;154;p18"/>
          <p:cNvCxnSpPr/>
          <p:nvPr/>
        </p:nvCxnSpPr>
        <p:spPr>
          <a:xfrm flipH="1" rot="10800000">
            <a:off x="1981200" y="38100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5" name="Google Shape;155;p18"/>
          <p:cNvCxnSpPr/>
          <p:nvPr/>
        </p:nvCxnSpPr>
        <p:spPr>
          <a:xfrm rot="10800000">
            <a:off x="6781800" y="38100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6" name="Google Shape;156;p1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output shows best model for each number of predictors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04800" y="13716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905000"/>
            <a:ext cx="52578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/>
        </p:nvSpPr>
        <p:spPr>
          <a:xfrm>
            <a:off x="381000" y="5562600"/>
            <a:ext cx="8305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there are 12 instead of 10 predictors because with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leaps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explicitly create dummy variables as part of the dataframe, this is handled internally by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08" name="Google Shape;308;p3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Selection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no predictors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them one by one (add the one with largest contribution)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 when the addition is not statistically significant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533400" y="4038600"/>
            <a:ext cx="78486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step() </a:t>
            </a: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run stepwise regression (available in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direction = forward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Specify the initial model (here, model with no predictors), and the bottom of the search range (here with no predictors) and the top (here with all predictors)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381000" y="1143000"/>
            <a:ext cx="84582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model with no predictors for bottom of search 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car.lm.null &lt;- lm(Price~1, data = train.df)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step() to run forward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car.lm.step &lt;- step(car.lm.null,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scope=list(lower=car.lm.null, upper=car.lm), direction =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"forward")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summary(car.lm.step)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Which variables were added?</a:t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3124200" y="2209800"/>
            <a:ext cx="1752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6172200" y="1905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model</a:t>
            </a:r>
            <a:endParaRPr/>
          </a:p>
        </p:txBody>
      </p:sp>
      <p:cxnSp>
        <p:nvCxnSpPr>
          <p:cNvPr id="325" name="Google Shape;325;p38"/>
          <p:cNvCxnSpPr/>
          <p:nvPr/>
        </p:nvCxnSpPr>
        <p:spPr>
          <a:xfrm flipH="1">
            <a:off x="4953000" y="2133600"/>
            <a:ext cx="1143000" cy="228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26" name="Google Shape;326;p38"/>
          <p:cNvSpPr txBox="1"/>
          <p:nvPr/>
        </p:nvSpPr>
        <p:spPr>
          <a:xfrm>
            <a:off x="4114800" y="47244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bounds of search range</a:t>
            </a:r>
            <a:endParaRPr/>
          </a:p>
        </p:txBody>
      </p:sp>
      <p:cxnSp>
        <p:nvCxnSpPr>
          <p:cNvPr id="327" name="Google Shape;327;p38"/>
          <p:cNvCxnSpPr/>
          <p:nvPr/>
        </p:nvCxnSpPr>
        <p:spPr>
          <a:xfrm rot="10800000">
            <a:off x="4191000" y="2819400"/>
            <a:ext cx="914400" cy="1828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28" name="Google Shape;328;p38"/>
          <p:cNvCxnSpPr/>
          <p:nvPr/>
        </p:nvCxnSpPr>
        <p:spPr>
          <a:xfrm flipH="1" rot="10800000">
            <a:off x="5638800" y="2819400"/>
            <a:ext cx="609600" cy="1828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334" name="Google Shape;3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73237"/>
            <a:ext cx="6629400" cy="33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/>
        </p:nvSpPr>
        <p:spPr>
          <a:xfrm>
            <a:off x="1066800" y="762000"/>
            <a:ext cx="7010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Selection Yields 7 predictor model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Elimination</a:t>
            </a:r>
            <a:endParaRPr/>
          </a:p>
        </p:txBody>
      </p:sp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914400" y="1752600"/>
            <a:ext cx="777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all predictors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Successively eliminate least useful predictors one by one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 when all remaining predictors have statistically significant contribution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43" name="Google Shape;343;p40"/>
          <p:cNvSpPr txBox="1"/>
          <p:nvPr/>
        </p:nvSpPr>
        <p:spPr>
          <a:xfrm>
            <a:off x="457200" y="4267200"/>
            <a:ext cx="83058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car.lm.step &lt;- step(car.lm, direction = "backward")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summary(car.lm.step)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Which variables were dropped?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(no need to specify search range)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349" name="Google Shape;3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522412"/>
            <a:ext cx="64770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 txBox="1"/>
          <p:nvPr/>
        </p:nvSpPr>
        <p:spPr>
          <a:xfrm>
            <a:off x="1676400" y="457200"/>
            <a:ext cx="647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 Selection Yields Same 7 Predictors as Forward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Stepwise</a:t>
            </a:r>
            <a:endParaRPr/>
          </a:p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Like Forward Selection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Except at each step, also consider dropping non-significant predictors</a:t>
            </a:r>
            <a:endParaRPr/>
          </a:p>
        </p:txBody>
      </p:sp>
      <p:sp>
        <p:nvSpPr>
          <p:cNvPr id="357" name="Google Shape;357;p42"/>
          <p:cNvSpPr txBox="1"/>
          <p:nvPr/>
        </p:nvSpPr>
        <p:spPr>
          <a:xfrm>
            <a:off x="762000" y="4267200"/>
            <a:ext cx="7848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car.lm.step &lt;- step(car.lm, direction = "both")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summary(car.lm.step)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Which variables were added/dropped?</a:t>
            </a:r>
            <a:endParaRPr/>
          </a:p>
        </p:txBody>
      </p:sp>
      <p:sp>
        <p:nvSpPr>
          <p:cNvPr id="358" name="Google Shape;358;p4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364" name="Google Shape;3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600"/>
            <a:ext cx="6705600" cy="3252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3"/>
          <p:cNvSpPr txBox="1"/>
          <p:nvPr/>
        </p:nvSpPr>
        <p:spPr>
          <a:xfrm>
            <a:off x="2286000" y="609600"/>
            <a:ext cx="586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Stepwise Also Yields Same 7 Predictors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44"/>
          <p:cNvGraphicFramePr/>
          <p:nvPr/>
        </p:nvGraphicFramePr>
        <p:xfrm>
          <a:off x="1371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{893D3E39-D567-4B68-A163-90C887557224}</a:tableStyleId>
              </a:tblPr>
              <a:tblGrid>
                <a:gridCol w="1398575"/>
                <a:gridCol w="836600"/>
                <a:gridCol w="903275"/>
                <a:gridCol w="723900"/>
                <a:gridCol w="1090600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Forward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Backward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Exhaustive*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Age_08_04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HP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Met_Color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Doors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Quarterly_Tax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Fuel_TypeCNG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Fuel_TypeDiesel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Fuel_TypePetrol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*for 7 predictors</a:t>
                      </a:r>
                      <a:endParaRPr/>
                    </a:p>
                  </a:txBody>
                  <a:tcPr marT="9525" marB="0" marR="9525" marL="95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371" name="Google Shape;371;p44"/>
          <p:cNvSpPr txBox="1"/>
          <p:nvPr>
            <p:ph type="title"/>
          </p:nvPr>
        </p:nvSpPr>
        <p:spPr>
          <a:xfrm>
            <a:off x="6858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Comparing Methods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 Tables 6.5 – 6.8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/>
          </a:p>
        </p:txBody>
      </p:sp>
      <p:sp>
        <p:nvSpPr>
          <p:cNvPr id="372" name="Google Shape;372;p4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5486400" y="4267200"/>
            <a:ext cx="533400" cy="838200"/>
          </a:xfrm>
          <a:prstGeom prst="ellipse">
            <a:avLst/>
          </a:prstGeom>
          <a:noFill/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6553200" y="4267200"/>
            <a:ext cx="160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Different, but equivalent set of dummies because they were created manually in LEAPS</a:t>
            </a:r>
            <a:endParaRPr/>
          </a:p>
        </p:txBody>
      </p:sp>
      <p:cxnSp>
        <p:nvCxnSpPr>
          <p:cNvPr id="375" name="Google Shape;375;p44"/>
          <p:cNvCxnSpPr/>
          <p:nvPr/>
        </p:nvCxnSpPr>
        <p:spPr>
          <a:xfrm rot="10800000">
            <a:off x="6096000" y="46482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76" name="Google Shape;376;p44"/>
          <p:cNvCxnSpPr/>
          <p:nvPr/>
        </p:nvCxnSpPr>
        <p:spPr>
          <a:xfrm>
            <a:off x="3048000" y="1524000"/>
            <a:ext cx="1905000" cy="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7" name="Google Shape;377;p44"/>
          <p:cNvSpPr txBox="1"/>
          <p:nvPr/>
        </p:nvSpPr>
        <p:spPr>
          <a:xfrm>
            <a:off x="3505200" y="1219200"/>
            <a:ext cx="990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0" i="0" lang="en-US" sz="1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endParaRPr/>
          </a:p>
        </p:txBody>
      </p:sp>
      <p:sp>
        <p:nvSpPr>
          <p:cNvPr id="378" name="Google Shape;378;p44"/>
          <p:cNvSpPr txBox="1"/>
          <p:nvPr/>
        </p:nvSpPr>
        <p:spPr>
          <a:xfrm>
            <a:off x="5334000" y="1219200"/>
            <a:ext cx="76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LEAPS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45"/>
          <p:cNvGraphicFramePr/>
          <p:nvPr/>
        </p:nvGraphicFramePr>
        <p:xfrm>
          <a:off x="1981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{893D3E39-D567-4B68-A163-90C887557224}</a:tableStyleId>
              </a:tblPr>
              <a:tblGrid>
                <a:gridCol w="1398575"/>
                <a:gridCol w="836600"/>
                <a:gridCol w="903275"/>
                <a:gridCol w="723900"/>
                <a:gridCol w="1090600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Forward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Backward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Exhaustive*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Age_08_04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KM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HP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Met_Color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Doors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Quarterly_Tax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Fuel_TypeCNG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Fuel_TypeDiesel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Fuel_TypePetrol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  <a:tr h="2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*for 7 predictors</a:t>
                      </a:r>
                      <a:endParaRPr/>
                    </a:p>
                  </a:txBody>
                  <a:tcPr marT="9525" marB="0" marR="9525" marL="95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384" name="Google Shape;384;p45"/>
          <p:cNvSpPr txBox="1"/>
          <p:nvPr/>
        </p:nvSpPr>
        <p:spPr>
          <a:xfrm>
            <a:off x="1219200" y="609600"/>
            <a:ext cx="6705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Reviewing all the methods, these three predictors are consistently the most important:</a:t>
            </a:r>
            <a:endParaRPr/>
          </a:p>
        </p:txBody>
      </p:sp>
      <p:sp>
        <p:nvSpPr>
          <p:cNvPr id="385" name="Google Shape;385;p4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Topics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Explanatory vs. predictive modeling with regression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prices of Toyota Corollas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Fitting a predictive model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Assessing predictive accuracy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Selecting a subset of predictors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391" name="Google Shape;391;p46"/>
          <p:cNvSpPr txBox="1"/>
          <p:nvPr>
            <p:ph idx="1" type="body"/>
          </p:nvPr>
        </p:nvSpPr>
        <p:spPr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regression models are very popular tools, not only for explanatory modeling, but also for prediction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good predictive model has high predictive accuracy (to a useful practical level)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Predictive models are fit to training data, and predictive accuracy is evaluated on a separate validation data set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Removing redundant predictors is key to achieving predictive accuracy and robustness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Subset selection methods help find “good” candidate models. These should then be run and assessed.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2" name="Google Shape;392;p4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Explanatory Modeling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Explain relationship between predictors (explanatory variables) and target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Familiar use of regression in data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Goal: Fit the data well and understand the contribution of explanatory variables to the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“goodness-of-fit”: R</a:t>
            </a:r>
            <a:r>
              <a:rPr b="0" baseline="3000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residual analysis, p-values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Predictive Modeling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 target values in other data where we have predictor values, but not target values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Classic data mining context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Goal: Optimize predictive accuracy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 model on training data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Assess performance on validation (hold-out) data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Explaining role of predictors is not primary purpose (but useful)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Prices of Toyota Corolla	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ToyotaCorolla.xls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447800" y="2133600"/>
            <a:ext cx="6553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 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 prices of used Toyota Corollas based on their specification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Data: 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Prices of 1442 used Toyota Corollas, with their specification information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975" y="2317750"/>
            <a:ext cx="7256462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Sample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(showing only the variables to be used in analysis)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048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Variables Used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371600" y="990600"/>
            <a:ext cx="6705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Euros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months as of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8/04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KM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(kilometers)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Fuel Type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(diesel, petrol, CNG)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HP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(horsepower)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Metallic color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(1=yes, 0=no)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Automatic transmission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(1=yes, 0=no)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CC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(cylinder volume)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Doors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Quarterly_Tax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(road tax)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(in kg)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Preprocessing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38200" y="1295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Fuel type is categorical (in R -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variable), must be transformed into binary variables.  R’s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function does this automatically.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Diesel (1=yes, 0=no)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Petrol (1=yes, 0=no)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None needed* for “CNG” (if diesel and petrol are both 0, the car must be CNG)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</a:t>
            </a:r>
            <a:r>
              <a:rPr b="0" i="0" lang="en-US" sz="1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include all the binary dummies; in regression this will cause a multicollinearity error.  Other data mining methods </a:t>
            </a:r>
            <a:r>
              <a:rPr b="0" i="0" lang="en-US" sz="1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 all the dummies.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