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Libre Franklin"/>
      <p:regular r:id="rId22"/>
      <p:bold r:id="rId23"/>
      <p:italic r:id="rId24"/>
      <p:boldItalic r:id="rId25"/>
    </p:embeddedFont>
    <p:embeddedFont>
      <p:font typeface="Libre Baskerville"/>
      <p:regular r:id="rId26"/>
      <p:bold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3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ibreFranklin-regular.fntdata"/><Relationship Id="rId21" Type="http://schemas.openxmlformats.org/officeDocument/2006/relationships/slide" Target="slides/slide16.xml"/><Relationship Id="rId24" Type="http://schemas.openxmlformats.org/officeDocument/2006/relationships/font" Target="fonts/LibreFranklin-italic.fntdata"/><Relationship Id="rId23" Type="http://schemas.openxmlformats.org/officeDocument/2006/relationships/font" Target="fonts/LibreFranklin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Baskerville-regular.fntdata"/><Relationship Id="rId25" Type="http://schemas.openxmlformats.org/officeDocument/2006/relationships/font" Target="fonts/LibreFranklin-boldItalic.fntdata"/><Relationship Id="rId28" Type="http://schemas.openxmlformats.org/officeDocument/2006/relationships/font" Target="fonts/LibreBaskerville-italic.fntdata"/><Relationship Id="rId27" Type="http://schemas.openxmlformats.org/officeDocument/2006/relationships/font" Target="fonts/LibreBaskervill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 flipH="1" rot="10800000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Franklin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flipH="1" rot="10800000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Franklin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7 – K-Nearest-Neighbor</a:t>
            </a:r>
            <a:endParaRPr/>
          </a:p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© Galit Shmueli and Peter Bruce 2018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609600" y="4570413"/>
            <a:ext cx="70104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R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Yahav, Patel &amp; Lichtendahl</a:t>
            </a:r>
            <a:endParaRPr b="1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 nearest neighbors in R</a:t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685800" y="175260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Use library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caret</a:t>
            </a:r>
            <a:r>
              <a:rPr lang="en-US"/>
              <a:t> to get accuracy of different values of k, applied to validation data (see next slide for code)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819400"/>
            <a:ext cx="1304925" cy="271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2"/>
          <p:cNvCxnSpPr/>
          <p:nvPr/>
        </p:nvCxnSpPr>
        <p:spPr>
          <a:xfrm rot="10800000">
            <a:off x="2819400" y="4419600"/>
            <a:ext cx="609600" cy="0"/>
          </a:xfrm>
          <a:prstGeom prst="straightConnector1">
            <a:avLst/>
          </a:prstGeom>
          <a:noFill/>
          <a:ln cap="flat" cmpd="sng" w="22225">
            <a:solidFill>
              <a:srgbClr val="AE350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6" name="Google Shape;176;p22"/>
          <p:cNvSpPr txBox="1"/>
          <p:nvPr/>
        </p:nvSpPr>
        <p:spPr>
          <a:xfrm>
            <a:off x="4114800" y="3505200"/>
            <a:ext cx="28956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most-accurate k is an even number (here it’s 8), it is possible for ties to occur in classifying new records.  R breaks ties randomly.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457200" y="2971800"/>
            <a:ext cx="80772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library(caret)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initialize a data frame with two columns: k, and accuracy.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accuracy.df &lt;- data.frame(k = seq(1, 14, 1), accuracy = rep(0, 14))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compute knn for different k on validation.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 in 1:14)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knn.pred &lt;- knn(train.norm.df[, 1:2], valid.norm.df[, 1:2],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cl = train.norm.df[, 3], k = 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accuracy.df[i, 2] &lt;- confusionMatrix(knn.pred, valid.norm.df[,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3])$overall[1]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685800" y="1447800"/>
            <a:ext cx="7086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KNN Code For Riding Mower Example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Using K-NN for Prediction </a:t>
            </a:r>
            <a:br>
              <a:rPr lang="en-US" sz="3600"/>
            </a:br>
            <a:r>
              <a:rPr lang="en-US" sz="3600"/>
              <a:t>(for Numerical Outcome)</a:t>
            </a:r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914400" y="19812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Instead of “majority vote determines class” use average of response values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May be a weighted average, weight decreasing with distance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Simple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No assumptions required about Normal distribution, etc.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Effective at capturing complex interactions among variables without having to define a statistical model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Shortcomings</a:t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Required size of training set increases exponentially with # of predictors, </a:t>
            </a:r>
            <a:r>
              <a:rPr i="1" lang="en-US"/>
              <a:t>p</a:t>
            </a:r>
            <a:endParaRPr/>
          </a:p>
          <a:p>
            <a:pPr indent="-22225" lvl="2" marL="568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This is because expected distance to nearest neighbor increases with </a:t>
            </a:r>
            <a:r>
              <a:rPr i="1" lang="en-US"/>
              <a:t>p </a:t>
            </a:r>
            <a:r>
              <a:rPr lang="en-US"/>
              <a:t>(with large vector of predictors, all records end up “far away” from each other)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In a large training set, it takes a long time to find distances to all the neighbors and then identify the nearest one(s)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These constitute “curse of dimensionality”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Dealing with the Curse</a:t>
            </a:r>
            <a:endParaRPr/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914400" y="2133600"/>
            <a:ext cx="77724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Reduce dimension of predictors (e.g., with PCA)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Computational shortcuts that settle for “almost nearest neighbors”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Find distance between record-to-be-classified and all other records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Select k-nearest records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Classify it according to majority vote of nearest neighbors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Or, for prediction, take the as average of the nearest neighbors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“Curse of dimensionality” – need to limit # of predictors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Characteristics of K-NN</a:t>
            </a:r>
            <a:endParaRPr/>
          </a:p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380"/>
              <a:buFont typeface="Noto Sans Symbols"/>
              <a:buNone/>
            </a:pPr>
            <a:r>
              <a:t/>
            </a:r>
            <a:endParaRPr sz="28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Data-driven, not model-driven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Makes no assumptions about the data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Idea</a:t>
            </a:r>
            <a:endParaRPr/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For a given record to be classified, identify nearby records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“Near” means records with similar predictor values </a:t>
            </a:r>
            <a:r>
              <a:rPr i="1" lang="en-US"/>
              <a:t>X</a:t>
            </a:r>
            <a:r>
              <a:rPr baseline="-25000" i="1" lang="en-US"/>
              <a:t>1</a:t>
            </a:r>
            <a:r>
              <a:rPr i="1" lang="en-US"/>
              <a:t>, X</a:t>
            </a:r>
            <a:r>
              <a:rPr baseline="-25000" i="1" lang="en-US"/>
              <a:t>2</a:t>
            </a:r>
            <a:r>
              <a:rPr i="1" lang="en-US"/>
              <a:t>, … X</a:t>
            </a:r>
            <a:r>
              <a:rPr baseline="-25000" i="1" lang="en-US"/>
              <a:t>p</a:t>
            </a:r>
            <a:endParaRPr baseline="-25000" i="1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 baseline="-25000" i="1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Classify the record as whatever the predominant class is among the nearby records (the “neighbors”)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measure “nearby”?</a:t>
            </a:r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1066800" y="1752600"/>
            <a:ext cx="66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The most popular distance measure is </a:t>
            </a:r>
            <a:r>
              <a:rPr b="1" lang="en-US"/>
              <a:t>Euclidean distance</a:t>
            </a:r>
            <a:endParaRPr/>
          </a:p>
        </p:txBody>
      </p:sp>
      <p:sp>
        <p:nvSpPr>
          <p:cNvPr id="130" name="Google Shape;130;p16"/>
          <p:cNvSpPr txBox="1"/>
          <p:nvPr>
            <p:ph idx="2" type="body"/>
          </p:nvPr>
        </p:nvSpPr>
        <p:spPr>
          <a:xfrm>
            <a:off x="609600" y="2819400"/>
            <a:ext cx="80740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35338" y="3124200"/>
            <a:ext cx="15662277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/>
        </p:nvSpPr>
        <p:spPr>
          <a:xfrm>
            <a:off x="533400" y="4419600"/>
            <a:ext cx="8077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Typically, predictor variables are first normalized (= standardized) to put them on comparable scales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preProcess()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caret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package to normalize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Otherwise, metrics with large scales dominate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Choosing k</a:t>
            </a:r>
            <a:endParaRPr/>
          </a:p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i="1" lang="en-US"/>
              <a:t>K</a:t>
            </a:r>
            <a:r>
              <a:rPr lang="en-US"/>
              <a:t> is the number of nearby neighbors to be used to classify the new record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i="1" lang="en-US"/>
              <a:t>K</a:t>
            </a:r>
            <a:r>
              <a:rPr lang="en-US"/>
              <a:t>=1 means use the single nearest record</a:t>
            </a:r>
            <a:endParaRPr/>
          </a:p>
          <a:p>
            <a:pPr indent="-228600" lvl="2" marL="822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i="1" lang="en-US"/>
              <a:t>K</a:t>
            </a:r>
            <a:r>
              <a:rPr lang="en-US"/>
              <a:t>=5 means use the 5 nearest records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Typically choose that value of </a:t>
            </a:r>
            <a:r>
              <a:rPr i="1" lang="en-US"/>
              <a:t>k</a:t>
            </a:r>
            <a:r>
              <a:rPr lang="en-US"/>
              <a:t> which has lowest error rate in validation data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 </a:t>
            </a:r>
            <a:r>
              <a:rPr i="1" lang="en-US"/>
              <a:t>k</a:t>
            </a:r>
            <a:r>
              <a:rPr lang="en-US"/>
              <a:t> vs. High </a:t>
            </a:r>
            <a:r>
              <a:rPr i="1" lang="en-US"/>
              <a:t>k</a:t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914400" y="18288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Low values of </a:t>
            </a:r>
            <a:r>
              <a:rPr i="1" lang="en-US"/>
              <a:t>k</a:t>
            </a:r>
            <a:r>
              <a:rPr lang="en-US"/>
              <a:t> (1, 3, …) capture local structure in data (but also noise)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High values of </a:t>
            </a:r>
            <a:r>
              <a:rPr i="1" lang="en-US"/>
              <a:t>k</a:t>
            </a:r>
            <a:r>
              <a:rPr lang="en-US"/>
              <a:t> provide more smoothing, less noise, but may miss local structure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6988" lvl="1" marL="346075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b="1" lang="en-US"/>
              <a:t>Note:</a:t>
            </a:r>
            <a:r>
              <a:rPr lang="en-US"/>
              <a:t>  the extreme case of k = n (i.e., the entire data set) is the same as the “naïve rule” (classify all records according to majority class)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Riding Mowers	</a:t>
            </a:r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914400" y="2438400"/>
            <a:ext cx="7772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Data: </a:t>
            </a:r>
            <a:r>
              <a:rPr lang="en-US"/>
              <a:t>24 households classified as owning or not owning riding mowers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b="1" lang="en-US"/>
              <a:t>Predictors</a:t>
            </a:r>
            <a:r>
              <a:rPr lang="en-US"/>
              <a:t>: Income, Lot Size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65113"/>
            <a:ext cx="3832225" cy="63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 nearest neighbors in R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9144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Library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FNN</a:t>
            </a:r>
            <a:r>
              <a:rPr lang="en-US"/>
              <a:t> provides a list of neighbors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Library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/>
              <a:t> allows numerical output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See Table 7.2 for code using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knn</a:t>
            </a:r>
            <a:r>
              <a:rPr lang="en-US"/>
              <a:t> from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FNN</a:t>
            </a:r>
            <a:r>
              <a:rPr lang="en-US"/>
              <a:t> library; compares each record from validation* set to k nearest records in training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 sz="2000"/>
              <a:t>*termed the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-US" sz="2000"/>
              <a:t> set in R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