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embeddedFontLst>
    <p:embeddedFont>
      <p:font typeface="Libre Franklin"/>
      <p:regular r:id="rId24"/>
      <p:bold r:id="rId25"/>
      <p:italic r:id="rId26"/>
      <p:boldItalic r:id="rId27"/>
    </p:embeddedFont>
    <p:embeddedFont>
      <p:font typeface="Libre Baskerville"/>
      <p:regular r:id="rId28"/>
      <p:bold r:id="rId29"/>
      <p: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32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3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LibreFranklin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ibreFranklin-italic.fntdata"/><Relationship Id="rId25" Type="http://schemas.openxmlformats.org/officeDocument/2006/relationships/font" Target="fonts/LibreFranklin-bold.fntdata"/><Relationship Id="rId28" Type="http://schemas.openxmlformats.org/officeDocument/2006/relationships/font" Target="fonts/LibreBaskerville-regular.fntdata"/><Relationship Id="rId27" Type="http://schemas.openxmlformats.org/officeDocument/2006/relationships/font" Target="fonts/LibreFranklin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ibreBaskervill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ibreBaskerville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3" name="Google Shape;17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0" name="Google Shape;18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7" name="Google Shape;18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4" name="Google Shape;19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1" name="Google Shape;20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8" name="Google Shape;20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5" name="Google Shape;21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2" name="Google Shape;22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75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5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5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6"/>
          <p:cNvSpPr/>
          <p:nvPr/>
        </p:nvSpPr>
        <p:spPr>
          <a:xfrm flipH="1" rot="10800000">
            <a:off x="69850" y="2376488"/>
            <a:ext cx="901382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 txBox="1"/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400"/>
              <a:buFont typeface="Libre Franklin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/>
          <p:nvPr>
            <p:ph idx="12" type="sldNum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Franklin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Franklin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9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" type="body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Franklin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2" type="body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/>
          <p:nvPr/>
        </p:nvSpPr>
        <p:spPr>
          <a:xfrm flipH="1" rot="10800000">
            <a:off x="68263" y="4683125"/>
            <a:ext cx="900747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0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" type="body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360"/>
              <a:buFont typeface="Libre Franklin"/>
              <a:buNone/>
              <a:defRPr sz="1600"/>
            </a:lvl1pPr>
            <a:lvl2pPr indent="-293369" lvl="1" marL="914400" algn="l">
              <a:spcBef>
                <a:spcPts val="375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5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5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Franklin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8308" y="66675"/>
            <a:ext cx="9001873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Franklin"/>
              <a:buChar char="o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/>
          <p:nvPr>
            <p:ph idx="12" type="sldNum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Franklin"/>
              <a:buChar char="o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09600" y="1447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8 – Naïve Bayes</a:t>
            </a:r>
            <a:endParaRPr/>
          </a:p>
        </p:txBody>
      </p:sp>
      <p:sp>
        <p:nvSpPr>
          <p:cNvPr id="107" name="Google Shape;107;p1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© Galit Shmueli and Peter Bruce 2017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609600" y="4570413"/>
            <a:ext cx="701040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Mining for Business Analytics in R</a:t>
            </a:r>
            <a:endParaRPr/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Shmueli, Bruce, Yahav, Patel &amp; Lichtendahl</a:t>
            </a:r>
            <a:endParaRPr b="1" i="0" sz="2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Exact Bayes Calculations</a:t>
            </a:r>
            <a:endParaRPr/>
          </a:p>
        </p:txBody>
      </p:sp>
      <p:sp>
        <p:nvSpPr>
          <p:cNvPr id="170" name="Google Shape;170;p22"/>
          <p:cNvSpPr txBox="1"/>
          <p:nvPr>
            <p:ph idx="1" type="body"/>
          </p:nvPr>
        </p:nvSpPr>
        <p:spPr>
          <a:xfrm>
            <a:off x="914400" y="16002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rPr b="1" lang="en-US" sz="2200"/>
              <a:t>Goal: </a:t>
            </a:r>
            <a:r>
              <a:rPr lang="en-US" sz="2200"/>
              <a:t>classify (as “fraudulent” or as “truthful”) a small firm with charges filed</a:t>
            </a:r>
            <a:endParaRPr/>
          </a:p>
          <a:p>
            <a:pPr indent="-154305" lvl="0" marL="273050" rtl="0" algn="l">
              <a:spcBef>
                <a:spcPts val="57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rPr lang="en-US" sz="2200"/>
              <a:t>There are 2 firms like that, one fraudulent and the other truthful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 sz="2200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rPr lang="en-US" sz="2200"/>
              <a:t>P(fraud | charges=y, size=small) = ½ = 0.50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rPr lang="en-US" sz="2200"/>
              <a:t>Note: calculation is limited to the two firms matching those characteristics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Naïve Bayes Calculations</a:t>
            </a:r>
            <a:endParaRPr/>
          </a:p>
        </p:txBody>
      </p:sp>
      <p:sp>
        <p:nvSpPr>
          <p:cNvPr id="177" name="Google Shape;177;p23"/>
          <p:cNvSpPr txBox="1"/>
          <p:nvPr>
            <p:ph idx="1" type="body"/>
          </p:nvPr>
        </p:nvSpPr>
        <p:spPr>
          <a:xfrm>
            <a:off x="381000" y="1600200"/>
            <a:ext cx="8610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 sz="2400"/>
              <a:t>Same goal as before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t/>
            </a:r>
            <a:endParaRPr sz="2400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 sz="2400"/>
              <a:t>Compute 2 quantities: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/>
              <a:t>Proportion of “charges = y” among frauds, times proportion of “small” among </a:t>
            </a:r>
            <a:r>
              <a:rPr lang="en-US" u="sng"/>
              <a:t>frauds</a:t>
            </a:r>
            <a:r>
              <a:rPr lang="en-US"/>
              <a:t>, times proportion frauds                  = 3/4 * 1/4 * 4/10 = 0.075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/>
              <a:t>Prop “charges = y” among frauds, times prop. “small” among </a:t>
            </a:r>
            <a:r>
              <a:rPr lang="en-US" u="sng"/>
              <a:t>truthfuls</a:t>
            </a:r>
            <a:r>
              <a:rPr lang="en-US"/>
              <a:t>, times prop. truthfuls  = 1/6 * 4/6 * 6/10 = 0.067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t/>
            </a:r>
            <a:endParaRPr sz="2400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 sz="2400"/>
              <a:t>P(fraud | charges, small) = 0.075/(0.075+0.067)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 sz="2400"/>
              <a:t>         			          = 0.53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Naïve Bayes, cont.</a:t>
            </a:r>
            <a:endParaRPr/>
          </a:p>
        </p:txBody>
      </p: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762000" y="16764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1870"/>
              <a:buChar char="⚫"/>
            </a:pPr>
            <a:r>
              <a:rPr lang="en-US" sz="2200"/>
              <a:t>Note that probability </a:t>
            </a:r>
            <a:r>
              <a:rPr b="1" lang="en-US" sz="2200"/>
              <a:t>estimate</a:t>
            </a:r>
            <a:r>
              <a:rPr lang="en-US" sz="2200"/>
              <a:t> does not differ greatly from </a:t>
            </a:r>
            <a:r>
              <a:rPr b="1" lang="en-US" sz="2200"/>
              <a:t>exact</a:t>
            </a:r>
            <a:endParaRPr/>
          </a:p>
          <a:p>
            <a:pPr indent="-154305" lvl="0" marL="273050" rtl="0" algn="l">
              <a:spcBef>
                <a:spcPts val="57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 b="1" sz="2200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1870"/>
              <a:buChar char="⚫"/>
            </a:pPr>
            <a:r>
              <a:rPr lang="en-US" sz="2200"/>
              <a:t>All records are used in calculations, not just those matching predictor values</a:t>
            </a:r>
            <a:endParaRPr/>
          </a:p>
          <a:p>
            <a:pPr indent="-154305" lvl="0" marL="273050" rtl="0" algn="l">
              <a:spcBef>
                <a:spcPts val="57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 sz="2200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1870"/>
              <a:buChar char="⚫"/>
            </a:pPr>
            <a:r>
              <a:rPr lang="en-US" sz="2200"/>
              <a:t>This makes calculations practical in most circumstances</a:t>
            </a:r>
            <a:endParaRPr/>
          </a:p>
          <a:p>
            <a:pPr indent="-154305" lvl="0" marL="273050" rtl="0" algn="l">
              <a:spcBef>
                <a:spcPts val="57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 sz="2200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1870"/>
              <a:buChar char="⚫"/>
            </a:pPr>
            <a:r>
              <a:rPr lang="en-US" sz="2200"/>
              <a:t>Relies on assumption of independence between predictor variables within each class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Independence Assumption</a:t>
            </a:r>
            <a:endParaRPr/>
          </a:p>
        </p:txBody>
      </p:sp>
      <p:sp>
        <p:nvSpPr>
          <p:cNvPr id="191" name="Google Shape;191;p25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2715" lvl="0" marL="273050" rtl="0" algn="l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Not strictly justified (variables often correlated with one another)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Often “good enough” – </a:t>
            </a:r>
            <a:r>
              <a:rPr lang="en-US" u="sng"/>
              <a:t>ranking</a:t>
            </a:r>
            <a:r>
              <a:rPr lang="en-US"/>
              <a:t> of probabilities is more important than unbiased estimate of actual probabilities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Naïve Bayes in R</a:t>
            </a:r>
            <a:endParaRPr/>
          </a:p>
        </p:txBody>
      </p:sp>
      <p:sp>
        <p:nvSpPr>
          <p:cNvPr id="198" name="Google Shape;198;p26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2715" lvl="0" marL="273050" rtl="0" algn="l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Use package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e1071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Function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naiveBayes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See Table 8.4 for code for running Naïve Bayes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1530"/>
              <a:buChar char="⚫"/>
            </a:pPr>
            <a:r>
              <a:rPr lang="en-US" sz="1800"/>
              <a:t>Includes code for binning numeric variables into categories, which is required for NB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Advantages</a:t>
            </a:r>
            <a:endParaRPr/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Handles purely categorical data well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Works well with very large data sets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Simple &amp; computationally efficient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Shortcomings</a:t>
            </a:r>
            <a:endParaRPr/>
          </a:p>
        </p:txBody>
      </p:sp>
      <p:sp>
        <p:nvSpPr>
          <p:cNvPr id="212" name="Google Shape;212;p28"/>
          <p:cNvSpPr txBox="1"/>
          <p:nvPr>
            <p:ph idx="1" type="body"/>
          </p:nvPr>
        </p:nvSpPr>
        <p:spPr>
          <a:xfrm>
            <a:off x="914400" y="2286000"/>
            <a:ext cx="77724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Requires large number of records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Problematic when a predictor category is not present in training data </a:t>
            </a:r>
            <a:endParaRPr/>
          </a:p>
          <a:p>
            <a:pPr indent="25400" lvl="2" marL="568325" rtl="0" algn="l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/>
              <a:t>Assigns 0 probability of response, ignoring information in other variables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-99059" lvl="1" marL="547688" rtl="0" algn="l">
              <a:spcBef>
                <a:spcPts val="375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 the other hand…</a:t>
            </a:r>
            <a:endParaRPr/>
          </a:p>
        </p:txBody>
      </p:sp>
      <p:sp>
        <p:nvSpPr>
          <p:cNvPr id="219" name="Google Shape;219;p29"/>
          <p:cNvSpPr txBox="1"/>
          <p:nvPr>
            <p:ph idx="1" type="body"/>
          </p:nvPr>
        </p:nvSpPr>
        <p:spPr>
          <a:xfrm>
            <a:off x="914400" y="1828800"/>
            <a:ext cx="7772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Probability </a:t>
            </a:r>
            <a:r>
              <a:rPr lang="en-US" u="sng"/>
              <a:t>rankings</a:t>
            </a:r>
            <a:r>
              <a:rPr lang="en-US"/>
              <a:t> are more accurate than the actual probability estimates</a:t>
            </a:r>
            <a:endParaRPr/>
          </a:p>
          <a:p>
            <a:pPr indent="-36512" lvl="2" marL="630238" rtl="0" algn="l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/>
              <a:t>Good for applications using lift (e.g. response to mailing), less so for applications requiring probabilities (e.g. credit scoring)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	</a:t>
            </a:r>
            <a:endParaRPr/>
          </a:p>
        </p:txBody>
      </p:sp>
      <p:sp>
        <p:nvSpPr>
          <p:cNvPr id="226" name="Google Shape;226;p30"/>
          <p:cNvSpPr txBox="1"/>
          <p:nvPr>
            <p:ph idx="1" type="body"/>
          </p:nvPr>
        </p:nvSpPr>
        <p:spPr>
          <a:xfrm>
            <a:off x="914400" y="2133600"/>
            <a:ext cx="7772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No statistical models involved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Naïve Bayes (like KNN) pays attention to complex interactions and local structure 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Computational challenges remain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Characteristics</a:t>
            </a:r>
            <a:endParaRPr/>
          </a:p>
        </p:txBody>
      </p:sp>
      <p:sp>
        <p:nvSpPr>
          <p:cNvPr id="115" name="Google Shape;115;p14"/>
          <p:cNvSpPr txBox="1"/>
          <p:nvPr>
            <p:ph idx="1" type="body"/>
          </p:nvPr>
        </p:nvSpPr>
        <p:spPr>
          <a:xfrm>
            <a:off x="838200" y="1752600"/>
            <a:ext cx="7772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Data-driven, not model-driven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Makes no assumptions about the data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Named after mid-16</a:t>
            </a:r>
            <a:r>
              <a:rPr baseline="30000" lang="en-US"/>
              <a:t>th</a:t>
            </a:r>
            <a:r>
              <a:rPr lang="en-US"/>
              <a:t> century English statistician and Presbyterian minister Thomas Bayes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descr="Image result for thomas bayes images" id="116" name="Google Shape;11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3429000" y="3962400"/>
            <a:ext cx="1752600" cy="1879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Naïve Bayes: The Basic Idea</a:t>
            </a:r>
            <a:endParaRPr/>
          </a:p>
        </p:txBody>
      </p:sp>
      <p:sp>
        <p:nvSpPr>
          <p:cNvPr id="123" name="Google Shape;123;p15"/>
          <p:cNvSpPr txBox="1"/>
          <p:nvPr>
            <p:ph idx="1" type="body"/>
          </p:nvPr>
        </p:nvSpPr>
        <p:spPr>
          <a:xfrm>
            <a:off x="914400" y="17526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For a given new record to be classified, find other records like it (i.e., same values for the predictors)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What is the prevalent class among those records?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Assign that class to your new record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Usage</a:t>
            </a:r>
            <a:endParaRPr/>
          </a:p>
        </p:txBody>
      </p:sp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914400" y="1828800"/>
            <a:ext cx="7772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1870"/>
              <a:buChar char="⚫"/>
            </a:pPr>
            <a:r>
              <a:rPr lang="en-US" sz="2200"/>
              <a:t>Requires categorical variables</a:t>
            </a:r>
            <a:endParaRPr/>
          </a:p>
          <a:p>
            <a:pPr indent="-154305" lvl="0" marL="273050" rtl="0" algn="l">
              <a:spcBef>
                <a:spcPts val="57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 sz="2200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1870"/>
              <a:buChar char="⚫"/>
            </a:pPr>
            <a:r>
              <a:rPr lang="en-US" sz="2200"/>
              <a:t>Numerical variable must be binned and converted to categorical</a:t>
            </a:r>
            <a:endParaRPr/>
          </a:p>
          <a:p>
            <a:pPr indent="-154305" lvl="0" marL="273050" rtl="0" algn="l">
              <a:spcBef>
                <a:spcPts val="57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 sz="2200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1870"/>
              <a:buChar char="⚫"/>
            </a:pPr>
            <a:r>
              <a:rPr lang="en-US" sz="2200"/>
              <a:t>Can be used with very large data sets</a:t>
            </a:r>
            <a:endParaRPr/>
          </a:p>
          <a:p>
            <a:pPr indent="-154305" lvl="0" marL="273050" rtl="0" algn="l">
              <a:spcBef>
                <a:spcPts val="57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 sz="2200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1870"/>
              <a:buChar char="⚫"/>
            </a:pPr>
            <a:r>
              <a:rPr lang="en-US" sz="2200"/>
              <a:t>Example:  Spell check programs assign your misspelled word to an established “class” (i.e., correctly spelled word)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Exact Bayes Classifier</a:t>
            </a:r>
            <a:endParaRPr/>
          </a:p>
        </p:txBody>
      </p:sp>
      <p:sp>
        <p:nvSpPr>
          <p:cNvPr id="137" name="Google Shape;137;p17"/>
          <p:cNvSpPr txBox="1"/>
          <p:nvPr>
            <p:ph idx="1" type="body"/>
          </p:nvPr>
        </p:nvSpPr>
        <p:spPr>
          <a:xfrm>
            <a:off x="914400" y="16002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rPr lang="en-US" sz="2200"/>
              <a:t>Relies on finding other records that share </a:t>
            </a:r>
            <a:r>
              <a:rPr lang="en-US" sz="2200" u="sng"/>
              <a:t>same predictor values</a:t>
            </a:r>
            <a:r>
              <a:rPr lang="en-US" sz="2200"/>
              <a:t> as record-to-be-classified. 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rPr lang="en-US" sz="2200"/>
              <a:t>Want to find “probability of belonging to class </a:t>
            </a:r>
            <a:r>
              <a:rPr i="1" lang="en-US" sz="2200"/>
              <a:t>C</a:t>
            </a:r>
            <a:r>
              <a:rPr lang="en-US" sz="2200"/>
              <a:t>, given specified values of predictors.”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rPr lang="en-US" sz="2200"/>
              <a:t>Even with large data sets, may be hard to find other records that </a:t>
            </a:r>
            <a:r>
              <a:rPr b="1" lang="en-US" sz="2200"/>
              <a:t>exactly match</a:t>
            </a:r>
            <a:r>
              <a:rPr lang="en-US" sz="2200"/>
              <a:t> your record, in terms of predictor values.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 – Naïve Bayes</a:t>
            </a:r>
            <a:endParaRPr/>
          </a:p>
        </p:txBody>
      </p:sp>
      <p:sp>
        <p:nvSpPr>
          <p:cNvPr id="144" name="Google Shape;144;p18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Assume independence of predictor variables (within each class)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Use multiplication rule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Find same probability that record belongs to class C, given predictor values, </a:t>
            </a:r>
            <a:r>
              <a:rPr lang="en-US" u="sng"/>
              <a:t>without</a:t>
            </a:r>
            <a:r>
              <a:rPr lang="en-US"/>
              <a:t> limiting calculation to records that share all those same values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Calculations</a:t>
            </a:r>
            <a:endParaRPr/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SzPts val="2210"/>
              <a:buFont typeface="Libre Franklin"/>
              <a:buAutoNum type="arabicPeriod"/>
            </a:pPr>
            <a:r>
              <a:rPr lang="en-US"/>
              <a:t>Take a record, and note its predictor values</a:t>
            </a:r>
            <a:endParaRPr/>
          </a:p>
          <a:p>
            <a:pPr indent="-514350" lvl="0" marL="514350" rtl="0" algn="l">
              <a:spcBef>
                <a:spcPts val="575"/>
              </a:spcBef>
              <a:spcAft>
                <a:spcPts val="0"/>
              </a:spcAft>
              <a:buSzPts val="2210"/>
              <a:buFont typeface="Libre Franklin"/>
              <a:buAutoNum type="arabicPeriod"/>
            </a:pPr>
            <a:r>
              <a:rPr lang="en-US"/>
              <a:t>Find the probabilities those predictor values occur across all records in C1</a:t>
            </a:r>
            <a:endParaRPr/>
          </a:p>
          <a:p>
            <a:pPr indent="-514350" lvl="0" marL="514350" rtl="0" algn="l">
              <a:spcBef>
                <a:spcPts val="575"/>
              </a:spcBef>
              <a:spcAft>
                <a:spcPts val="0"/>
              </a:spcAft>
              <a:buSzPts val="2210"/>
              <a:buFont typeface="Libre Franklin"/>
              <a:buAutoNum type="arabicPeriod"/>
            </a:pPr>
            <a:r>
              <a:rPr lang="en-US"/>
              <a:t>Multiply them together, then by proportion of records belonging to C1</a:t>
            </a:r>
            <a:endParaRPr/>
          </a:p>
          <a:p>
            <a:pPr indent="-514350" lvl="0" marL="514350" rtl="0" algn="l">
              <a:spcBef>
                <a:spcPts val="575"/>
              </a:spcBef>
              <a:spcAft>
                <a:spcPts val="0"/>
              </a:spcAft>
              <a:buSzPts val="2210"/>
              <a:buFont typeface="Libre Franklin"/>
              <a:buAutoNum type="arabicPeriod"/>
            </a:pPr>
            <a:r>
              <a:rPr lang="en-US"/>
              <a:t>Same for C2, C3, etc.</a:t>
            </a:r>
            <a:endParaRPr/>
          </a:p>
          <a:p>
            <a:pPr indent="-514350" lvl="0" marL="514350" rtl="0" algn="l">
              <a:spcBef>
                <a:spcPts val="575"/>
              </a:spcBef>
              <a:spcAft>
                <a:spcPts val="0"/>
              </a:spcAft>
              <a:buSzPts val="2210"/>
              <a:buFont typeface="Libre Franklin"/>
              <a:buAutoNum type="arabicPeriod"/>
            </a:pPr>
            <a:r>
              <a:rPr lang="en-US"/>
              <a:t>Prob. of belonging to C1 is value from step (3) divide by sum of all such values C1 … Cn</a:t>
            </a:r>
            <a:endParaRPr/>
          </a:p>
          <a:p>
            <a:pPr indent="-514350" lvl="0" marL="514350" rtl="0" algn="l">
              <a:spcBef>
                <a:spcPts val="575"/>
              </a:spcBef>
              <a:spcAft>
                <a:spcPts val="0"/>
              </a:spcAft>
              <a:buSzPts val="2210"/>
              <a:buFont typeface="Libre Franklin"/>
              <a:buAutoNum type="arabicPeriod"/>
            </a:pPr>
            <a:r>
              <a:rPr lang="en-US"/>
              <a:t>Establish &amp; adjust a “cutoff” prob. for class of interest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Financial Fraud</a:t>
            </a:r>
            <a:endParaRPr/>
          </a:p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457200" y="2209800"/>
            <a:ext cx="8229600" cy="3916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Target variable:  Audit finds fraud, no fraud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Predictors:  </a:t>
            </a:r>
            <a:endParaRPr/>
          </a:p>
          <a:p>
            <a:pPr indent="-285750" lvl="1" marL="742950" rtl="0" algn="l">
              <a:spcBef>
                <a:spcPts val="37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rPr lang="en-US" sz="2200"/>
              <a:t>Prior pending legal charges (yes/no)</a:t>
            </a:r>
            <a:endParaRPr/>
          </a:p>
          <a:p>
            <a:pPr indent="-285750" lvl="1" marL="742950" rtl="0" algn="l">
              <a:spcBef>
                <a:spcPts val="37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rPr lang="en-US" sz="2200"/>
              <a:t>Size of firm (small/large)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685800"/>
            <a:ext cx="6821488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