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144000"/>
  <p:notesSz cx="6858000" cy="9144000"/>
  <p:embeddedFontLst>
    <p:embeddedFont>
      <p:font typeface="Libre Franklin"/>
      <p:regular r:id="rId48"/>
      <p:bold r:id="rId49"/>
      <p:italic r:id="rId50"/>
      <p:boldItalic r:id="rId51"/>
    </p:embeddedFont>
    <p:embeddedFont>
      <p:font typeface="Libre Baskerville"/>
      <p:regular r:id="rId52"/>
      <p:bold r:id="rId53"/>
      <p: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ibreFranklin-regular.fntdata"/><Relationship Id="rId47" Type="http://schemas.openxmlformats.org/officeDocument/2006/relationships/slide" Target="slides/slide42.xml"/><Relationship Id="rId49" Type="http://schemas.openxmlformats.org/officeDocument/2006/relationships/font" Target="fonts/LibreFranklin-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ibreFranklin-boldItalic.fntdata"/><Relationship Id="rId50" Type="http://schemas.openxmlformats.org/officeDocument/2006/relationships/font" Target="fonts/LibreFranklin-italic.fntdata"/><Relationship Id="rId53" Type="http://schemas.openxmlformats.org/officeDocument/2006/relationships/font" Target="fonts/LibreBaskerville-bold.fntdata"/><Relationship Id="rId52" Type="http://schemas.openxmlformats.org/officeDocument/2006/relationships/font" Target="fonts/LibreBaskerville-regular.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LibreBaskerville-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2" name="Google Shape;16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9" name="Google Shape;16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6" name="Google Shape;17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3" name="Google Shape;18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0" name="Google Shape;19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7" name="Google Shape;19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3" name="Google Shape;20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2" name="Google Shape;21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1" name="Google Shape;22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8" name="Google Shape;228;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1" name="Google Shape;11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5" name="Google Shape;235;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3" name="Google Shape;24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5" name="Google Shape;25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5" name="Google Shape;26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4" name="Google Shape;27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0" name="Google Shape;28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7" name="Google Shape;28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3" name="Google Shape;29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0" name="Google Shape;30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7" name="Google Shape;307;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8" name="Google Shape;11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6" name="Google Shape;31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7" name="Google Shape;32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5" name="Google Shape;33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1" name="Google Shape;34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7" name="Google Shape;34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3" name="Google Shape;36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9" name="Google Shape;36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6" name="Google Shape;376;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3" name="Google Shape;383;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0" name="Google Shape;390;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4" name="Google Shape;12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7" name="Google Shape;397;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4" name="Google Shape;404;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1" name="Google Shape;411;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1" name="Google Shape;13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7" name="Google Shape;13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4" name="Google Shape;14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1" name="Google Shape;15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7" name="Google Shape;15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2" name="Google Shape;92;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12"/>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8" name="Google Shape;98;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25" name="Google Shape;25;p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5" name="Google Shape;35;p5"/>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6" name="Google Shape;36;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6"/>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 name="Google Shape;41;p6"/>
          <p:cNvSpPr/>
          <p:nvPr/>
        </p:nvSpPr>
        <p:spPr>
          <a:xfrm>
            <a:off x="65088" y="69850"/>
            <a:ext cx="9013825" cy="6691313"/>
          </a:xfrm>
          <a:prstGeom prst="roundRect">
            <a:avLst>
              <a:gd fmla="val 4929" name="adj"/>
            </a:avLst>
          </a:prstGeom>
          <a:blipFill rotWithShape="1">
            <a:blip r:embed="rId2">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 name="Google Shape;42;p6"/>
          <p:cNvSpPr/>
          <p:nvPr/>
        </p:nvSpPr>
        <p:spPr>
          <a:xfrm>
            <a:off x="63500" y="1449388"/>
            <a:ext cx="9020175"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 name="Google Shape;43;p6"/>
          <p:cNvSpPr/>
          <p:nvPr/>
        </p:nvSpPr>
        <p:spPr>
          <a:xfrm>
            <a:off x="63500" y="1397000"/>
            <a:ext cx="9020175" cy="12065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 name="Google Shape;44;p6"/>
          <p:cNvSpPr/>
          <p:nvPr/>
        </p:nvSpPr>
        <p:spPr>
          <a:xfrm>
            <a:off x="63500" y="2976563"/>
            <a:ext cx="9020175" cy="11112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 name="Google Shape;45;p6"/>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46" name="Google Shape;46;p6"/>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7"/>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 name="Google Shape;52;p7"/>
          <p:cNvSpPr/>
          <p:nvPr/>
        </p:nvSpPr>
        <p:spPr>
          <a:xfrm>
            <a:off x="65313" y="69755"/>
            <a:ext cx="9013372" cy="6692201"/>
          </a:xfrm>
          <a:prstGeom prst="roundRect">
            <a:avLst>
              <a:gd fmla="val 4929" name="adj"/>
            </a:avLst>
          </a:prstGeom>
          <a:blipFill rotWithShape="1">
            <a:blip r:embed="rId2">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 name="Google Shape;53;p7"/>
          <p:cNvSpPr/>
          <p:nvPr/>
        </p:nvSpPr>
        <p:spPr>
          <a:xfrm flipH="1" rot="10800000">
            <a:off x="69850" y="2376488"/>
            <a:ext cx="901382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 name="Google Shape;54;p7"/>
          <p:cNvSpPr/>
          <p:nvPr/>
        </p:nvSpPr>
        <p:spPr>
          <a:xfrm>
            <a:off x="69850" y="2341563"/>
            <a:ext cx="9013825" cy="46037"/>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 name="Google Shape;55;p7"/>
          <p:cNvSpPr/>
          <p:nvPr/>
        </p:nvSpPr>
        <p:spPr>
          <a:xfrm>
            <a:off x="68263" y="2468563"/>
            <a:ext cx="9015412" cy="4603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 name="Google Shape;56;p7"/>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2040"/>
              <a:buNone/>
              <a:defRPr sz="2400">
                <a:solidFill>
                  <a:srgbClr val="888888"/>
                </a:solidFill>
              </a:defRPr>
            </a:lvl1pPr>
            <a:lvl2pPr indent="-228600" lvl="1" marL="914400" algn="l">
              <a:spcBef>
                <a:spcPts val="375"/>
              </a:spcBef>
              <a:spcAft>
                <a:spcPts val="0"/>
              </a:spcAft>
              <a:buSzPts val="1530"/>
              <a:buNone/>
              <a:defRPr sz="1800">
                <a:solidFill>
                  <a:srgbClr val="888888"/>
                </a:solidFill>
              </a:defRPr>
            </a:lvl2pPr>
            <a:lvl3pPr indent="-228600" lvl="2" marL="1371600" algn="l">
              <a:spcBef>
                <a:spcPts val="375"/>
              </a:spcBef>
              <a:spcAft>
                <a:spcPts val="0"/>
              </a:spcAft>
              <a:buSzPts val="1360"/>
              <a:buNone/>
              <a:defRPr sz="1600">
                <a:solidFill>
                  <a:srgbClr val="888888"/>
                </a:solidFill>
              </a:defRPr>
            </a:lvl3pPr>
            <a:lvl4pPr indent="-228600" lvl="3" marL="1828800" algn="l">
              <a:spcBef>
                <a:spcPts val="375"/>
              </a:spcBef>
              <a:spcAft>
                <a:spcPts val="0"/>
              </a:spcAft>
              <a:buSzPts val="1120"/>
              <a:buNone/>
              <a:defRPr sz="1400">
                <a:solidFill>
                  <a:srgbClr val="888888"/>
                </a:solidFill>
              </a:defRPr>
            </a:lvl4pPr>
            <a:lvl5pPr indent="-228600" lvl="4" marL="2286000" algn="l">
              <a:spcBef>
                <a:spcPts val="375"/>
              </a:spcBef>
              <a:spcAft>
                <a:spcPts val="0"/>
              </a:spcAft>
              <a:buSzPts val="1400"/>
              <a:buFont typeface="Libre Franklin"/>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8" name="Google Shape;58;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p:nvPr>
            <p:ph idx="12" type="sldNum"/>
          </p:nvPr>
        </p:nvSpPr>
        <p:spPr>
          <a:xfrm>
            <a:off x="146050" y="6208713"/>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8"/>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Franklin"/>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4" name="Google Shape;64;p8"/>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Franklin"/>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5" name="Google Shape;65;p8"/>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6" name="Google Shape;66;p8"/>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7" name="Google Shape;67;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 name="Google Shape;72;p9"/>
          <p:cNvSpPr/>
          <p:nvPr/>
        </p:nvSpPr>
        <p:spPr>
          <a:xfrm>
            <a:off x="63500" y="69850"/>
            <a:ext cx="9013825" cy="6692900"/>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 name="Google Shape;73;p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530"/>
              <a:buNone/>
              <a:defRPr sz="1800"/>
            </a:lvl1pPr>
            <a:lvl2pPr indent="-228600" lvl="1" marL="914400" algn="l">
              <a:spcBef>
                <a:spcPts val="375"/>
              </a:spcBef>
              <a:spcAft>
                <a:spcPts val="0"/>
              </a:spcAft>
              <a:buSzPts val="1020"/>
              <a:buNone/>
              <a:defRPr sz="1200"/>
            </a:lvl2pPr>
            <a:lvl3pPr indent="-228600" lvl="2" marL="1371600" algn="l">
              <a:spcBef>
                <a:spcPts val="375"/>
              </a:spcBef>
              <a:spcAft>
                <a:spcPts val="0"/>
              </a:spcAft>
              <a:buSzPts val="850"/>
              <a:buNone/>
              <a:defRPr sz="1000"/>
            </a:lvl3pPr>
            <a:lvl4pPr indent="-228600" lvl="3" marL="1828800" algn="l">
              <a:spcBef>
                <a:spcPts val="375"/>
              </a:spcBef>
              <a:spcAft>
                <a:spcPts val="0"/>
              </a:spcAft>
              <a:buSzPts val="720"/>
              <a:buNone/>
              <a:defRPr sz="900"/>
            </a:lvl4pPr>
            <a:lvl5pPr indent="-228600" lvl="4" marL="2286000" algn="l">
              <a:spcBef>
                <a:spcPts val="375"/>
              </a:spcBef>
              <a:spcAft>
                <a:spcPts val="0"/>
              </a:spcAft>
              <a:buSzPts val="900"/>
              <a:buFont typeface="Libre Franklin"/>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5" name="Google Shape;75;p9"/>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6" name="Google Shape;76;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10"/>
          <p:cNvSpPr/>
          <p:nvPr/>
        </p:nvSpPr>
        <p:spPr>
          <a:xfrm flipH="1" rot="10800000">
            <a:off x="68263" y="4683125"/>
            <a:ext cx="900747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 name="Google Shape;81;p10"/>
          <p:cNvSpPr/>
          <p:nvPr/>
        </p:nvSpPr>
        <p:spPr>
          <a:xfrm>
            <a:off x="68263" y="4649788"/>
            <a:ext cx="9007475" cy="46037"/>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 name="Google Shape;82;p10"/>
          <p:cNvSpPr/>
          <p:nvPr/>
        </p:nvSpPr>
        <p:spPr>
          <a:xfrm>
            <a:off x="68263" y="4773613"/>
            <a:ext cx="9007475" cy="4762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 name="Google Shape;83;p10"/>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360"/>
              <a:buFont typeface="Libre Franklin"/>
              <a:buNone/>
              <a:defRPr sz="1600"/>
            </a:lvl1pPr>
            <a:lvl2pPr indent="-293369" lvl="1" marL="914400" algn="l">
              <a:spcBef>
                <a:spcPts val="375"/>
              </a:spcBef>
              <a:spcAft>
                <a:spcPts val="0"/>
              </a:spcAft>
              <a:buSzPts val="1020"/>
              <a:buChar char="⚫"/>
              <a:defRPr sz="1200"/>
            </a:lvl2pPr>
            <a:lvl3pPr indent="-282575" lvl="2" marL="1371600" algn="l">
              <a:spcBef>
                <a:spcPts val="375"/>
              </a:spcBef>
              <a:spcAft>
                <a:spcPts val="0"/>
              </a:spcAft>
              <a:buSzPts val="850"/>
              <a:buChar char="⚫"/>
              <a:defRPr sz="1000"/>
            </a:lvl3pPr>
            <a:lvl4pPr indent="-274319" lvl="3" marL="1828800" algn="l">
              <a:spcBef>
                <a:spcPts val="375"/>
              </a:spcBef>
              <a:spcAft>
                <a:spcPts val="0"/>
              </a:spcAft>
              <a:buSzPts val="720"/>
              <a:buChar char="⚫"/>
              <a:defRPr sz="900"/>
            </a:lvl4pPr>
            <a:lvl5pPr indent="-285750" lvl="4" marL="2286000" algn="l">
              <a:spcBef>
                <a:spcPts val="375"/>
              </a:spcBef>
              <a:spcAft>
                <a:spcPts val="0"/>
              </a:spcAft>
              <a:buSzPts val="900"/>
              <a:buFont typeface="Libre Franklin"/>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5" name="Google Shape;85;p10"/>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575"/>
              </a:spcBef>
              <a:spcAft>
                <a:spcPts val="0"/>
              </a:spcAft>
              <a:buClr>
                <a:schemeClr val="accent1"/>
              </a:buClr>
              <a:buSzPts val="2720"/>
              <a:buFont typeface="Noto Sans Symbols"/>
              <a:buNone/>
              <a:defRPr b="0" i="0" sz="3200" u="none" cap="none" strike="noStrike">
                <a:solidFill>
                  <a:schemeClr val="dk1"/>
                </a:solidFill>
                <a:latin typeface="Libre Franklin"/>
                <a:ea typeface="Libre Franklin"/>
                <a:cs typeface="Libre Franklin"/>
                <a:sym typeface="Libre Franklin"/>
              </a:defRPr>
            </a:lvl1pPr>
            <a:lvl2pPr lvl="1"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Franklin"/>
                <a:ea typeface="Libre Franklin"/>
                <a:cs typeface="Libre Franklin"/>
                <a:sym typeface="Libre Franklin"/>
              </a:defRPr>
            </a:lvl2pPr>
            <a:lvl3pPr lvl="2"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Franklin"/>
                <a:ea typeface="Libre Franklin"/>
                <a:cs typeface="Libre Franklin"/>
                <a:sym typeface="Libre Franklin"/>
              </a:defRPr>
            </a:lvl3pPr>
            <a:lvl4pPr lvl="3"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Franklin"/>
                <a:ea typeface="Libre Franklin"/>
                <a:cs typeface="Libre Franklin"/>
                <a:sym typeface="Libre Franklin"/>
              </a:defRPr>
            </a:lvl4pPr>
            <a:lvl5pPr lvl="4" marR="0" rtl="0" algn="l">
              <a:spcBef>
                <a:spcPts val="375"/>
              </a:spcBef>
              <a:spcAft>
                <a:spcPts val="0"/>
              </a:spcAft>
              <a:buClr>
                <a:srgbClr val="A28E6A"/>
              </a:buClr>
              <a:buSzPts val="2000"/>
              <a:buFont typeface="Libre Franklin"/>
              <a:buChar char="o"/>
              <a:defRPr b="0" i="0" sz="2000" u="none" cap="none" strike="noStrike">
                <a:solidFill>
                  <a:schemeClr val="dk1"/>
                </a:solidFill>
                <a:latin typeface="Libre Franklin"/>
                <a:ea typeface="Libre Franklin"/>
                <a:cs typeface="Libre Franklin"/>
                <a:sym typeface="Libre Franklin"/>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86" name="Google Shape;86;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p:nvPr>
            <p:ph idx="12" type="sldNum"/>
          </p:nvPr>
        </p:nvSpPr>
        <p:spPr>
          <a:xfrm>
            <a:off x="146050" y="6208713"/>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spcBef>
                <a:spcPts val="0"/>
              </a:spcBef>
              <a:spcAft>
                <a:spcPts val="0"/>
              </a:spcAft>
              <a:buNone/>
              <a:defRPr sz="1400">
                <a:solidFill>
                  <a:srgbClr val="FFFFFF"/>
                </a:solidFill>
                <a:latin typeface="Libre Franklin"/>
                <a:ea typeface="Libre Franklin"/>
                <a:cs typeface="Libre Franklin"/>
                <a:sym typeface="Libre Franklin"/>
              </a:defRPr>
            </a:lvl1pPr>
            <a:lvl2pPr indent="0" lvl="1" marL="0" marR="0" algn="ctr">
              <a:spcBef>
                <a:spcPts val="0"/>
              </a:spcBef>
              <a:spcAft>
                <a:spcPts val="0"/>
              </a:spcAft>
              <a:buNone/>
              <a:defRPr sz="1400">
                <a:solidFill>
                  <a:srgbClr val="FFFFFF"/>
                </a:solidFill>
                <a:latin typeface="Libre Franklin"/>
                <a:ea typeface="Libre Franklin"/>
                <a:cs typeface="Libre Franklin"/>
                <a:sym typeface="Libre Franklin"/>
              </a:defRPr>
            </a:lvl2pPr>
            <a:lvl3pPr indent="0" lvl="2" marL="0" marR="0" algn="ctr">
              <a:spcBef>
                <a:spcPts val="0"/>
              </a:spcBef>
              <a:spcAft>
                <a:spcPts val="0"/>
              </a:spcAft>
              <a:buNone/>
              <a:defRPr sz="1400">
                <a:solidFill>
                  <a:srgbClr val="FFFFFF"/>
                </a:solidFill>
                <a:latin typeface="Libre Franklin"/>
                <a:ea typeface="Libre Franklin"/>
                <a:cs typeface="Libre Franklin"/>
                <a:sym typeface="Libre Franklin"/>
              </a:defRPr>
            </a:lvl3pPr>
            <a:lvl4pPr indent="0" lvl="3" marL="0" marR="0" algn="ctr">
              <a:spcBef>
                <a:spcPts val="0"/>
              </a:spcBef>
              <a:spcAft>
                <a:spcPts val="0"/>
              </a:spcAft>
              <a:buNone/>
              <a:defRPr sz="1400">
                <a:solidFill>
                  <a:srgbClr val="FFFFFF"/>
                </a:solidFill>
                <a:latin typeface="Libre Franklin"/>
                <a:ea typeface="Libre Franklin"/>
                <a:cs typeface="Libre Franklin"/>
                <a:sym typeface="Libre Franklin"/>
              </a:defRPr>
            </a:lvl4pPr>
            <a:lvl5pPr indent="0" lvl="4" marL="0" marR="0" algn="ctr">
              <a:spcBef>
                <a:spcPts val="0"/>
              </a:spcBef>
              <a:spcAft>
                <a:spcPts val="0"/>
              </a:spcAft>
              <a:buNone/>
              <a:defRPr sz="1400">
                <a:solidFill>
                  <a:srgbClr val="FFFFFF"/>
                </a:solidFill>
                <a:latin typeface="Libre Franklin"/>
                <a:ea typeface="Libre Franklin"/>
                <a:cs typeface="Libre Franklin"/>
                <a:sym typeface="Libre Franklin"/>
              </a:defRPr>
            </a:lvl5pPr>
            <a:lvl6pPr indent="0" lvl="5" marL="0" marR="0" algn="ctr">
              <a:spcBef>
                <a:spcPts val="0"/>
              </a:spcBef>
              <a:spcAft>
                <a:spcPts val="0"/>
              </a:spcAft>
              <a:buNone/>
              <a:defRPr sz="1400">
                <a:solidFill>
                  <a:srgbClr val="FFFFFF"/>
                </a:solidFill>
                <a:latin typeface="Libre Franklin"/>
                <a:ea typeface="Libre Franklin"/>
                <a:cs typeface="Libre Franklin"/>
                <a:sym typeface="Libre Franklin"/>
              </a:defRPr>
            </a:lvl6pPr>
            <a:lvl7pPr indent="0" lvl="6" marL="0" marR="0" algn="ctr">
              <a:spcBef>
                <a:spcPts val="0"/>
              </a:spcBef>
              <a:spcAft>
                <a:spcPts val="0"/>
              </a:spcAft>
              <a:buNone/>
              <a:defRPr sz="1400">
                <a:solidFill>
                  <a:srgbClr val="FFFFFF"/>
                </a:solidFill>
                <a:latin typeface="Libre Franklin"/>
                <a:ea typeface="Libre Franklin"/>
                <a:cs typeface="Libre Franklin"/>
                <a:sym typeface="Libre Franklin"/>
              </a:defRPr>
            </a:lvl7pPr>
            <a:lvl8pPr indent="0" lvl="7" marL="0" marR="0" algn="ctr">
              <a:spcBef>
                <a:spcPts val="0"/>
              </a:spcBef>
              <a:spcAft>
                <a:spcPts val="0"/>
              </a:spcAft>
              <a:buNone/>
              <a:defRPr sz="1400">
                <a:solidFill>
                  <a:srgbClr val="FFFFFF"/>
                </a:solidFill>
                <a:latin typeface="Libre Franklin"/>
                <a:ea typeface="Libre Franklin"/>
                <a:cs typeface="Libre Franklin"/>
                <a:sym typeface="Libre Franklin"/>
              </a:defRPr>
            </a:lvl8pPr>
            <a:lvl9pPr indent="0" lvl="8" marL="0" marR="0" algn="ctr">
              <a:spcBef>
                <a:spcPts val="0"/>
              </a:spcBef>
              <a:spcAft>
                <a:spcPts val="0"/>
              </a:spcAft>
              <a:buNone/>
              <a:defRPr sz="1400">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1"/>
          <p:cNvSpPr/>
          <p:nvPr/>
        </p:nvSpPr>
        <p:spPr>
          <a:xfrm>
            <a:off x="63500" y="69850"/>
            <a:ext cx="9013825" cy="6692900"/>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 name="Google Shape;12;p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3" name="Google Shape;13;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Franklin"/>
                <a:ea typeface="Libre Franklin"/>
                <a:cs typeface="Libre Franklin"/>
                <a:sym typeface="Libre Franklin"/>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Franklin"/>
                <a:ea typeface="Libre Franklin"/>
                <a:cs typeface="Libre Franklin"/>
                <a:sym typeface="Libre Franklin"/>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Franklin"/>
                <a:ea typeface="Libre Franklin"/>
                <a:cs typeface="Libre Franklin"/>
                <a:sym typeface="Libre Franklin"/>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Franklin"/>
                <a:ea typeface="Libre Franklin"/>
                <a:cs typeface="Libre Franklin"/>
                <a:sym typeface="Libre Franklin"/>
              </a:defRPr>
            </a:lvl4pPr>
            <a:lvl5pPr indent="-355600" lvl="4" marL="2286000" marR="0" rtl="0" algn="l">
              <a:spcBef>
                <a:spcPts val="375"/>
              </a:spcBef>
              <a:spcAft>
                <a:spcPts val="0"/>
              </a:spcAft>
              <a:buClr>
                <a:srgbClr val="A28E6A"/>
              </a:buClr>
              <a:buSzPts val="2000"/>
              <a:buFont typeface="Libre Franklin"/>
              <a:buChar char="o"/>
              <a:defRPr b="0" i="0" sz="2000" u="none" cap="none" strike="noStrike">
                <a:solidFill>
                  <a:schemeClr val="dk1"/>
                </a:solidFill>
                <a:latin typeface="Libre Franklin"/>
                <a:ea typeface="Libre Franklin"/>
                <a:cs typeface="Libre Franklin"/>
                <a:sym typeface="Libre Franklin"/>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5.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9.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type="title"/>
          </p:nvPr>
        </p:nvSpPr>
        <p:spPr>
          <a:xfrm>
            <a:off x="609600" y="1447800"/>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sz="3600"/>
              <a:t>Chapter 9 – Classification and Regression Trees</a:t>
            </a:r>
            <a:endParaRPr/>
          </a:p>
        </p:txBody>
      </p:sp>
      <p:sp>
        <p:nvSpPr>
          <p:cNvPr id="107" name="Google Shape;107;p1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 Galit Shmueli and Peter Bruce 2017</a:t>
            </a:r>
            <a:endParaRPr/>
          </a:p>
        </p:txBody>
      </p:sp>
      <p:sp>
        <p:nvSpPr>
          <p:cNvPr id="108" name="Google Shape;108;p13"/>
          <p:cNvSpPr txBox="1"/>
          <p:nvPr/>
        </p:nvSpPr>
        <p:spPr>
          <a:xfrm>
            <a:off x="609600" y="4570413"/>
            <a:ext cx="7010400" cy="1169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800" u="none" cap="none" strike="noStrike">
                <a:solidFill>
                  <a:schemeClr val="accent2"/>
                </a:solidFill>
                <a:latin typeface="Libre Franklin"/>
                <a:ea typeface="Libre Franklin"/>
                <a:cs typeface="Libre Franklin"/>
                <a:sym typeface="Libre Franklin"/>
              </a:rPr>
              <a:t>Data Mining for Business Analytics in R</a:t>
            </a:r>
            <a:endParaRPr/>
          </a:p>
          <a:p>
            <a:pPr indent="0" lvl="0" marL="0" marR="0" rtl="0" algn="l">
              <a:spcBef>
                <a:spcPts val="1400"/>
              </a:spcBef>
              <a:spcAft>
                <a:spcPts val="0"/>
              </a:spcAft>
              <a:buNone/>
            </a:pPr>
            <a:r>
              <a:rPr b="1" i="0" lang="en-US" sz="2800" u="none" cap="none" strike="noStrike">
                <a:solidFill>
                  <a:schemeClr val="dk2"/>
                </a:solidFill>
                <a:latin typeface="Libre Franklin"/>
                <a:ea typeface="Libre Franklin"/>
                <a:cs typeface="Libre Franklin"/>
                <a:sym typeface="Libre Franklin"/>
              </a:rPr>
              <a:t>Shmueli, Bruce, Yahav, Patel &amp; Lichtendahl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How to split</a:t>
            </a:r>
            <a:endParaRPr/>
          </a:p>
        </p:txBody>
      </p:sp>
      <p:sp>
        <p:nvSpPr>
          <p:cNvPr id="166" name="Google Shape;166;p2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Order records according to one variable, say income</a:t>
            </a:r>
            <a:endParaRPr/>
          </a:p>
          <a:p>
            <a:pPr indent="-273050" lvl="0" marL="273050" rtl="0" algn="l">
              <a:spcBef>
                <a:spcPts val="575"/>
              </a:spcBef>
              <a:spcAft>
                <a:spcPts val="0"/>
              </a:spcAft>
              <a:buSzPts val="2210"/>
              <a:buChar char="⚫"/>
            </a:pPr>
            <a:r>
              <a:rPr lang="en-US"/>
              <a:t>Take a predictor value, say 60 (the first record) and divide records into those with income &gt;= 60 and those &lt; 60</a:t>
            </a:r>
            <a:endParaRPr/>
          </a:p>
          <a:p>
            <a:pPr indent="-273050" lvl="0" marL="273050" rtl="0" algn="l">
              <a:spcBef>
                <a:spcPts val="575"/>
              </a:spcBef>
              <a:spcAft>
                <a:spcPts val="0"/>
              </a:spcAft>
              <a:buSzPts val="2210"/>
              <a:buChar char="⚫"/>
            </a:pPr>
            <a:r>
              <a:rPr lang="en-US"/>
              <a:t>Measure resulting purity (homogeneity) of class in each resulting portion</a:t>
            </a:r>
            <a:endParaRPr/>
          </a:p>
          <a:p>
            <a:pPr indent="-273050" lvl="0" marL="273050" rtl="0" algn="l">
              <a:spcBef>
                <a:spcPts val="575"/>
              </a:spcBef>
              <a:spcAft>
                <a:spcPts val="0"/>
              </a:spcAft>
              <a:buSzPts val="2210"/>
              <a:buChar char="⚫"/>
            </a:pPr>
            <a:r>
              <a:rPr lang="en-US"/>
              <a:t>Try all other split values</a:t>
            </a:r>
            <a:endParaRPr/>
          </a:p>
          <a:p>
            <a:pPr indent="-273050" lvl="0" marL="273050" rtl="0" algn="l">
              <a:spcBef>
                <a:spcPts val="575"/>
              </a:spcBef>
              <a:spcAft>
                <a:spcPts val="0"/>
              </a:spcAft>
              <a:buSzPts val="2210"/>
              <a:buChar char="⚫"/>
            </a:pPr>
            <a:r>
              <a:rPr lang="en-US"/>
              <a:t>Repeat for other variable(s)</a:t>
            </a:r>
            <a:endParaRPr/>
          </a:p>
          <a:p>
            <a:pPr indent="-273050" lvl="0" marL="273050" rtl="0" algn="l">
              <a:spcBef>
                <a:spcPts val="575"/>
              </a:spcBef>
              <a:spcAft>
                <a:spcPts val="0"/>
              </a:spcAft>
              <a:buSzPts val="2210"/>
              <a:buChar char="⚫"/>
            </a:pPr>
            <a:r>
              <a:rPr lang="en-US"/>
              <a:t>Select the one variable &amp; split that yields the most purity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Note: Categorical Variables</a:t>
            </a:r>
            <a:endParaRPr/>
          </a:p>
        </p:txBody>
      </p:sp>
      <p:sp>
        <p:nvSpPr>
          <p:cNvPr id="173" name="Google Shape;173;p2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Examine all possible ways in which the categories can be split.</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E.g., categories A, B, C can be split 3 ways</a:t>
            </a:r>
            <a:endParaRPr/>
          </a:p>
          <a:p>
            <a:pPr indent="-228599" lvl="1" marL="547688" rtl="0" algn="l">
              <a:spcBef>
                <a:spcPts val="375"/>
              </a:spcBef>
              <a:spcAft>
                <a:spcPts val="0"/>
              </a:spcAft>
              <a:buSzPts val="2040"/>
              <a:buFont typeface="Noto Sans Symbols"/>
              <a:buNone/>
            </a:pPr>
            <a:r>
              <a:rPr lang="en-US"/>
              <a:t>{A} and {B, C}</a:t>
            </a:r>
            <a:endParaRPr/>
          </a:p>
          <a:p>
            <a:pPr indent="-228599" lvl="1" marL="547688" rtl="0" algn="l">
              <a:spcBef>
                <a:spcPts val="375"/>
              </a:spcBef>
              <a:spcAft>
                <a:spcPts val="0"/>
              </a:spcAft>
              <a:buSzPts val="2040"/>
              <a:buFont typeface="Noto Sans Symbols"/>
              <a:buNone/>
            </a:pPr>
            <a:r>
              <a:rPr lang="en-US"/>
              <a:t>{B} and {A, C}</a:t>
            </a:r>
            <a:endParaRPr/>
          </a:p>
          <a:p>
            <a:pPr indent="-228599" lvl="1" marL="547688" rtl="0" algn="l">
              <a:spcBef>
                <a:spcPts val="375"/>
              </a:spcBef>
              <a:spcAft>
                <a:spcPts val="0"/>
              </a:spcAft>
              <a:buSzPts val="2040"/>
              <a:buFont typeface="Noto Sans Symbols"/>
              <a:buNone/>
            </a:pPr>
            <a:r>
              <a:rPr lang="en-US"/>
              <a:t>{C} and {A, B}</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With many categories, # of splits becomes huge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914400" y="274638"/>
            <a:ext cx="7772400" cy="9445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The first split: Income = 60</a:t>
            </a:r>
            <a:endParaRPr/>
          </a:p>
        </p:txBody>
      </p:sp>
      <p:pic>
        <p:nvPicPr>
          <p:cNvPr id="180" name="Google Shape;180;p24"/>
          <p:cNvPicPr preferRelativeResize="0"/>
          <p:nvPr/>
        </p:nvPicPr>
        <p:blipFill rotWithShape="1">
          <a:blip r:embed="rId3">
            <a:alphaModFix/>
          </a:blip>
          <a:srcRect b="0" l="0" r="0" t="0"/>
          <a:stretch/>
        </p:blipFill>
        <p:spPr>
          <a:xfrm>
            <a:off x="1671638" y="1452563"/>
            <a:ext cx="5800725" cy="3952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914400" y="274638"/>
            <a:ext cx="7772400" cy="10207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Second Split: Lot size = 21</a:t>
            </a:r>
            <a:endParaRPr/>
          </a:p>
        </p:txBody>
      </p:sp>
      <p:pic>
        <p:nvPicPr>
          <p:cNvPr id="187" name="Google Shape;187;p25"/>
          <p:cNvPicPr preferRelativeResize="0"/>
          <p:nvPr/>
        </p:nvPicPr>
        <p:blipFill rotWithShape="1">
          <a:blip r:embed="rId3">
            <a:alphaModFix/>
          </a:blip>
          <a:srcRect b="0" l="0" r="0" t="0"/>
          <a:stretch/>
        </p:blipFill>
        <p:spPr>
          <a:xfrm>
            <a:off x="1814513" y="1419225"/>
            <a:ext cx="5514975" cy="4019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914400" y="274638"/>
            <a:ext cx="7772400" cy="8683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After All Splits</a:t>
            </a:r>
            <a:endParaRPr/>
          </a:p>
        </p:txBody>
      </p:sp>
      <p:pic>
        <p:nvPicPr>
          <p:cNvPr id="194" name="Google Shape;194;p26"/>
          <p:cNvPicPr preferRelativeResize="0"/>
          <p:nvPr/>
        </p:nvPicPr>
        <p:blipFill rotWithShape="1">
          <a:blip r:embed="rId3">
            <a:alphaModFix/>
          </a:blip>
          <a:srcRect b="0" l="0" r="0" t="0"/>
          <a:stretch/>
        </p:blipFill>
        <p:spPr>
          <a:xfrm>
            <a:off x="1143000" y="1143000"/>
            <a:ext cx="5957887" cy="44967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685800" y="2514600"/>
            <a:ext cx="77724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t>Measuring Impurity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Gini Index</a:t>
            </a:r>
            <a:endParaRPr/>
          </a:p>
        </p:txBody>
      </p:sp>
      <p:sp>
        <p:nvSpPr>
          <p:cNvPr id="207" name="Google Shape;207;p28"/>
          <p:cNvSpPr txBox="1"/>
          <p:nvPr>
            <p:ph idx="1" type="body"/>
          </p:nvPr>
        </p:nvSpPr>
        <p:spPr>
          <a:xfrm>
            <a:off x="914400" y="1447800"/>
            <a:ext cx="7696200" cy="16764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Font typeface="Noto Sans Symbols"/>
              <a:buNone/>
            </a:pPr>
            <a:r>
              <a:rPr lang="en-US"/>
              <a:t>Gini Index for rectangle </a:t>
            </a:r>
            <a:r>
              <a:rPr i="1" lang="en-US"/>
              <a:t>A</a:t>
            </a:r>
            <a:endParaRPr/>
          </a:p>
          <a:p>
            <a:pPr indent="-132715" lvl="0" marL="273050" rtl="0" algn="l">
              <a:spcBef>
                <a:spcPts val="575"/>
              </a:spcBef>
              <a:spcAft>
                <a:spcPts val="0"/>
              </a:spcAft>
              <a:buSzPts val="2210"/>
              <a:buNone/>
            </a:pPr>
            <a:r>
              <a:t/>
            </a:r>
            <a:endParaRPr/>
          </a:p>
          <a:p>
            <a:pPr indent="-132715" lvl="0" marL="273050" rtl="0" algn="l">
              <a:spcBef>
                <a:spcPts val="575"/>
              </a:spcBef>
              <a:spcAft>
                <a:spcPts val="0"/>
              </a:spcAft>
              <a:buSzPts val="2210"/>
              <a:buNone/>
            </a:pPr>
            <a:r>
              <a:t/>
            </a:r>
            <a:endParaRPr/>
          </a:p>
        </p:txBody>
      </p:sp>
      <p:sp>
        <p:nvSpPr>
          <p:cNvPr id="208" name="Google Shape;208;p28"/>
          <p:cNvSpPr txBox="1"/>
          <p:nvPr>
            <p:ph idx="2" type="body"/>
          </p:nvPr>
        </p:nvSpPr>
        <p:spPr>
          <a:xfrm>
            <a:off x="1066800" y="3200400"/>
            <a:ext cx="7616825" cy="2819400"/>
          </a:xfrm>
          <a:prstGeom prst="rect">
            <a:avLst/>
          </a:prstGeom>
          <a:noFill/>
          <a:ln>
            <a:noFill/>
          </a:ln>
        </p:spPr>
        <p:txBody>
          <a:bodyPr anchorCtr="0" anchor="t" bIns="45700" lIns="91425" spcFirstLastPara="1" rIns="91425" wrap="square" tIns="45700">
            <a:noAutofit/>
          </a:bodyPr>
          <a:lstStyle/>
          <a:p>
            <a:pPr indent="-517525" lvl="0" marL="517525" rtl="0" algn="l">
              <a:spcBef>
                <a:spcPts val="0"/>
              </a:spcBef>
              <a:spcAft>
                <a:spcPts val="0"/>
              </a:spcAft>
              <a:buSzPts val="2210"/>
              <a:buFont typeface="Noto Sans Symbols"/>
              <a:buNone/>
            </a:pPr>
            <a:r>
              <a:rPr i="1" lang="en-US"/>
              <a:t>p</a:t>
            </a:r>
            <a:r>
              <a:rPr lang="en-US"/>
              <a:t> = proportion of cases in rectangle </a:t>
            </a:r>
            <a:r>
              <a:rPr i="1" lang="en-US"/>
              <a:t>A</a:t>
            </a:r>
            <a:r>
              <a:rPr lang="en-US"/>
              <a:t> that belong to class </a:t>
            </a:r>
            <a:r>
              <a:rPr i="1" lang="en-US"/>
              <a:t>k </a:t>
            </a:r>
            <a:r>
              <a:rPr lang="en-US"/>
              <a:t>(out of </a:t>
            </a:r>
            <a:r>
              <a:rPr i="1" lang="en-US"/>
              <a:t>m</a:t>
            </a:r>
            <a:r>
              <a:rPr lang="en-US"/>
              <a:t> classes)</a:t>
            </a:r>
            <a:endParaRPr/>
          </a:p>
          <a:p>
            <a:pPr indent="-132715" lvl="0" marL="273050" rtl="0" algn="l">
              <a:spcBef>
                <a:spcPts val="575"/>
              </a:spcBef>
              <a:spcAft>
                <a:spcPts val="0"/>
              </a:spcAft>
              <a:buSzPts val="2210"/>
              <a:buNone/>
            </a:pPr>
            <a:r>
              <a:t/>
            </a:r>
            <a:endParaRPr/>
          </a:p>
          <a:p>
            <a:pPr indent="-228600" lvl="1" marL="547688" rtl="0" algn="l">
              <a:spcBef>
                <a:spcPts val="375"/>
              </a:spcBef>
              <a:spcAft>
                <a:spcPts val="0"/>
              </a:spcAft>
              <a:buSzPts val="2040"/>
              <a:buChar char="⚫"/>
            </a:pPr>
            <a:r>
              <a:rPr lang="en-US"/>
              <a:t>I(A) = 0 when all cases belong to same class</a:t>
            </a:r>
            <a:endParaRPr/>
          </a:p>
          <a:p>
            <a:pPr indent="-228600" lvl="1" marL="547688" rtl="0" algn="l">
              <a:spcBef>
                <a:spcPts val="375"/>
              </a:spcBef>
              <a:spcAft>
                <a:spcPts val="0"/>
              </a:spcAft>
              <a:buSzPts val="2040"/>
              <a:buChar char="⚫"/>
            </a:pPr>
            <a:r>
              <a:rPr lang="en-US"/>
              <a:t>Max value when all classes are equally represented (= 0.50 in binary case)</a:t>
            </a:r>
            <a:endParaRPr/>
          </a:p>
          <a:p>
            <a:pPr indent="-273050" lvl="0" marL="273050" rtl="0" algn="l">
              <a:spcBef>
                <a:spcPts val="575"/>
              </a:spcBef>
              <a:spcAft>
                <a:spcPts val="0"/>
              </a:spcAft>
              <a:buSzPts val="1530"/>
              <a:buFont typeface="Noto Sans Symbols"/>
              <a:buNone/>
            </a:pPr>
            <a:r>
              <a:t/>
            </a:r>
            <a:endParaRPr sz="1800"/>
          </a:p>
          <a:p>
            <a:pPr indent="-273050" lvl="0" marL="273050" rtl="0" algn="l">
              <a:spcBef>
                <a:spcPts val="575"/>
              </a:spcBef>
              <a:spcAft>
                <a:spcPts val="0"/>
              </a:spcAft>
              <a:buSzPts val="1530"/>
              <a:buFont typeface="Noto Sans Symbols"/>
              <a:buNone/>
            </a:pPr>
            <a:r>
              <a:rPr lang="en-US" sz="1800"/>
              <a:t>Note: XLMiner uses a variant called “delta splitting rule”</a:t>
            </a:r>
            <a:endParaRPr/>
          </a:p>
        </p:txBody>
      </p:sp>
      <p:pic>
        <p:nvPicPr>
          <p:cNvPr id="209" name="Google Shape;209;p28"/>
          <p:cNvPicPr preferRelativeResize="0"/>
          <p:nvPr/>
        </p:nvPicPr>
        <p:blipFill rotWithShape="1">
          <a:blip r:embed="rId3">
            <a:alphaModFix/>
          </a:blip>
          <a:srcRect b="0" l="0" r="0" t="0"/>
          <a:stretch/>
        </p:blipFill>
        <p:spPr>
          <a:xfrm>
            <a:off x="2041525" y="2197100"/>
            <a:ext cx="6950075" cy="1003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Entropy</a:t>
            </a:r>
            <a:endParaRPr/>
          </a:p>
        </p:txBody>
      </p:sp>
      <p:sp>
        <p:nvSpPr>
          <p:cNvPr id="216" name="Google Shape;216;p29"/>
          <p:cNvSpPr txBox="1"/>
          <p:nvPr>
            <p:ph idx="1" type="body"/>
          </p:nvPr>
        </p:nvSpPr>
        <p:spPr>
          <a:xfrm>
            <a:off x="914400" y="3810000"/>
            <a:ext cx="7086600" cy="2209800"/>
          </a:xfrm>
          <a:prstGeom prst="rect">
            <a:avLst/>
          </a:prstGeom>
          <a:noFill/>
          <a:ln>
            <a:noFill/>
          </a:ln>
        </p:spPr>
        <p:txBody>
          <a:bodyPr anchorCtr="0" anchor="t" bIns="45700" lIns="91425" spcFirstLastPara="1" rIns="91425" wrap="square" tIns="45700">
            <a:noAutofit/>
          </a:bodyPr>
          <a:lstStyle/>
          <a:p>
            <a:pPr indent="-517525" lvl="0" marL="517525" rtl="0" algn="l">
              <a:spcBef>
                <a:spcPts val="0"/>
              </a:spcBef>
              <a:spcAft>
                <a:spcPts val="0"/>
              </a:spcAft>
              <a:buSzPts val="2210"/>
              <a:buNone/>
            </a:pPr>
            <a:r>
              <a:rPr i="1" lang="en-US"/>
              <a:t>p</a:t>
            </a:r>
            <a:r>
              <a:rPr lang="en-US"/>
              <a:t> = proportion of cases in rectangle </a:t>
            </a:r>
            <a:r>
              <a:rPr i="1" lang="en-US"/>
              <a:t>A</a:t>
            </a:r>
            <a:r>
              <a:rPr lang="en-US"/>
              <a:t> that belong to class </a:t>
            </a:r>
            <a:r>
              <a:rPr i="1" lang="en-US"/>
              <a:t>k </a:t>
            </a:r>
            <a:r>
              <a:rPr lang="en-US"/>
              <a:t>(out of </a:t>
            </a:r>
            <a:r>
              <a:rPr i="1" lang="en-US"/>
              <a:t>m </a:t>
            </a:r>
            <a:r>
              <a:rPr lang="en-US"/>
              <a:t>cla</a:t>
            </a:r>
            <a:r>
              <a:rPr i="1" lang="en-US"/>
              <a:t>sses</a:t>
            </a:r>
            <a:r>
              <a:rPr lang="en-US"/>
              <a:t>) </a:t>
            </a:r>
            <a:endParaRPr i="1"/>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Entropy ranges between 0 (most pure) and log</a:t>
            </a:r>
            <a:r>
              <a:rPr baseline="-25000" lang="en-US"/>
              <a:t>2</a:t>
            </a:r>
            <a:r>
              <a:rPr lang="en-US"/>
              <a:t>(</a:t>
            </a:r>
            <a:r>
              <a:rPr i="1" lang="en-US"/>
              <a:t>m</a:t>
            </a:r>
            <a:r>
              <a:rPr lang="en-US"/>
              <a:t>) (equal representation of classes)</a:t>
            </a:r>
            <a:endParaRPr/>
          </a:p>
          <a:p>
            <a:pPr indent="-132715" lvl="0" marL="273050" rtl="0" algn="l">
              <a:spcBef>
                <a:spcPts val="575"/>
              </a:spcBef>
              <a:spcAft>
                <a:spcPts val="0"/>
              </a:spcAft>
              <a:buSzPts val="2210"/>
              <a:buNone/>
            </a:pPr>
            <a:r>
              <a:t/>
            </a:r>
            <a:endParaRPr/>
          </a:p>
        </p:txBody>
      </p:sp>
      <p:sp>
        <p:nvSpPr>
          <p:cNvPr id="217" name="Google Shape;217;p29"/>
          <p:cNvSpPr txBox="1"/>
          <p:nvPr>
            <p:ph idx="2" type="body"/>
          </p:nvPr>
        </p:nvSpPr>
        <p:spPr>
          <a:xfrm>
            <a:off x="990600" y="1447800"/>
            <a:ext cx="7693025" cy="19812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Font typeface="Noto Sans Symbols"/>
              <a:buNone/>
            </a:pPr>
            <a:r>
              <a:rPr lang="en-US"/>
              <a:t> </a:t>
            </a:r>
            <a:endParaRPr/>
          </a:p>
        </p:txBody>
      </p:sp>
      <p:pic>
        <p:nvPicPr>
          <p:cNvPr id="218" name="Google Shape;218;p29"/>
          <p:cNvPicPr preferRelativeResize="0"/>
          <p:nvPr/>
        </p:nvPicPr>
        <p:blipFill rotWithShape="1">
          <a:blip r:embed="rId3">
            <a:alphaModFix/>
          </a:blip>
          <a:srcRect b="0" l="0" r="0" t="0"/>
          <a:stretch/>
        </p:blipFill>
        <p:spPr>
          <a:xfrm>
            <a:off x="914400" y="1524000"/>
            <a:ext cx="6553200" cy="1746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sz="3600"/>
              <a:t>Impurity and Recursive Partitioning</a:t>
            </a:r>
            <a:endParaRPr/>
          </a:p>
        </p:txBody>
      </p:sp>
      <p:sp>
        <p:nvSpPr>
          <p:cNvPr id="225" name="Google Shape;225;p30"/>
          <p:cNvSpPr txBox="1"/>
          <p:nvPr>
            <p:ph idx="1" type="body"/>
          </p:nvPr>
        </p:nvSpPr>
        <p:spPr>
          <a:xfrm>
            <a:off x="914400" y="2133600"/>
            <a:ext cx="7772400" cy="38862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Obtain overall impurity measure (weighted avg. of individual rectangles)</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At each successive stage, compare this measure across all possible splits in all variables</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Choose the split that reduces impurity the most</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Chosen split points become nodes on the tree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First Split – The Tree</a:t>
            </a:r>
            <a:endParaRPr/>
          </a:p>
        </p:txBody>
      </p:sp>
      <p:pic>
        <p:nvPicPr>
          <p:cNvPr id="232" name="Google Shape;232;p31"/>
          <p:cNvPicPr preferRelativeResize="0"/>
          <p:nvPr/>
        </p:nvPicPr>
        <p:blipFill rotWithShape="1">
          <a:blip r:embed="rId3">
            <a:alphaModFix/>
          </a:blip>
          <a:srcRect b="0" l="0" r="0" t="0"/>
          <a:stretch/>
        </p:blipFill>
        <p:spPr>
          <a:xfrm>
            <a:off x="2438400" y="2057400"/>
            <a:ext cx="3098382" cy="2505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Trees and Rules</a:t>
            </a:r>
            <a:endParaRPr/>
          </a:p>
        </p:txBody>
      </p:sp>
      <p:sp>
        <p:nvSpPr>
          <p:cNvPr id="115" name="Google Shape;115;p1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Font typeface="Noto Sans Symbols"/>
              <a:buNone/>
            </a:pPr>
            <a:r>
              <a:rPr b="1" lang="en-US"/>
              <a:t>Goal: </a:t>
            </a:r>
            <a:r>
              <a:rPr lang="en-US"/>
              <a:t>Classify or predict an outcome based on a set of predictors</a:t>
            </a:r>
            <a:endParaRPr/>
          </a:p>
          <a:p>
            <a:pPr indent="-273050" lvl="0" marL="273050" rtl="0" algn="l">
              <a:spcBef>
                <a:spcPts val="575"/>
              </a:spcBef>
              <a:spcAft>
                <a:spcPts val="0"/>
              </a:spcAft>
              <a:buSzPts val="2210"/>
              <a:buFont typeface="Noto Sans Symbols"/>
              <a:buNone/>
            </a:pPr>
            <a:r>
              <a:rPr lang="en-US"/>
              <a:t>The output is a set of </a:t>
            </a:r>
            <a:r>
              <a:rPr b="1" lang="en-US"/>
              <a:t>rules</a:t>
            </a:r>
            <a:endParaRPr/>
          </a:p>
          <a:p>
            <a:pPr indent="-273050" lvl="0" marL="273050" rtl="0" algn="l">
              <a:spcBef>
                <a:spcPts val="575"/>
              </a:spcBef>
              <a:spcAft>
                <a:spcPts val="0"/>
              </a:spcAft>
              <a:buSzPts val="2210"/>
              <a:buFont typeface="Noto Sans Symbols"/>
              <a:buNone/>
            </a:pPr>
            <a:r>
              <a:rPr b="1" lang="en-US"/>
              <a:t>Example: </a:t>
            </a:r>
            <a:endParaRPr/>
          </a:p>
          <a:p>
            <a:pPr indent="-273050" lvl="0" marL="273050" rtl="0" algn="l">
              <a:spcBef>
                <a:spcPts val="575"/>
              </a:spcBef>
              <a:spcAft>
                <a:spcPts val="0"/>
              </a:spcAft>
              <a:buSzPts val="2210"/>
              <a:buChar char="⚫"/>
            </a:pPr>
            <a:r>
              <a:rPr lang="en-US"/>
              <a:t>Goal:  classify a record as “will accept credit card offer” or “will not accept”</a:t>
            </a:r>
            <a:endParaRPr/>
          </a:p>
          <a:p>
            <a:pPr indent="-273050" lvl="0" marL="273050" rtl="0" algn="l">
              <a:spcBef>
                <a:spcPts val="575"/>
              </a:spcBef>
              <a:spcAft>
                <a:spcPts val="0"/>
              </a:spcAft>
              <a:buSzPts val="2210"/>
              <a:buChar char="⚫"/>
            </a:pPr>
            <a:r>
              <a:rPr lang="en-US"/>
              <a:t>Rule might be “IF (Income &gt;= 106) AND (Education &lt; 1.5) AND (Family &lt;= 2.5) THEN Class = 0 (nonacceptor)</a:t>
            </a:r>
            <a:endParaRPr/>
          </a:p>
          <a:p>
            <a:pPr indent="-273050" lvl="0" marL="273050" rtl="0" algn="l">
              <a:spcBef>
                <a:spcPts val="575"/>
              </a:spcBef>
              <a:spcAft>
                <a:spcPts val="0"/>
              </a:spcAft>
              <a:buSzPts val="2210"/>
              <a:buChar char="⚫"/>
            </a:pPr>
            <a:r>
              <a:rPr lang="en-US"/>
              <a:t>Also called CART, Decision Trees, or just Trees</a:t>
            </a:r>
            <a:endParaRPr/>
          </a:p>
          <a:p>
            <a:pPr indent="-273050" lvl="0" marL="273050" rtl="0" algn="l">
              <a:spcBef>
                <a:spcPts val="575"/>
              </a:spcBef>
              <a:spcAft>
                <a:spcPts val="0"/>
              </a:spcAft>
              <a:buSzPts val="2210"/>
              <a:buChar char="⚫"/>
            </a:pPr>
            <a:r>
              <a:rPr lang="en-US"/>
              <a:t>Rules are represented by tree diagrams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914400" y="274638"/>
            <a:ext cx="7772400" cy="7921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Tree after all splits</a:t>
            </a:r>
            <a:endParaRPr/>
          </a:p>
        </p:txBody>
      </p:sp>
      <p:pic>
        <p:nvPicPr>
          <p:cNvPr id="239" name="Google Shape;239;p32"/>
          <p:cNvPicPr preferRelativeResize="0"/>
          <p:nvPr/>
        </p:nvPicPr>
        <p:blipFill rotWithShape="1">
          <a:blip r:embed="rId3">
            <a:alphaModFix/>
          </a:blip>
          <a:srcRect b="0" l="0" r="0" t="0"/>
          <a:stretch/>
        </p:blipFill>
        <p:spPr>
          <a:xfrm>
            <a:off x="2286000" y="1447800"/>
            <a:ext cx="3514725" cy="3228975"/>
          </a:xfrm>
          <a:prstGeom prst="rect">
            <a:avLst/>
          </a:prstGeom>
          <a:noFill/>
          <a:ln>
            <a:noFill/>
          </a:ln>
        </p:spPr>
      </p:pic>
      <p:sp>
        <p:nvSpPr>
          <p:cNvPr id="240" name="Google Shape;240;p32"/>
          <p:cNvSpPr txBox="1"/>
          <p:nvPr/>
        </p:nvSpPr>
        <p:spPr>
          <a:xfrm>
            <a:off x="762000" y="5029200"/>
            <a:ext cx="7620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The first split is on Income, then the next split is on Lot Size for both the low income group (at lot size 21) and the high income split (at lot size 20)</a:t>
            </a:r>
            <a:endParaRPr sz="18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3"/>
          <p:cNvPicPr preferRelativeResize="0"/>
          <p:nvPr/>
        </p:nvPicPr>
        <p:blipFill rotWithShape="1">
          <a:blip r:embed="rId3">
            <a:alphaModFix/>
          </a:blip>
          <a:srcRect b="0" l="0" r="0" t="0"/>
          <a:stretch/>
        </p:blipFill>
        <p:spPr>
          <a:xfrm>
            <a:off x="1622454" y="838200"/>
            <a:ext cx="4478942" cy="4114800"/>
          </a:xfrm>
          <a:prstGeom prst="rect">
            <a:avLst/>
          </a:prstGeom>
          <a:noFill/>
          <a:ln>
            <a:noFill/>
          </a:ln>
        </p:spPr>
      </p:pic>
      <p:sp>
        <p:nvSpPr>
          <p:cNvPr id="247" name="Google Shape;247;p33"/>
          <p:cNvSpPr/>
          <p:nvPr/>
        </p:nvSpPr>
        <p:spPr>
          <a:xfrm>
            <a:off x="4114800" y="1828800"/>
            <a:ext cx="1524000" cy="914400"/>
          </a:xfrm>
          <a:prstGeom prst="ellipse">
            <a:avLst/>
          </a:prstGeom>
          <a:no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8" name="Google Shape;248;p33"/>
          <p:cNvSpPr txBox="1"/>
          <p:nvPr/>
        </p:nvSpPr>
        <p:spPr>
          <a:xfrm>
            <a:off x="6019800" y="1981200"/>
            <a:ext cx="137160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Decision node </a:t>
            </a:r>
            <a:endParaRPr sz="1400">
              <a:solidFill>
                <a:schemeClr val="dk1"/>
              </a:solidFill>
              <a:latin typeface="Arial"/>
              <a:ea typeface="Arial"/>
              <a:cs typeface="Arial"/>
              <a:sym typeface="Arial"/>
            </a:endParaRPr>
          </a:p>
        </p:txBody>
      </p:sp>
      <p:sp>
        <p:nvSpPr>
          <p:cNvPr id="249" name="Google Shape;249;p33"/>
          <p:cNvSpPr/>
          <p:nvPr/>
        </p:nvSpPr>
        <p:spPr>
          <a:xfrm>
            <a:off x="3810000" y="4267200"/>
            <a:ext cx="990600" cy="685800"/>
          </a:xfrm>
          <a:prstGeom prst="ellipse">
            <a:avLst/>
          </a:prstGeom>
          <a:no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50" name="Google Shape;250;p33"/>
          <p:cNvCxnSpPr>
            <a:stCxn id="248" idx="1"/>
          </p:cNvCxnSpPr>
          <p:nvPr/>
        </p:nvCxnSpPr>
        <p:spPr>
          <a:xfrm flipH="1">
            <a:off x="5638800" y="2135089"/>
            <a:ext cx="381000" cy="74700"/>
          </a:xfrm>
          <a:prstGeom prst="straightConnector1">
            <a:avLst/>
          </a:prstGeom>
          <a:noFill/>
          <a:ln cap="flat" cmpd="sng" w="9525">
            <a:solidFill>
              <a:srgbClr val="AE350A"/>
            </a:solidFill>
            <a:prstDash val="solid"/>
            <a:round/>
            <a:headEnd len="sm" w="sm" type="none"/>
            <a:tailEnd len="med" w="med" type="stealth"/>
          </a:ln>
        </p:spPr>
      </p:cxnSp>
      <p:sp>
        <p:nvSpPr>
          <p:cNvPr id="251" name="Google Shape;251;p33"/>
          <p:cNvSpPr txBox="1"/>
          <p:nvPr/>
        </p:nvSpPr>
        <p:spPr>
          <a:xfrm>
            <a:off x="5181600" y="4343400"/>
            <a:ext cx="14478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Terminal node (leaf)</a:t>
            </a:r>
            <a:endParaRPr sz="1400">
              <a:solidFill>
                <a:schemeClr val="dk1"/>
              </a:solidFill>
              <a:latin typeface="Arial"/>
              <a:ea typeface="Arial"/>
              <a:cs typeface="Arial"/>
              <a:sym typeface="Arial"/>
            </a:endParaRPr>
          </a:p>
        </p:txBody>
      </p:sp>
      <p:cxnSp>
        <p:nvCxnSpPr>
          <p:cNvPr id="252" name="Google Shape;252;p33"/>
          <p:cNvCxnSpPr/>
          <p:nvPr/>
        </p:nvCxnSpPr>
        <p:spPr>
          <a:xfrm rot="10800000">
            <a:off x="4800600" y="4572000"/>
            <a:ext cx="533400" cy="33010"/>
          </a:xfrm>
          <a:prstGeom prst="straightConnector1">
            <a:avLst/>
          </a:prstGeom>
          <a:noFill/>
          <a:ln cap="flat" cmpd="sng" w="9525">
            <a:solidFill>
              <a:srgbClr val="AE350A"/>
            </a:solidFill>
            <a:prstDash val="solid"/>
            <a:round/>
            <a:headEnd len="sm" w="sm" type="none"/>
            <a:tailEnd len="med" w="med" type="stealth"/>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34"/>
          <p:cNvPicPr preferRelativeResize="0"/>
          <p:nvPr/>
        </p:nvPicPr>
        <p:blipFill rotWithShape="1">
          <a:blip r:embed="rId3">
            <a:alphaModFix/>
          </a:blip>
          <a:srcRect b="0" l="0" r="0" t="0"/>
          <a:stretch/>
        </p:blipFill>
        <p:spPr>
          <a:xfrm>
            <a:off x="2286000" y="1447800"/>
            <a:ext cx="3514725" cy="3228975"/>
          </a:xfrm>
          <a:prstGeom prst="rect">
            <a:avLst/>
          </a:prstGeom>
          <a:noFill/>
          <a:ln>
            <a:noFill/>
          </a:ln>
        </p:spPr>
      </p:pic>
      <p:cxnSp>
        <p:nvCxnSpPr>
          <p:cNvPr id="259" name="Google Shape;259;p34"/>
          <p:cNvCxnSpPr/>
          <p:nvPr/>
        </p:nvCxnSpPr>
        <p:spPr>
          <a:xfrm flipH="1">
            <a:off x="5105400" y="1752600"/>
            <a:ext cx="1066800" cy="838200"/>
          </a:xfrm>
          <a:prstGeom prst="straightConnector1">
            <a:avLst/>
          </a:prstGeom>
          <a:noFill/>
          <a:ln cap="flat" cmpd="sng" w="9525">
            <a:solidFill>
              <a:srgbClr val="AE350A"/>
            </a:solidFill>
            <a:prstDash val="solid"/>
            <a:round/>
            <a:headEnd len="sm" w="sm" type="none"/>
            <a:tailEnd len="med" w="med" type="stealth"/>
          </a:ln>
        </p:spPr>
      </p:cxnSp>
      <p:sp>
        <p:nvSpPr>
          <p:cNvPr id="260" name="Google Shape;260;p34"/>
          <p:cNvSpPr txBox="1"/>
          <p:nvPr/>
        </p:nvSpPr>
        <p:spPr>
          <a:xfrm>
            <a:off x="6172200" y="1219200"/>
            <a:ext cx="2743200"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The dominant class in this portion of the first split (those with income &gt;= 60) is “owner” – 11 owners and 5 non-owners</a:t>
            </a:r>
            <a:endParaRPr sz="1400">
              <a:solidFill>
                <a:schemeClr val="dk1"/>
              </a:solidFill>
              <a:latin typeface="Arial"/>
              <a:ea typeface="Arial"/>
              <a:cs typeface="Arial"/>
              <a:sym typeface="Arial"/>
            </a:endParaRPr>
          </a:p>
        </p:txBody>
      </p:sp>
      <p:sp>
        <p:nvSpPr>
          <p:cNvPr id="261" name="Google Shape;261;p34"/>
          <p:cNvSpPr txBox="1"/>
          <p:nvPr/>
        </p:nvSpPr>
        <p:spPr>
          <a:xfrm>
            <a:off x="6324600" y="2438400"/>
            <a:ext cx="1981200"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The next split for this group of 16 will be on the basis of lot size, splitting at 20</a:t>
            </a:r>
            <a:endParaRPr sz="1400">
              <a:solidFill>
                <a:schemeClr val="dk1"/>
              </a:solidFill>
              <a:latin typeface="Arial"/>
              <a:ea typeface="Arial"/>
              <a:cs typeface="Arial"/>
              <a:sym typeface="Arial"/>
            </a:endParaRPr>
          </a:p>
        </p:txBody>
      </p:sp>
      <p:cxnSp>
        <p:nvCxnSpPr>
          <p:cNvPr id="262" name="Google Shape;262;p34"/>
          <p:cNvCxnSpPr/>
          <p:nvPr/>
        </p:nvCxnSpPr>
        <p:spPr>
          <a:xfrm rot="10800000">
            <a:off x="5334000" y="2438400"/>
            <a:ext cx="990600" cy="381000"/>
          </a:xfrm>
          <a:prstGeom prst="straightConnector1">
            <a:avLst/>
          </a:prstGeom>
          <a:noFill/>
          <a:ln cap="flat" cmpd="sng" w="9525">
            <a:solidFill>
              <a:srgbClr val="AE350A"/>
            </a:solidFill>
            <a:prstDash val="solid"/>
            <a:round/>
            <a:headEnd len="sm" w="sm" type="none"/>
            <a:tailEnd len="med" w="med" type="stealth"/>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35"/>
          <p:cNvPicPr preferRelativeResize="0"/>
          <p:nvPr/>
        </p:nvPicPr>
        <p:blipFill rotWithShape="1">
          <a:blip r:embed="rId3">
            <a:alphaModFix/>
          </a:blip>
          <a:srcRect b="0" l="0" r="0" t="0"/>
          <a:stretch/>
        </p:blipFill>
        <p:spPr>
          <a:xfrm>
            <a:off x="3048000" y="914400"/>
            <a:ext cx="4267200" cy="3920273"/>
          </a:xfrm>
          <a:prstGeom prst="rect">
            <a:avLst/>
          </a:prstGeom>
          <a:noFill/>
          <a:ln>
            <a:noFill/>
          </a:ln>
        </p:spPr>
      </p:pic>
      <p:sp>
        <p:nvSpPr>
          <p:cNvPr id="269" name="Google Shape;269;p35"/>
          <p:cNvSpPr txBox="1"/>
          <p:nvPr/>
        </p:nvSpPr>
        <p:spPr>
          <a:xfrm>
            <a:off x="1143000" y="304800"/>
            <a:ext cx="67056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Read down the tree to derive rules</a:t>
            </a:r>
            <a:endParaRPr sz="2800">
              <a:solidFill>
                <a:schemeClr val="dk1"/>
              </a:solidFill>
              <a:latin typeface="Arial"/>
              <a:ea typeface="Arial"/>
              <a:cs typeface="Arial"/>
              <a:sym typeface="Arial"/>
            </a:endParaRPr>
          </a:p>
        </p:txBody>
      </p:sp>
      <p:sp>
        <p:nvSpPr>
          <p:cNvPr id="270" name="Google Shape;270;p35"/>
          <p:cNvSpPr/>
          <p:nvPr/>
        </p:nvSpPr>
        <p:spPr>
          <a:xfrm rot="-2131609">
            <a:off x="2491200" y="1703251"/>
            <a:ext cx="3581400" cy="1066800"/>
          </a:xfrm>
          <a:prstGeom prst="ellipse">
            <a:avLst/>
          </a:prstGeom>
          <a:no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35"/>
          <p:cNvSpPr txBox="1"/>
          <p:nvPr/>
        </p:nvSpPr>
        <p:spPr>
          <a:xfrm>
            <a:off x="457200" y="2743200"/>
            <a:ext cx="2286000"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If Income &lt; 60 AND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Lot Size &lt; 21, </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classify as “Nonowner”</a:t>
            </a:r>
            <a:endParaRPr sz="14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685800" y="2286000"/>
            <a:ext cx="77724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t>The Overfitting Problem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sz="3200"/>
              <a:t>Full trees are complex and overfit the data</a:t>
            </a:r>
            <a:endParaRPr sz="3200"/>
          </a:p>
        </p:txBody>
      </p:sp>
      <p:sp>
        <p:nvSpPr>
          <p:cNvPr id="284" name="Google Shape;284;p37"/>
          <p:cNvSpPr txBox="1"/>
          <p:nvPr>
            <p:ph idx="1" type="body"/>
          </p:nvPr>
        </p:nvSpPr>
        <p:spPr>
          <a:xfrm>
            <a:off x="914400" y="1752600"/>
            <a:ext cx="7772400" cy="42672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Natural end of process is 100% purity in each leaf</a:t>
            </a:r>
            <a:endParaRPr/>
          </a:p>
          <a:p>
            <a:pPr indent="-273050" lvl="0" marL="273050" rtl="0" algn="l">
              <a:spcBef>
                <a:spcPts val="575"/>
              </a:spcBef>
              <a:spcAft>
                <a:spcPts val="0"/>
              </a:spcAft>
              <a:buSzPts val="2210"/>
              <a:buChar char="⚫"/>
            </a:pPr>
            <a:r>
              <a:rPr lang="en-US"/>
              <a:t>This </a:t>
            </a:r>
            <a:r>
              <a:rPr b="1" lang="en-US"/>
              <a:t>overfits</a:t>
            </a:r>
            <a:r>
              <a:rPr lang="en-US"/>
              <a:t> the data, which end up fitting noise in the data</a:t>
            </a:r>
            <a:endParaRPr/>
          </a:p>
          <a:p>
            <a:pPr indent="-273050" lvl="0" marL="273050" rtl="0" algn="l">
              <a:spcBef>
                <a:spcPts val="575"/>
              </a:spcBef>
              <a:spcAft>
                <a:spcPts val="0"/>
              </a:spcAft>
              <a:buSzPts val="2210"/>
              <a:buChar char="⚫"/>
            </a:pPr>
            <a:r>
              <a:rPr lang="en-US"/>
              <a:t>Consider Example 2, Loan Acceptance with more records and more variables than the Riding Mower data – the full tree is very complex</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38"/>
          <p:cNvPicPr preferRelativeResize="0"/>
          <p:nvPr/>
        </p:nvPicPr>
        <p:blipFill rotWithShape="1">
          <a:blip r:embed="rId3">
            <a:alphaModFix/>
          </a:blip>
          <a:srcRect b="0" l="0" r="0" t="0"/>
          <a:stretch/>
        </p:blipFill>
        <p:spPr>
          <a:xfrm rot="5400000">
            <a:off x="1911964" y="450237"/>
            <a:ext cx="5015273" cy="7010400"/>
          </a:xfrm>
          <a:prstGeom prst="rect">
            <a:avLst/>
          </a:prstGeom>
          <a:noFill/>
          <a:ln>
            <a:noFill/>
          </a:ln>
        </p:spPr>
      </p:pic>
      <p:sp>
        <p:nvSpPr>
          <p:cNvPr id="290" name="Google Shape;290;p38"/>
          <p:cNvSpPr txBox="1"/>
          <p:nvPr/>
        </p:nvSpPr>
        <p:spPr>
          <a:xfrm>
            <a:off x="1752600" y="609600"/>
            <a:ext cx="5715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Full trees are too complex – they end up fitting noise, overfitting the data</a:t>
            </a:r>
            <a:endParaRPr sz="18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9"/>
          <p:cNvSpPr txBox="1"/>
          <p:nvPr>
            <p:ph type="title"/>
          </p:nvPr>
        </p:nvSpPr>
        <p:spPr>
          <a:xfrm>
            <a:off x="609600" y="457200"/>
            <a:ext cx="80010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sz="2400">
                <a:solidFill>
                  <a:schemeClr val="dk1"/>
                </a:solidFill>
              </a:rPr>
              <a:t>Overfitting produces poor predictive performance – past a certain point in tree complexity, the error rate on new data starts to increase</a:t>
            </a:r>
            <a:endParaRPr sz="2400">
              <a:solidFill>
                <a:schemeClr val="dk1"/>
              </a:solidFill>
            </a:endParaRPr>
          </a:p>
        </p:txBody>
      </p:sp>
      <p:pic>
        <p:nvPicPr>
          <p:cNvPr descr="CT-overfit.jpg" id="297" name="Google Shape;297;p39"/>
          <p:cNvPicPr preferRelativeResize="0"/>
          <p:nvPr>
            <p:ph idx="1" type="body"/>
          </p:nvPr>
        </p:nvPicPr>
        <p:blipFill rotWithShape="1">
          <a:blip r:embed="rId3">
            <a:alphaModFix/>
          </a:blip>
          <a:srcRect b="0" l="0" r="0" t="0"/>
          <a:stretch/>
        </p:blipFill>
        <p:spPr>
          <a:xfrm>
            <a:off x="1905000" y="1905000"/>
            <a:ext cx="5883275" cy="3629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Stopping tree growth - CHAID</a:t>
            </a:r>
            <a:endParaRPr/>
          </a:p>
        </p:txBody>
      </p:sp>
      <p:sp>
        <p:nvSpPr>
          <p:cNvPr id="304" name="Google Shape;304;p40"/>
          <p:cNvSpPr txBox="1"/>
          <p:nvPr>
            <p:ph idx="1" type="body"/>
          </p:nvPr>
        </p:nvSpPr>
        <p:spPr>
          <a:xfrm>
            <a:off x="838200" y="1752600"/>
            <a:ext cx="7772400" cy="3962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10"/>
              <a:buFont typeface="Noto Sans Symbols"/>
              <a:buNone/>
            </a:pPr>
            <a:r>
              <a:rPr lang="en-US"/>
              <a:t>CHAID, older than CART, uses chi-square statistical test to limit tree growth</a:t>
            </a:r>
            <a:endParaRPr/>
          </a:p>
          <a:p>
            <a:pPr indent="0" lvl="0" marL="0" rtl="0" algn="l">
              <a:spcBef>
                <a:spcPts val="575"/>
              </a:spcBef>
              <a:spcAft>
                <a:spcPts val="0"/>
              </a:spcAft>
              <a:buSzPts val="2210"/>
              <a:buFont typeface="Noto Sans Symbols"/>
              <a:buNone/>
            </a:pPr>
            <a:r>
              <a:t/>
            </a:r>
            <a:endParaRPr/>
          </a:p>
          <a:p>
            <a:pPr indent="0" lvl="0" marL="0" rtl="0" algn="l">
              <a:spcBef>
                <a:spcPts val="575"/>
              </a:spcBef>
              <a:spcAft>
                <a:spcPts val="0"/>
              </a:spcAft>
              <a:buSzPts val="2210"/>
              <a:buFont typeface="Noto Sans Symbols"/>
              <a:buNone/>
            </a:pPr>
            <a:r>
              <a:rPr lang="en-US"/>
              <a:t>Splitting stops when purity improvement is not statistically significant</a:t>
            </a:r>
            <a:endParaRPr/>
          </a:p>
          <a:p>
            <a:pPr indent="0" lvl="0" marL="0" rtl="0" algn="l">
              <a:spcBef>
                <a:spcPts val="575"/>
              </a:spcBef>
              <a:spcAft>
                <a:spcPts val="0"/>
              </a:spcAft>
              <a:buSzPts val="221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1"/>
          <p:cNvSpPr txBox="1"/>
          <p:nvPr>
            <p:ph type="title"/>
          </p:nvPr>
        </p:nvSpPr>
        <p:spPr>
          <a:xfrm>
            <a:off x="914400" y="274638"/>
            <a:ext cx="21336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Pruning	</a:t>
            </a:r>
            <a:endParaRPr/>
          </a:p>
        </p:txBody>
      </p:sp>
      <p:sp>
        <p:nvSpPr>
          <p:cNvPr id="311" name="Google Shape;311;p41"/>
          <p:cNvSpPr txBox="1"/>
          <p:nvPr>
            <p:ph idx="1" type="body"/>
          </p:nvPr>
        </p:nvSpPr>
        <p:spPr>
          <a:xfrm>
            <a:off x="609600" y="2514600"/>
            <a:ext cx="8077200" cy="31242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CART lets tree grow to full extent, then prunes it back</a:t>
            </a:r>
            <a:endParaRPr/>
          </a:p>
          <a:p>
            <a:pPr indent="-273050" lvl="0" marL="273050" rtl="0" algn="l">
              <a:spcBef>
                <a:spcPts val="575"/>
              </a:spcBef>
              <a:spcAft>
                <a:spcPts val="0"/>
              </a:spcAft>
              <a:buSzPts val="2210"/>
              <a:buChar char="⚫"/>
            </a:pPr>
            <a:r>
              <a:rPr lang="en-US"/>
              <a:t>Idea is to find that point at which the validation error is at a minimum</a:t>
            </a:r>
            <a:endParaRPr/>
          </a:p>
          <a:p>
            <a:pPr indent="-273050" lvl="0" marL="273050" rtl="0" algn="l">
              <a:spcBef>
                <a:spcPts val="575"/>
              </a:spcBef>
              <a:spcAft>
                <a:spcPts val="0"/>
              </a:spcAft>
              <a:buSzPts val="2210"/>
              <a:buChar char="⚫"/>
            </a:pPr>
            <a:r>
              <a:rPr lang="en-US"/>
              <a:t>Generate successively smaller trees by pruning leaves</a:t>
            </a:r>
            <a:endParaRPr/>
          </a:p>
          <a:p>
            <a:pPr indent="-273050" lvl="0" marL="273050" rtl="0" algn="l">
              <a:spcBef>
                <a:spcPts val="575"/>
              </a:spcBef>
              <a:spcAft>
                <a:spcPts val="0"/>
              </a:spcAft>
              <a:buSzPts val="2210"/>
              <a:buChar char="⚫"/>
            </a:pPr>
            <a:r>
              <a:rPr lang="en-US"/>
              <a:t>At each pruning stage, multiple trees are possible</a:t>
            </a:r>
            <a:endParaRPr/>
          </a:p>
          <a:p>
            <a:pPr indent="-273050" lvl="0" marL="273050" rtl="0" algn="l">
              <a:spcBef>
                <a:spcPts val="575"/>
              </a:spcBef>
              <a:spcAft>
                <a:spcPts val="0"/>
              </a:spcAft>
              <a:buSzPts val="2210"/>
              <a:buChar char="⚫"/>
            </a:pPr>
            <a:r>
              <a:rPr lang="en-US"/>
              <a:t>Use </a:t>
            </a:r>
            <a:r>
              <a:rPr i="1" lang="en-US"/>
              <a:t>cost complexity</a:t>
            </a:r>
            <a:r>
              <a:rPr lang="en-US"/>
              <a:t> to choose the best tree at that stage</a:t>
            </a:r>
            <a:endParaRPr/>
          </a:p>
          <a:p>
            <a:pPr indent="-273050" lvl="0" marL="273050" rtl="0" algn="l">
              <a:spcBef>
                <a:spcPts val="575"/>
              </a:spcBef>
              <a:spcAft>
                <a:spcPts val="0"/>
              </a:spcAft>
              <a:buSzPts val="2210"/>
              <a:buFont typeface="Noto Sans Symbols"/>
              <a:buNone/>
            </a:pPr>
            <a:r>
              <a:t/>
            </a:r>
            <a:endParaRPr/>
          </a:p>
        </p:txBody>
      </p:sp>
      <p:pic>
        <p:nvPicPr>
          <p:cNvPr id="312" name="Google Shape;312;p41"/>
          <p:cNvPicPr preferRelativeResize="0"/>
          <p:nvPr/>
        </p:nvPicPr>
        <p:blipFill rotWithShape="1">
          <a:blip r:embed="rId3">
            <a:alphaModFix/>
          </a:blip>
          <a:srcRect b="0" l="0" r="0" t="0"/>
          <a:stretch/>
        </p:blipFill>
        <p:spPr>
          <a:xfrm>
            <a:off x="3505200" y="609600"/>
            <a:ext cx="3390900" cy="1743075"/>
          </a:xfrm>
          <a:prstGeom prst="rect">
            <a:avLst/>
          </a:prstGeom>
          <a:noFill/>
          <a:ln>
            <a:noFill/>
          </a:ln>
        </p:spPr>
      </p:pic>
      <p:cxnSp>
        <p:nvCxnSpPr>
          <p:cNvPr id="313" name="Google Shape;313;p41"/>
          <p:cNvCxnSpPr/>
          <p:nvPr/>
        </p:nvCxnSpPr>
        <p:spPr>
          <a:xfrm>
            <a:off x="4800600" y="2057400"/>
            <a:ext cx="838200" cy="0"/>
          </a:xfrm>
          <a:prstGeom prst="straightConnector1">
            <a:avLst/>
          </a:prstGeom>
          <a:noFill/>
          <a:ln cap="flat" cmpd="sng" w="25400">
            <a:solidFill>
              <a:schemeClr val="dk1"/>
            </a:solidFill>
            <a:prstDash val="solid"/>
            <a:round/>
            <a:headEnd len="sm" w="sm" type="none"/>
            <a:tailEnd len="med" w="med" type="stealth"/>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5"/>
          <p:cNvPicPr preferRelativeResize="0"/>
          <p:nvPr/>
        </p:nvPicPr>
        <p:blipFill rotWithShape="1">
          <a:blip r:embed="rId3">
            <a:alphaModFix/>
          </a:blip>
          <a:srcRect b="0" l="0" r="0" t="0"/>
          <a:stretch/>
        </p:blipFill>
        <p:spPr>
          <a:xfrm>
            <a:off x="1866900" y="1362075"/>
            <a:ext cx="5410200" cy="41338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533400" y="274638"/>
            <a:ext cx="8153400" cy="9445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sz="3200"/>
              <a:t>Which branch to cut at each stage of pruning? </a:t>
            </a:r>
            <a:endParaRPr sz="3200"/>
          </a:p>
        </p:txBody>
      </p:sp>
      <p:sp>
        <p:nvSpPr>
          <p:cNvPr id="320" name="Google Shape;320;p42"/>
          <p:cNvSpPr txBox="1"/>
          <p:nvPr>
            <p:ph idx="1" type="body"/>
          </p:nvPr>
        </p:nvSpPr>
        <p:spPr>
          <a:xfrm>
            <a:off x="914400" y="2514600"/>
            <a:ext cx="7467600" cy="35814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Font typeface="Noto Sans Symbols"/>
              <a:buNone/>
            </a:pPr>
            <a:r>
              <a:rPr i="1" lang="en-US"/>
              <a:t>CC(T)</a:t>
            </a:r>
            <a:r>
              <a:rPr lang="en-US"/>
              <a:t> = cost complexity of a tree</a:t>
            </a:r>
            <a:endParaRPr/>
          </a:p>
          <a:p>
            <a:pPr indent="-273050" lvl="0" marL="273050" rtl="0" algn="l">
              <a:spcBef>
                <a:spcPts val="575"/>
              </a:spcBef>
              <a:spcAft>
                <a:spcPts val="0"/>
              </a:spcAft>
              <a:buSzPts val="2210"/>
              <a:buFont typeface="Noto Sans Symbols"/>
              <a:buNone/>
            </a:pPr>
            <a:r>
              <a:rPr i="1" lang="en-US"/>
              <a:t>Err(T)</a:t>
            </a:r>
            <a:r>
              <a:rPr lang="en-US"/>
              <a:t> = proportion of misclassified records</a:t>
            </a:r>
            <a:endParaRPr/>
          </a:p>
          <a:p>
            <a:pPr indent="-273050" lvl="0" marL="273050" rtl="0" algn="l">
              <a:spcBef>
                <a:spcPts val="575"/>
              </a:spcBef>
              <a:spcAft>
                <a:spcPts val="0"/>
              </a:spcAft>
              <a:buSzPts val="2210"/>
              <a:buFont typeface="Noto Sans Symbols"/>
              <a:buNone/>
            </a:pPr>
            <a:r>
              <a:rPr lang="en-US">
                <a:latin typeface="Noto Sans Symbols"/>
                <a:ea typeface="Noto Sans Symbols"/>
                <a:cs typeface="Noto Sans Symbols"/>
                <a:sym typeface="Noto Sans Symbols"/>
              </a:rPr>
              <a:t>α</a:t>
            </a:r>
            <a:r>
              <a:rPr lang="en-US"/>
              <a:t> = penalty factor attached to tree size (set by user)</a:t>
            </a:r>
            <a:endParaRPr/>
          </a:p>
          <a:p>
            <a:pPr indent="-273050" lvl="0" marL="273050" rtl="0" algn="l">
              <a:spcBef>
                <a:spcPts val="575"/>
              </a:spcBef>
              <a:spcAft>
                <a:spcPts val="0"/>
              </a:spcAft>
              <a:buSzPts val="2210"/>
              <a:buFont typeface="Noto Sans Symbols"/>
              <a:buNone/>
            </a:pPr>
            <a:r>
              <a:t/>
            </a:r>
            <a:endParaRPr/>
          </a:p>
          <a:p>
            <a:pPr indent="-273050" lvl="0" marL="273050" rtl="0" algn="l">
              <a:spcBef>
                <a:spcPts val="575"/>
              </a:spcBef>
              <a:spcAft>
                <a:spcPts val="0"/>
              </a:spcAft>
              <a:buSzPts val="2210"/>
              <a:buChar char="⚫"/>
            </a:pPr>
            <a:r>
              <a:rPr lang="en-US"/>
              <a:t>Among trees of given size, choose the one with lowest CC</a:t>
            </a:r>
            <a:endParaRPr/>
          </a:p>
          <a:p>
            <a:pPr indent="-273050" lvl="0" marL="273050" rtl="0" algn="l">
              <a:spcBef>
                <a:spcPts val="575"/>
              </a:spcBef>
              <a:spcAft>
                <a:spcPts val="0"/>
              </a:spcAft>
              <a:buSzPts val="2210"/>
              <a:buChar char="⚫"/>
            </a:pPr>
            <a:r>
              <a:rPr lang="en-US"/>
              <a:t>Do this for each size of tree (stage of pruning)</a:t>
            </a:r>
            <a:endParaRPr/>
          </a:p>
          <a:p>
            <a:pPr indent="-132715" lvl="0" marL="273050" rtl="0" algn="l">
              <a:spcBef>
                <a:spcPts val="575"/>
              </a:spcBef>
              <a:spcAft>
                <a:spcPts val="0"/>
              </a:spcAft>
              <a:buSzPts val="2210"/>
              <a:buNone/>
            </a:pPr>
            <a:r>
              <a:t/>
            </a:r>
            <a:endParaRPr/>
          </a:p>
        </p:txBody>
      </p:sp>
      <p:sp>
        <p:nvSpPr>
          <p:cNvPr id="321" name="Google Shape;321;p42"/>
          <p:cNvSpPr txBox="1"/>
          <p:nvPr>
            <p:ph idx="2" type="body"/>
          </p:nvPr>
        </p:nvSpPr>
        <p:spPr>
          <a:xfrm>
            <a:off x="685800" y="1447800"/>
            <a:ext cx="7997825" cy="9144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Font typeface="Noto Sans Symbols"/>
              <a:buNone/>
            </a:pPr>
            <a:r>
              <a:rPr lang="en-US"/>
              <a:t> </a:t>
            </a:r>
            <a:endParaRPr/>
          </a:p>
          <a:p>
            <a:pPr indent="-273050" lvl="0" marL="273050" rtl="0" algn="l">
              <a:spcBef>
                <a:spcPts val="575"/>
              </a:spcBef>
              <a:spcAft>
                <a:spcPts val="0"/>
              </a:spcAft>
              <a:buSzPts val="2210"/>
              <a:buFont typeface="Noto Sans Symbols"/>
              <a:buNone/>
            </a:pPr>
            <a:r>
              <a:t/>
            </a:r>
            <a:endParaRPr/>
          </a:p>
        </p:txBody>
      </p:sp>
      <p:sp>
        <p:nvSpPr>
          <p:cNvPr id="322" name="Google Shape;322;p42"/>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pic>
        <p:nvPicPr>
          <p:cNvPr id="323" name="Google Shape;323;p42"/>
          <p:cNvPicPr preferRelativeResize="0"/>
          <p:nvPr/>
        </p:nvPicPr>
        <p:blipFill rotWithShape="1">
          <a:blip r:embed="rId3">
            <a:alphaModFix/>
          </a:blip>
          <a:srcRect b="0" l="0" r="0" t="0"/>
          <a:stretch/>
        </p:blipFill>
        <p:spPr>
          <a:xfrm>
            <a:off x="0" y="0"/>
            <a:ext cx="85725" cy="190500"/>
          </a:xfrm>
          <a:prstGeom prst="rect">
            <a:avLst/>
          </a:prstGeom>
          <a:noFill/>
          <a:ln>
            <a:noFill/>
          </a:ln>
        </p:spPr>
      </p:pic>
      <p:sp>
        <p:nvSpPr>
          <p:cNvPr id="324" name="Google Shape;324;p42"/>
          <p:cNvSpPr txBox="1"/>
          <p:nvPr/>
        </p:nvSpPr>
        <p:spPr>
          <a:xfrm>
            <a:off x="2438400" y="1676400"/>
            <a:ext cx="3657600" cy="4889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2600">
                <a:solidFill>
                  <a:schemeClr val="dk1"/>
                </a:solidFill>
                <a:latin typeface="Libre Franklin"/>
                <a:ea typeface="Libre Franklin"/>
                <a:cs typeface="Libre Franklin"/>
                <a:sym typeface="Libre Franklin"/>
              </a:rPr>
              <a:t>CC(T) = Err(T) + </a:t>
            </a:r>
            <a:r>
              <a:rPr i="1" lang="en-US" sz="2600">
                <a:solidFill>
                  <a:schemeClr val="dk1"/>
                </a:solidFill>
                <a:latin typeface="Noto Sans Symbols"/>
                <a:ea typeface="Noto Sans Symbols"/>
                <a:cs typeface="Noto Sans Symbols"/>
                <a:sym typeface="Noto Sans Symbols"/>
              </a:rPr>
              <a:t>α</a:t>
            </a:r>
            <a:r>
              <a:rPr i="1" lang="en-US" sz="2600">
                <a:solidFill>
                  <a:schemeClr val="dk1"/>
                </a:solidFill>
                <a:latin typeface="Libre Franklin"/>
                <a:ea typeface="Libre Franklin"/>
                <a:cs typeface="Libre Franklin"/>
                <a:sym typeface="Libre Franklin"/>
              </a:rPr>
              <a:t> L(T)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2895600" y="457200"/>
            <a:ext cx="3581400" cy="8382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Tree instability</a:t>
            </a:r>
            <a:endParaRPr/>
          </a:p>
        </p:txBody>
      </p:sp>
      <p:sp>
        <p:nvSpPr>
          <p:cNvPr id="330" name="Google Shape;330;p43"/>
          <p:cNvSpPr txBox="1"/>
          <p:nvPr>
            <p:ph idx="2" type="body"/>
          </p:nvPr>
        </p:nvSpPr>
        <p:spPr>
          <a:xfrm>
            <a:off x="685800" y="1676400"/>
            <a:ext cx="7391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040"/>
              <a:buChar char="⚫"/>
            </a:pPr>
            <a:r>
              <a:rPr lang="en-US" sz="2400"/>
              <a:t>If 2 or more variables are of roughly equal importance, which one CART chooses for the first split can depend on the initial partition into training and validation</a:t>
            </a:r>
            <a:endParaRPr/>
          </a:p>
          <a:p>
            <a:pPr indent="-273050" lvl="0" marL="273050" rtl="0" algn="l">
              <a:spcBef>
                <a:spcPts val="575"/>
              </a:spcBef>
              <a:spcAft>
                <a:spcPts val="0"/>
              </a:spcAft>
              <a:buSzPts val="2040"/>
              <a:buChar char="⚫"/>
            </a:pPr>
            <a:r>
              <a:rPr lang="en-US" sz="2400"/>
              <a:t>A different partition into training/validation could lead to a different initial split</a:t>
            </a:r>
            <a:endParaRPr/>
          </a:p>
          <a:p>
            <a:pPr indent="-273050" lvl="0" marL="273050" rtl="0" algn="l">
              <a:spcBef>
                <a:spcPts val="575"/>
              </a:spcBef>
              <a:spcAft>
                <a:spcPts val="0"/>
              </a:spcAft>
              <a:buSzPts val="2040"/>
              <a:buChar char="⚫"/>
            </a:pPr>
            <a:r>
              <a:rPr lang="en-US" sz="2400"/>
              <a:t>This can cascade down and produce a very different tree from the first training/validation partition</a:t>
            </a:r>
            <a:endParaRPr/>
          </a:p>
          <a:p>
            <a:pPr indent="-273050" lvl="0" marL="273050" rtl="0" algn="l">
              <a:spcBef>
                <a:spcPts val="575"/>
              </a:spcBef>
              <a:spcAft>
                <a:spcPts val="0"/>
              </a:spcAft>
              <a:buSzPts val="2040"/>
              <a:buChar char="⚫"/>
            </a:pPr>
            <a:r>
              <a:rPr lang="en-US" sz="2400"/>
              <a:t>Solution is to try many different training/validation splits – “cross validation”</a:t>
            </a:r>
            <a:endParaRPr sz="2400"/>
          </a:p>
        </p:txBody>
      </p:sp>
      <p:pic>
        <p:nvPicPr>
          <p:cNvPr id="331" name="Google Shape;331;p43"/>
          <p:cNvPicPr preferRelativeResize="0"/>
          <p:nvPr/>
        </p:nvPicPr>
        <p:blipFill rotWithShape="1">
          <a:blip r:embed="rId3">
            <a:alphaModFix/>
          </a:blip>
          <a:srcRect b="0" l="0" r="0" t="0"/>
          <a:stretch/>
        </p:blipFill>
        <p:spPr>
          <a:xfrm>
            <a:off x="6400800" y="228600"/>
            <a:ext cx="2105025" cy="1276350"/>
          </a:xfrm>
          <a:prstGeom prst="rect">
            <a:avLst/>
          </a:prstGeom>
          <a:noFill/>
          <a:ln>
            <a:noFill/>
          </a:ln>
        </p:spPr>
      </p:pic>
      <p:pic>
        <p:nvPicPr>
          <p:cNvPr id="332" name="Google Shape;332;p43"/>
          <p:cNvPicPr preferRelativeResize="0"/>
          <p:nvPr/>
        </p:nvPicPr>
        <p:blipFill rotWithShape="1">
          <a:blip r:embed="rId4">
            <a:alphaModFix/>
          </a:blip>
          <a:srcRect b="0" l="0" r="0" t="0"/>
          <a:stretch/>
        </p:blipFill>
        <p:spPr>
          <a:xfrm>
            <a:off x="381000" y="228600"/>
            <a:ext cx="2133600" cy="128336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914400" y="274638"/>
            <a:ext cx="7772400" cy="8683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Cross validation</a:t>
            </a:r>
            <a:endParaRPr/>
          </a:p>
        </p:txBody>
      </p:sp>
      <p:sp>
        <p:nvSpPr>
          <p:cNvPr id="338" name="Google Shape;338;p44"/>
          <p:cNvSpPr txBox="1"/>
          <p:nvPr>
            <p:ph idx="2" type="body"/>
          </p:nvPr>
        </p:nvSpPr>
        <p:spPr>
          <a:xfrm>
            <a:off x="609600" y="1371600"/>
            <a:ext cx="786384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040"/>
              <a:buChar char="⚫"/>
            </a:pPr>
            <a:r>
              <a:rPr lang="en-US" sz="2400"/>
              <a:t>Do many different partitions (“folds*”) into training and validation, grow &amp; pruned tree for each</a:t>
            </a:r>
            <a:endParaRPr/>
          </a:p>
          <a:p>
            <a:pPr indent="-273050" lvl="0" marL="273050" rtl="0" algn="l">
              <a:spcBef>
                <a:spcPts val="575"/>
              </a:spcBef>
              <a:spcAft>
                <a:spcPts val="0"/>
              </a:spcAft>
              <a:buSzPts val="2040"/>
              <a:buChar char="⚫"/>
            </a:pPr>
            <a:r>
              <a:rPr lang="en-US" sz="2400"/>
              <a:t>Problem:  We end up with lots of different pruned trees.  Which one to choose?</a:t>
            </a:r>
            <a:endParaRPr/>
          </a:p>
          <a:p>
            <a:pPr indent="-273050" lvl="0" marL="273050" rtl="0" algn="l">
              <a:spcBef>
                <a:spcPts val="575"/>
              </a:spcBef>
              <a:spcAft>
                <a:spcPts val="0"/>
              </a:spcAft>
              <a:buSzPts val="2040"/>
              <a:buChar char="⚫"/>
            </a:pPr>
            <a:r>
              <a:rPr lang="en-US" sz="2400"/>
              <a:t>Solution:  Don’t choose a tree, choose a tree </a:t>
            </a:r>
            <a:r>
              <a:rPr lang="en-US" sz="2400" u="sng"/>
              <a:t>size</a:t>
            </a:r>
            <a:r>
              <a:rPr lang="en-US" sz="2400"/>
              <a:t>:</a:t>
            </a:r>
            <a:endParaRPr sz="2400"/>
          </a:p>
          <a:p>
            <a:pPr indent="-228599" lvl="1" marL="547688" rtl="0" algn="l">
              <a:spcBef>
                <a:spcPts val="375"/>
              </a:spcBef>
              <a:spcAft>
                <a:spcPts val="0"/>
              </a:spcAft>
              <a:buSzPts val="1870"/>
              <a:buChar char="⚫"/>
            </a:pPr>
            <a:r>
              <a:rPr lang="en-US" sz="2200"/>
              <a:t>For each iteration, record the </a:t>
            </a:r>
            <a:r>
              <a:rPr lang="en-US" sz="2200">
                <a:latin typeface="Courier New"/>
                <a:ea typeface="Courier New"/>
                <a:cs typeface="Courier New"/>
                <a:sym typeface="Courier New"/>
              </a:rPr>
              <a:t>cp</a:t>
            </a:r>
            <a:r>
              <a:rPr lang="en-US" sz="2200"/>
              <a:t> that corresponds to the minimum validation error </a:t>
            </a:r>
            <a:endParaRPr/>
          </a:p>
          <a:p>
            <a:pPr indent="-228599" lvl="1" marL="547688" rtl="0" algn="l">
              <a:spcBef>
                <a:spcPts val="375"/>
              </a:spcBef>
              <a:spcAft>
                <a:spcPts val="0"/>
              </a:spcAft>
              <a:buSzPts val="1870"/>
              <a:buChar char="⚫"/>
            </a:pPr>
            <a:r>
              <a:rPr lang="en-US" sz="2200"/>
              <a:t>Average these </a:t>
            </a:r>
            <a:r>
              <a:rPr lang="en-US" sz="2200">
                <a:latin typeface="Courier New"/>
                <a:ea typeface="Courier New"/>
                <a:cs typeface="Courier New"/>
                <a:sym typeface="Courier New"/>
              </a:rPr>
              <a:t>cp</a:t>
            </a:r>
            <a:r>
              <a:rPr lang="en-US" sz="2200"/>
              <a:t>’s</a:t>
            </a:r>
            <a:endParaRPr/>
          </a:p>
          <a:p>
            <a:pPr indent="-228599" lvl="1" marL="547688" rtl="0" algn="l">
              <a:spcBef>
                <a:spcPts val="375"/>
              </a:spcBef>
              <a:spcAft>
                <a:spcPts val="0"/>
              </a:spcAft>
              <a:buSzPts val="1870"/>
              <a:buChar char="⚫"/>
            </a:pPr>
            <a:r>
              <a:rPr lang="en-US" sz="2200"/>
              <a:t>With future data, grow tree to that optimum </a:t>
            </a:r>
            <a:r>
              <a:rPr lang="en-US" sz="2200">
                <a:latin typeface="Courier New"/>
                <a:ea typeface="Courier New"/>
                <a:cs typeface="Courier New"/>
                <a:sym typeface="Courier New"/>
              </a:rPr>
              <a:t>cp</a:t>
            </a:r>
            <a:r>
              <a:rPr lang="en-US" sz="2200"/>
              <a:t> value</a:t>
            </a:r>
            <a:endParaRPr/>
          </a:p>
          <a:p>
            <a:pPr indent="-273050" lvl="0" marL="273050" rtl="0" algn="l">
              <a:spcBef>
                <a:spcPts val="575"/>
              </a:spcBef>
              <a:spcAft>
                <a:spcPts val="0"/>
              </a:spcAft>
              <a:buSzPts val="1530"/>
              <a:buNone/>
            </a:pPr>
            <a:r>
              <a:t/>
            </a:r>
            <a:endParaRPr sz="1800"/>
          </a:p>
          <a:p>
            <a:pPr indent="-273050" lvl="0" marL="273050" rtl="0" algn="l">
              <a:spcBef>
                <a:spcPts val="575"/>
              </a:spcBef>
              <a:spcAft>
                <a:spcPts val="0"/>
              </a:spcAft>
              <a:buSzPts val="1530"/>
              <a:buNone/>
            </a:pPr>
            <a:r>
              <a:rPr lang="en-US" sz="1800"/>
              <a:t>*typically folds are non-overlapping, i.e. data used in one validation fold will not be used in others</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5"/>
          <p:cNvSpPr txBox="1"/>
          <p:nvPr>
            <p:ph type="title"/>
          </p:nvPr>
        </p:nvSpPr>
        <p:spPr>
          <a:xfrm>
            <a:off x="914400" y="274638"/>
            <a:ext cx="7772400" cy="8683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Cross validation, “best pruned”</a:t>
            </a:r>
            <a:endParaRPr/>
          </a:p>
        </p:txBody>
      </p:sp>
      <p:sp>
        <p:nvSpPr>
          <p:cNvPr id="344" name="Google Shape;344;p45"/>
          <p:cNvSpPr txBox="1"/>
          <p:nvPr>
            <p:ph idx="2" type="body"/>
          </p:nvPr>
        </p:nvSpPr>
        <p:spPr>
          <a:xfrm>
            <a:off x="457200" y="1371600"/>
            <a:ext cx="82296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040"/>
              <a:buChar char="⚫"/>
            </a:pPr>
            <a:r>
              <a:rPr lang="en-US" sz="2400"/>
              <a:t>In the above procedure, we select </a:t>
            </a:r>
            <a:r>
              <a:rPr lang="en-US" sz="2400">
                <a:latin typeface="Courier New"/>
                <a:ea typeface="Courier New"/>
                <a:cs typeface="Courier New"/>
                <a:sym typeface="Courier New"/>
              </a:rPr>
              <a:t>cp</a:t>
            </a:r>
            <a:r>
              <a:rPr lang="en-US" sz="2400"/>
              <a:t> for minimum error tree  </a:t>
            </a:r>
            <a:endParaRPr/>
          </a:p>
          <a:p>
            <a:pPr indent="-273050" lvl="0" marL="273050" rtl="0" algn="l">
              <a:spcBef>
                <a:spcPts val="575"/>
              </a:spcBef>
              <a:spcAft>
                <a:spcPts val="0"/>
              </a:spcAft>
              <a:buSzPts val="2040"/>
              <a:buChar char="⚫"/>
            </a:pPr>
            <a:r>
              <a:rPr lang="en-US" sz="2400"/>
              <a:t>But… simpler is better:  slightly smaller tree might do just as well</a:t>
            </a:r>
            <a:endParaRPr/>
          </a:p>
          <a:p>
            <a:pPr indent="-273050" lvl="0" marL="273050" rtl="0" algn="l">
              <a:spcBef>
                <a:spcPts val="575"/>
              </a:spcBef>
              <a:spcAft>
                <a:spcPts val="0"/>
              </a:spcAft>
              <a:buSzPts val="2040"/>
              <a:buChar char="⚫"/>
            </a:pPr>
            <a:r>
              <a:rPr lang="en-US" sz="2400"/>
              <a:t>Solution:  add a cushion to minimum error</a:t>
            </a:r>
            <a:endParaRPr/>
          </a:p>
          <a:p>
            <a:pPr indent="-228599" lvl="1" marL="547688" rtl="0" algn="l">
              <a:spcBef>
                <a:spcPts val="375"/>
              </a:spcBef>
              <a:spcAft>
                <a:spcPts val="0"/>
              </a:spcAft>
              <a:buSzPts val="1870"/>
              <a:buChar char="⚫"/>
            </a:pPr>
            <a:r>
              <a:rPr lang="en-US" sz="2200"/>
              <a:t>Calculate standard error of cv estimate – this gives a rough range for chance variation </a:t>
            </a:r>
            <a:endParaRPr/>
          </a:p>
          <a:p>
            <a:pPr indent="-228599" lvl="1" marL="547688" rtl="0" algn="l">
              <a:spcBef>
                <a:spcPts val="375"/>
              </a:spcBef>
              <a:spcAft>
                <a:spcPts val="0"/>
              </a:spcAft>
              <a:buSzPts val="1870"/>
              <a:buChar char="⚫"/>
            </a:pPr>
            <a:r>
              <a:rPr lang="en-US" sz="2200"/>
              <a:t>Add standard error to the actual error to allow for chance variation</a:t>
            </a:r>
            <a:endParaRPr/>
          </a:p>
          <a:p>
            <a:pPr indent="-228599" lvl="1" marL="547688" rtl="0" algn="l">
              <a:spcBef>
                <a:spcPts val="375"/>
              </a:spcBef>
              <a:spcAft>
                <a:spcPts val="0"/>
              </a:spcAft>
              <a:buSzPts val="1870"/>
              <a:buChar char="⚫"/>
            </a:pPr>
            <a:r>
              <a:rPr lang="en-US" sz="2200"/>
              <a:t>Choose smallest tree within one std. error of minimum error</a:t>
            </a:r>
            <a:endParaRPr/>
          </a:p>
          <a:p>
            <a:pPr indent="-228599" lvl="1" marL="547688" rtl="0" algn="l">
              <a:spcBef>
                <a:spcPts val="375"/>
              </a:spcBef>
              <a:spcAft>
                <a:spcPts val="0"/>
              </a:spcAft>
              <a:buSzPts val="1870"/>
              <a:buChar char="⚫"/>
            </a:pPr>
            <a:r>
              <a:rPr lang="en-US" sz="2200"/>
              <a:t>You can then use the corresponding </a:t>
            </a:r>
            <a:r>
              <a:rPr lang="en-US" sz="2200">
                <a:latin typeface="Courier New"/>
                <a:ea typeface="Courier New"/>
                <a:cs typeface="Courier New"/>
                <a:sym typeface="Courier New"/>
              </a:rPr>
              <a:t>cp</a:t>
            </a:r>
            <a:r>
              <a:rPr lang="en-US" sz="2200"/>
              <a:t> to set </a:t>
            </a:r>
            <a:r>
              <a:rPr lang="en-US" sz="2200">
                <a:latin typeface="Courier New"/>
                <a:ea typeface="Courier New"/>
                <a:cs typeface="Courier New"/>
                <a:sym typeface="Courier New"/>
              </a:rPr>
              <a:t>cp</a:t>
            </a:r>
            <a:r>
              <a:rPr lang="en-US" sz="2200"/>
              <a:t> for future data</a:t>
            </a:r>
            <a:endParaRPr/>
          </a:p>
          <a:p>
            <a:pPr indent="-273050" lvl="0" marL="273050" rtl="0" algn="l">
              <a:spcBef>
                <a:spcPts val="575"/>
              </a:spcBef>
              <a:spcAft>
                <a:spcPts val="0"/>
              </a:spcAft>
              <a:buSzPts val="1530"/>
              <a:buNone/>
            </a:pPr>
            <a:r>
              <a:t/>
            </a:r>
            <a:endParaRPr sz="1800"/>
          </a:p>
          <a:p>
            <a:pPr indent="-273050" lvl="0" marL="273050" rtl="0" algn="l">
              <a:spcBef>
                <a:spcPts val="575"/>
              </a:spcBef>
              <a:spcAft>
                <a:spcPts val="0"/>
              </a:spcAft>
              <a:buSzPts val="1530"/>
              <a:buNone/>
            </a:pPr>
            <a:r>
              <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46"/>
          <p:cNvPicPr preferRelativeResize="0"/>
          <p:nvPr/>
        </p:nvPicPr>
        <p:blipFill rotWithShape="1">
          <a:blip r:embed="rId3">
            <a:alphaModFix/>
          </a:blip>
          <a:srcRect b="0" l="0" r="0" t="0"/>
          <a:stretch/>
        </p:blipFill>
        <p:spPr>
          <a:xfrm>
            <a:off x="4267200" y="152400"/>
            <a:ext cx="4724400" cy="1936229"/>
          </a:xfrm>
          <a:prstGeom prst="rect">
            <a:avLst/>
          </a:prstGeom>
          <a:noFill/>
          <a:ln>
            <a:noFill/>
          </a:ln>
        </p:spPr>
      </p:pic>
      <p:pic>
        <p:nvPicPr>
          <p:cNvPr id="350" name="Google Shape;350;p46"/>
          <p:cNvPicPr preferRelativeResize="0"/>
          <p:nvPr/>
        </p:nvPicPr>
        <p:blipFill rotWithShape="1">
          <a:blip r:embed="rId4">
            <a:alphaModFix/>
          </a:blip>
          <a:srcRect b="0" l="0" r="0" t="0"/>
          <a:stretch/>
        </p:blipFill>
        <p:spPr>
          <a:xfrm>
            <a:off x="838200" y="2362200"/>
            <a:ext cx="5063344" cy="2895600"/>
          </a:xfrm>
          <a:prstGeom prst="rect">
            <a:avLst/>
          </a:prstGeom>
          <a:noFill/>
          <a:ln>
            <a:noFill/>
          </a:ln>
        </p:spPr>
      </p:pic>
      <p:sp>
        <p:nvSpPr>
          <p:cNvPr id="351" name="Google Shape;351;p46"/>
          <p:cNvSpPr txBox="1"/>
          <p:nvPr/>
        </p:nvSpPr>
        <p:spPr>
          <a:xfrm>
            <a:off x="6324600" y="2362200"/>
            <a:ext cx="14478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std. error  of the estimate</a:t>
            </a:r>
            <a:endParaRPr sz="1800">
              <a:solidFill>
                <a:schemeClr val="dk1"/>
              </a:solidFill>
              <a:latin typeface="Arial"/>
              <a:ea typeface="Arial"/>
              <a:cs typeface="Arial"/>
              <a:sym typeface="Arial"/>
            </a:endParaRPr>
          </a:p>
        </p:txBody>
      </p:sp>
      <p:cxnSp>
        <p:nvCxnSpPr>
          <p:cNvPr id="352" name="Google Shape;352;p46"/>
          <p:cNvCxnSpPr>
            <a:stCxn id="351" idx="1"/>
          </p:cNvCxnSpPr>
          <p:nvPr/>
        </p:nvCxnSpPr>
        <p:spPr>
          <a:xfrm flipH="1">
            <a:off x="5638800" y="2685366"/>
            <a:ext cx="685800" cy="210300"/>
          </a:xfrm>
          <a:prstGeom prst="straightConnector1">
            <a:avLst/>
          </a:prstGeom>
          <a:noFill/>
          <a:ln cap="flat" cmpd="sng" w="9525">
            <a:solidFill>
              <a:srgbClr val="AE350A"/>
            </a:solidFill>
            <a:prstDash val="solid"/>
            <a:round/>
            <a:headEnd len="sm" w="sm" type="none"/>
            <a:tailEnd len="med" w="med" type="stealth"/>
          </a:ln>
        </p:spPr>
      </p:cxnSp>
      <p:sp>
        <p:nvSpPr>
          <p:cNvPr id="353" name="Google Shape;353;p46"/>
          <p:cNvSpPr txBox="1"/>
          <p:nvPr/>
        </p:nvSpPr>
        <p:spPr>
          <a:xfrm>
            <a:off x="4724400" y="1981200"/>
            <a:ext cx="121920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estimated cv error</a:t>
            </a:r>
            <a:endParaRPr sz="1600">
              <a:solidFill>
                <a:schemeClr val="dk1"/>
              </a:solidFill>
              <a:latin typeface="Arial"/>
              <a:ea typeface="Arial"/>
              <a:cs typeface="Arial"/>
              <a:sym typeface="Arial"/>
            </a:endParaRPr>
          </a:p>
        </p:txBody>
      </p:sp>
      <p:cxnSp>
        <p:nvCxnSpPr>
          <p:cNvPr id="354" name="Google Shape;354;p46"/>
          <p:cNvCxnSpPr/>
          <p:nvPr/>
        </p:nvCxnSpPr>
        <p:spPr>
          <a:xfrm flipH="1">
            <a:off x="4419600" y="2514600"/>
            <a:ext cx="457200" cy="381000"/>
          </a:xfrm>
          <a:prstGeom prst="straightConnector1">
            <a:avLst/>
          </a:prstGeom>
          <a:noFill/>
          <a:ln cap="flat" cmpd="sng" w="9525">
            <a:solidFill>
              <a:srgbClr val="AE350A"/>
            </a:solidFill>
            <a:prstDash val="solid"/>
            <a:round/>
            <a:headEnd len="sm" w="sm" type="none"/>
            <a:tailEnd len="med" w="med" type="stealth"/>
          </a:ln>
        </p:spPr>
      </p:cxnSp>
      <p:sp>
        <p:nvSpPr>
          <p:cNvPr id="355" name="Google Shape;355;p46"/>
          <p:cNvSpPr/>
          <p:nvPr/>
        </p:nvSpPr>
        <p:spPr>
          <a:xfrm>
            <a:off x="3886200" y="4191000"/>
            <a:ext cx="838200" cy="304800"/>
          </a:xfrm>
          <a:prstGeom prst="ellipse">
            <a:avLst/>
          </a:prstGeom>
          <a:no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6" name="Google Shape;356;p46"/>
          <p:cNvSpPr txBox="1"/>
          <p:nvPr/>
        </p:nvSpPr>
        <p:spPr>
          <a:xfrm>
            <a:off x="2133600" y="5410200"/>
            <a:ext cx="1219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minimum error</a:t>
            </a:r>
            <a:endParaRPr sz="1800">
              <a:solidFill>
                <a:schemeClr val="dk1"/>
              </a:solidFill>
              <a:latin typeface="Arial"/>
              <a:ea typeface="Arial"/>
              <a:cs typeface="Arial"/>
              <a:sym typeface="Arial"/>
            </a:endParaRPr>
          </a:p>
        </p:txBody>
      </p:sp>
      <p:cxnSp>
        <p:nvCxnSpPr>
          <p:cNvPr id="357" name="Google Shape;357;p46"/>
          <p:cNvCxnSpPr/>
          <p:nvPr/>
        </p:nvCxnSpPr>
        <p:spPr>
          <a:xfrm flipH="1" rot="10800000">
            <a:off x="3124200" y="4495800"/>
            <a:ext cx="838200" cy="914400"/>
          </a:xfrm>
          <a:prstGeom prst="straightConnector1">
            <a:avLst/>
          </a:prstGeom>
          <a:noFill/>
          <a:ln cap="flat" cmpd="sng" w="9525">
            <a:solidFill>
              <a:srgbClr val="AE350A"/>
            </a:solidFill>
            <a:prstDash val="solid"/>
            <a:round/>
            <a:headEnd len="sm" w="sm" type="none"/>
            <a:tailEnd len="med" w="med" type="stealth"/>
          </a:ln>
        </p:spPr>
      </p:cxnSp>
      <p:sp>
        <p:nvSpPr>
          <p:cNvPr id="358" name="Google Shape;358;p46"/>
          <p:cNvSpPr txBox="1"/>
          <p:nvPr/>
        </p:nvSpPr>
        <p:spPr>
          <a:xfrm>
            <a:off x="6248400" y="3581400"/>
            <a:ext cx="25146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smallest tree within 1 xstd of min. error (it has 7 splits)</a:t>
            </a:r>
            <a:endParaRPr sz="1400">
              <a:solidFill>
                <a:schemeClr val="dk1"/>
              </a:solidFill>
              <a:latin typeface="Arial"/>
              <a:ea typeface="Arial"/>
              <a:cs typeface="Arial"/>
              <a:sym typeface="Arial"/>
            </a:endParaRPr>
          </a:p>
        </p:txBody>
      </p:sp>
      <p:cxnSp>
        <p:nvCxnSpPr>
          <p:cNvPr id="359" name="Google Shape;359;p46"/>
          <p:cNvCxnSpPr/>
          <p:nvPr/>
        </p:nvCxnSpPr>
        <p:spPr>
          <a:xfrm rot="10800000">
            <a:off x="5638800" y="3886200"/>
            <a:ext cx="533400" cy="0"/>
          </a:xfrm>
          <a:prstGeom prst="straightConnector1">
            <a:avLst/>
          </a:prstGeom>
          <a:noFill/>
          <a:ln cap="flat" cmpd="sng" w="9525">
            <a:solidFill>
              <a:srgbClr val="AE350A"/>
            </a:solidFill>
            <a:prstDash val="solid"/>
            <a:round/>
            <a:headEnd len="sm" w="sm" type="none"/>
            <a:tailEnd len="med" w="med" type="stealth"/>
          </a:ln>
        </p:spPr>
      </p:cxnSp>
      <p:sp>
        <p:nvSpPr>
          <p:cNvPr id="360" name="Google Shape;360;p46"/>
          <p:cNvSpPr txBox="1"/>
          <p:nvPr/>
        </p:nvSpPr>
        <p:spPr>
          <a:xfrm>
            <a:off x="228600" y="304800"/>
            <a:ext cx="3810000"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000">
                <a:solidFill>
                  <a:schemeClr val="dk1"/>
                </a:solidFill>
                <a:latin typeface="Arial"/>
                <a:ea typeface="Arial"/>
                <a:cs typeface="Arial"/>
                <a:sym typeface="Arial"/>
              </a:rPr>
              <a:t>With future data, grow tree to 7 splits:</a:t>
            </a:r>
            <a:endParaRPr sz="30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7"/>
          <p:cNvSpPr txBox="1"/>
          <p:nvPr>
            <p:ph type="title"/>
          </p:nvPr>
        </p:nvSpPr>
        <p:spPr>
          <a:xfrm>
            <a:off x="685800" y="2286000"/>
            <a:ext cx="77724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t>Regression Trees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Regression Trees for Prediction</a:t>
            </a:r>
            <a:endParaRPr/>
          </a:p>
        </p:txBody>
      </p:sp>
      <p:sp>
        <p:nvSpPr>
          <p:cNvPr id="373" name="Google Shape;373;p48"/>
          <p:cNvSpPr txBox="1"/>
          <p:nvPr>
            <p:ph idx="1" type="body"/>
          </p:nvPr>
        </p:nvSpPr>
        <p:spPr>
          <a:xfrm>
            <a:off x="914400" y="1981200"/>
            <a:ext cx="7772400" cy="40386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Used with continuous outcome variable</a:t>
            </a:r>
            <a:endParaRPr/>
          </a:p>
          <a:p>
            <a:pPr indent="-273050" lvl="0" marL="273050" rtl="0" algn="l">
              <a:spcBef>
                <a:spcPts val="575"/>
              </a:spcBef>
              <a:spcAft>
                <a:spcPts val="0"/>
              </a:spcAft>
              <a:buSzPts val="2210"/>
              <a:buChar char="⚫"/>
            </a:pPr>
            <a:r>
              <a:rPr lang="en-US"/>
              <a:t>Procedure similar to classification tree</a:t>
            </a:r>
            <a:endParaRPr/>
          </a:p>
          <a:p>
            <a:pPr indent="-273050" lvl="0" marL="273050" rtl="0" algn="l">
              <a:spcBef>
                <a:spcPts val="575"/>
              </a:spcBef>
              <a:spcAft>
                <a:spcPts val="0"/>
              </a:spcAft>
              <a:buSzPts val="2210"/>
              <a:buChar char="⚫"/>
            </a:pPr>
            <a:r>
              <a:rPr lang="en-US"/>
              <a:t>Many splits attempted, choose the one that minimizes impurity</a:t>
            </a:r>
            <a:endParaRPr/>
          </a:p>
          <a:p>
            <a:pPr indent="-132715" lvl="0" marL="273050" rtl="0" algn="l">
              <a:spcBef>
                <a:spcPts val="575"/>
              </a:spcBef>
              <a:spcAft>
                <a:spcPts val="0"/>
              </a:spcAft>
              <a:buSzPts val="221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Differences from CT</a:t>
            </a:r>
            <a:endParaRPr/>
          </a:p>
        </p:txBody>
      </p:sp>
      <p:sp>
        <p:nvSpPr>
          <p:cNvPr id="380" name="Google Shape;380;p49"/>
          <p:cNvSpPr txBox="1"/>
          <p:nvPr>
            <p:ph idx="1" type="body"/>
          </p:nvPr>
        </p:nvSpPr>
        <p:spPr>
          <a:xfrm>
            <a:off x="914400" y="1752600"/>
            <a:ext cx="7772400" cy="42672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Prediction is computed as the </a:t>
            </a:r>
            <a:r>
              <a:rPr b="1" lang="en-US"/>
              <a:t>average</a:t>
            </a:r>
            <a:r>
              <a:rPr lang="en-US"/>
              <a:t> of numerical target variable in the rectangle (in CT it is majority vote)</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Impurity measured by </a:t>
            </a:r>
            <a:r>
              <a:rPr b="1" lang="en-US"/>
              <a:t>sum of squared deviations</a:t>
            </a:r>
            <a:r>
              <a:rPr lang="en-US"/>
              <a:t> from leaf mean</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US"/>
              <a:t>Performance measured by RMSE (root mean squared error)</a:t>
            </a:r>
            <a:endParaRPr/>
          </a:p>
          <a:p>
            <a:pPr indent="-132715" lvl="0" marL="273050" rtl="0" algn="l">
              <a:spcBef>
                <a:spcPts val="575"/>
              </a:spcBef>
              <a:spcAft>
                <a:spcPts val="0"/>
              </a:spcAft>
              <a:buSzPts val="221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Advantages of trees</a:t>
            </a:r>
            <a:endParaRPr/>
          </a:p>
        </p:txBody>
      </p:sp>
      <p:sp>
        <p:nvSpPr>
          <p:cNvPr id="387" name="Google Shape;387;p50"/>
          <p:cNvSpPr txBox="1"/>
          <p:nvPr>
            <p:ph idx="1" type="body"/>
          </p:nvPr>
        </p:nvSpPr>
        <p:spPr>
          <a:xfrm>
            <a:off x="914400" y="1524000"/>
            <a:ext cx="7772400" cy="44958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Easy to use, understand</a:t>
            </a:r>
            <a:endParaRPr/>
          </a:p>
          <a:p>
            <a:pPr indent="-273050" lvl="0" marL="273050" rtl="0" algn="l">
              <a:spcBef>
                <a:spcPts val="575"/>
              </a:spcBef>
              <a:spcAft>
                <a:spcPts val="0"/>
              </a:spcAft>
              <a:buSzPts val="2210"/>
              <a:buChar char="⚫"/>
            </a:pPr>
            <a:r>
              <a:rPr lang="en-US"/>
              <a:t>Produce rules that are easy to interpret &amp; implement</a:t>
            </a:r>
            <a:endParaRPr/>
          </a:p>
          <a:p>
            <a:pPr indent="-273050" lvl="0" marL="273050" rtl="0" algn="l">
              <a:spcBef>
                <a:spcPts val="575"/>
              </a:spcBef>
              <a:spcAft>
                <a:spcPts val="0"/>
              </a:spcAft>
              <a:buSzPts val="2210"/>
              <a:buChar char="⚫"/>
            </a:pPr>
            <a:r>
              <a:rPr lang="en-US"/>
              <a:t>Variable selection &amp; reduction is automatic</a:t>
            </a:r>
            <a:endParaRPr/>
          </a:p>
          <a:p>
            <a:pPr indent="-273050" lvl="0" marL="273050" rtl="0" algn="l">
              <a:spcBef>
                <a:spcPts val="575"/>
              </a:spcBef>
              <a:spcAft>
                <a:spcPts val="0"/>
              </a:spcAft>
              <a:buSzPts val="2210"/>
              <a:buChar char="⚫"/>
            </a:pPr>
            <a:r>
              <a:rPr lang="en-US"/>
              <a:t>Do not require the assumptions of statistical models</a:t>
            </a:r>
            <a:endParaRPr/>
          </a:p>
          <a:p>
            <a:pPr indent="-273050" lvl="0" marL="273050" rtl="0" algn="l">
              <a:spcBef>
                <a:spcPts val="575"/>
              </a:spcBef>
              <a:spcAft>
                <a:spcPts val="0"/>
              </a:spcAft>
              <a:buSzPts val="2210"/>
              <a:buChar char="⚫"/>
            </a:pPr>
            <a:r>
              <a:rPr lang="en-US"/>
              <a:t>Can work without extensive handling of missing data</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None/>
            </a:pPr>
            <a:r>
              <a:rPr lang="en-US"/>
              <a:t>Disadvantage of single trees:   instability and poor predictive performance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1"/>
          <p:cNvSpPr txBox="1"/>
          <p:nvPr>
            <p:ph type="title"/>
          </p:nvPr>
        </p:nvSpPr>
        <p:spPr>
          <a:xfrm>
            <a:off x="762000" y="274638"/>
            <a:ext cx="79248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Random Forests and Boosted Trees</a:t>
            </a:r>
            <a:endParaRPr/>
          </a:p>
        </p:txBody>
      </p:sp>
      <p:sp>
        <p:nvSpPr>
          <p:cNvPr id="394" name="Google Shape;394;p51"/>
          <p:cNvSpPr txBox="1"/>
          <p:nvPr>
            <p:ph idx="1" type="body"/>
          </p:nvPr>
        </p:nvSpPr>
        <p:spPr>
          <a:xfrm>
            <a:off x="914400" y="1905000"/>
            <a:ext cx="7772400" cy="41148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Examples of “ensemble” methods, “Wisdom of the Crowd” (Chap 13)</a:t>
            </a:r>
            <a:endParaRPr/>
          </a:p>
          <a:p>
            <a:pPr indent="-273050" lvl="0" marL="273050" rtl="0" algn="l">
              <a:spcBef>
                <a:spcPts val="575"/>
              </a:spcBef>
              <a:spcAft>
                <a:spcPts val="0"/>
              </a:spcAft>
              <a:buSzPts val="2210"/>
              <a:buChar char="⚫"/>
            </a:pPr>
            <a:r>
              <a:rPr lang="en-US"/>
              <a:t>Predictions from many trees are combined</a:t>
            </a:r>
            <a:endParaRPr/>
          </a:p>
          <a:p>
            <a:pPr indent="-273050" lvl="0" marL="273050" rtl="0" algn="l">
              <a:spcBef>
                <a:spcPts val="575"/>
              </a:spcBef>
              <a:spcAft>
                <a:spcPts val="0"/>
              </a:spcAft>
              <a:buSzPts val="2210"/>
              <a:buChar char="⚫"/>
            </a:pPr>
            <a:r>
              <a:rPr lang="en-US"/>
              <a:t>Very good predictive performance, better than single trees (often the top choice for predictive modeling)</a:t>
            </a:r>
            <a:endParaRPr/>
          </a:p>
          <a:p>
            <a:pPr indent="-273050" lvl="0" marL="273050" rtl="0" algn="l">
              <a:spcBef>
                <a:spcPts val="575"/>
              </a:spcBef>
              <a:spcAft>
                <a:spcPts val="0"/>
              </a:spcAft>
              <a:buSzPts val="2210"/>
              <a:buChar char="⚫"/>
            </a:pPr>
            <a:r>
              <a:rPr lang="en-US"/>
              <a:t>Cost:  loss of rules you can explain implement (since you are dealing with many trees, not a single tree)</a:t>
            </a:r>
            <a:endParaRPr/>
          </a:p>
          <a:p>
            <a:pPr indent="-228599" lvl="1" marL="547688" rtl="0" algn="l">
              <a:spcBef>
                <a:spcPts val="375"/>
              </a:spcBef>
              <a:spcAft>
                <a:spcPts val="0"/>
              </a:spcAft>
              <a:buSzPts val="1530"/>
              <a:buChar char="⚫"/>
            </a:pPr>
            <a:r>
              <a:rPr lang="en-US" sz="1800"/>
              <a:t>However, RF does produce “variable importance scores,” (using information about how predictors reduce Gini scores over all the trees in the forest)</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Key Ideas </a:t>
            </a:r>
            <a:endParaRPr/>
          </a:p>
        </p:txBody>
      </p:sp>
      <p:sp>
        <p:nvSpPr>
          <p:cNvPr id="128" name="Google Shape;128;p16"/>
          <p:cNvSpPr txBox="1"/>
          <p:nvPr>
            <p:ph idx="1" type="body"/>
          </p:nvPr>
        </p:nvSpPr>
        <p:spPr>
          <a:xfrm>
            <a:off x="914400" y="1752600"/>
            <a:ext cx="7772400" cy="426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380"/>
              <a:buFont typeface="Noto Sans Symbols"/>
              <a:buNone/>
            </a:pPr>
            <a:r>
              <a:rPr b="1" lang="en-US" sz="2800"/>
              <a:t>Recursive partitioning</a:t>
            </a:r>
            <a:r>
              <a:rPr b="1" lang="en-US"/>
              <a:t>: </a:t>
            </a:r>
            <a:r>
              <a:rPr lang="en-US" sz="2800"/>
              <a:t>Repeatedly split the records into two parts so as to achieve maximum homogeneity of outcome within each new part</a:t>
            </a:r>
            <a:endParaRPr sz="2800"/>
          </a:p>
          <a:p>
            <a:pPr indent="0" lvl="0" marL="0" rtl="0" algn="l">
              <a:spcBef>
                <a:spcPts val="575"/>
              </a:spcBef>
              <a:spcAft>
                <a:spcPts val="0"/>
              </a:spcAft>
              <a:buSzPts val="2210"/>
              <a:buNone/>
            </a:pPr>
            <a:r>
              <a:t/>
            </a:r>
            <a:endParaRPr/>
          </a:p>
          <a:p>
            <a:pPr indent="0" lvl="0" marL="0" rtl="0" algn="l">
              <a:spcBef>
                <a:spcPts val="575"/>
              </a:spcBef>
              <a:spcAft>
                <a:spcPts val="0"/>
              </a:spcAft>
              <a:buSzPts val="2380"/>
              <a:buFont typeface="Noto Sans Symbols"/>
              <a:buNone/>
            </a:pPr>
            <a:r>
              <a:rPr b="1" lang="en-US" sz="2800"/>
              <a:t>Pruning the tree</a:t>
            </a:r>
            <a:r>
              <a:rPr b="1" lang="en-US"/>
              <a:t>: </a:t>
            </a:r>
            <a:r>
              <a:rPr lang="en-US" sz="2800"/>
              <a:t>Simplify the tree by pruning peripheral branches to avoid overfitting</a:t>
            </a:r>
            <a:endParaRPr sz="2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2"/>
          <p:cNvSpPr txBox="1"/>
          <p:nvPr>
            <p:ph type="title"/>
          </p:nvPr>
        </p:nvSpPr>
        <p:spPr>
          <a:xfrm>
            <a:off x="762000" y="274638"/>
            <a:ext cx="79248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Random Forests </a:t>
            </a:r>
            <a:r>
              <a:rPr lang="en-US" sz="2800"/>
              <a:t>(library </a:t>
            </a:r>
            <a:r>
              <a:rPr lang="en-US" sz="2800">
                <a:latin typeface="Courier New"/>
                <a:ea typeface="Courier New"/>
                <a:cs typeface="Courier New"/>
                <a:sym typeface="Courier New"/>
              </a:rPr>
              <a:t>randomForest</a:t>
            </a:r>
            <a:r>
              <a:rPr lang="en-US" sz="2800"/>
              <a:t>)</a:t>
            </a:r>
            <a:endParaRPr sz="2800"/>
          </a:p>
        </p:txBody>
      </p:sp>
      <p:sp>
        <p:nvSpPr>
          <p:cNvPr id="401" name="Google Shape;401;p52"/>
          <p:cNvSpPr txBox="1"/>
          <p:nvPr>
            <p:ph idx="1" type="body"/>
          </p:nvPr>
        </p:nvSpPr>
        <p:spPr>
          <a:xfrm>
            <a:off x="914400" y="1905000"/>
            <a:ext cx="7772400" cy="411480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SzPts val="2210"/>
              <a:buFont typeface="Libre Franklin"/>
              <a:buAutoNum type="arabicPeriod"/>
            </a:pPr>
            <a:r>
              <a:rPr lang="en-US"/>
              <a:t>Draw multiple bootstrap resamples of cases from the data</a:t>
            </a:r>
            <a:endParaRPr/>
          </a:p>
          <a:p>
            <a:pPr indent="-514350" lvl="0" marL="514350" rtl="0" algn="l">
              <a:spcBef>
                <a:spcPts val="575"/>
              </a:spcBef>
              <a:spcAft>
                <a:spcPts val="0"/>
              </a:spcAft>
              <a:buSzPts val="2210"/>
              <a:buFont typeface="Libre Franklin"/>
              <a:buAutoNum type="arabicPeriod"/>
            </a:pPr>
            <a:r>
              <a:rPr lang="en-US"/>
              <a:t>For each resample, use a random subset of predictors and produce a tree</a:t>
            </a:r>
            <a:endParaRPr/>
          </a:p>
          <a:p>
            <a:pPr indent="-514350" lvl="0" marL="514350" rtl="0" algn="l">
              <a:spcBef>
                <a:spcPts val="575"/>
              </a:spcBef>
              <a:spcAft>
                <a:spcPts val="0"/>
              </a:spcAft>
              <a:buSzPts val="2210"/>
              <a:buFont typeface="Libre Franklin"/>
              <a:buAutoNum type="arabicPeriod"/>
            </a:pPr>
            <a:r>
              <a:rPr lang="en-US"/>
              <a:t>Combine the predictions/classifications from all the trees (the “forest”)</a:t>
            </a:r>
            <a:endParaRPr/>
          </a:p>
          <a:p>
            <a:pPr indent="-514350" lvl="1" marL="788988" rtl="0" algn="l">
              <a:spcBef>
                <a:spcPts val="375"/>
              </a:spcBef>
              <a:spcAft>
                <a:spcPts val="0"/>
              </a:spcAft>
              <a:buSzPts val="2040"/>
              <a:buChar char="⚫"/>
            </a:pPr>
            <a:r>
              <a:rPr lang="en-US"/>
              <a:t>Voting for classification</a:t>
            </a:r>
            <a:endParaRPr/>
          </a:p>
          <a:p>
            <a:pPr indent="-514350" lvl="1" marL="788988" rtl="0" algn="l">
              <a:spcBef>
                <a:spcPts val="375"/>
              </a:spcBef>
              <a:spcAft>
                <a:spcPts val="0"/>
              </a:spcAft>
              <a:buSzPts val="2040"/>
              <a:buChar char="⚫"/>
            </a:pPr>
            <a:r>
              <a:rPr lang="en-US"/>
              <a:t>Averaging for prediction</a:t>
            </a:r>
            <a:endParaRPr/>
          </a:p>
          <a:p>
            <a:pPr indent="-273050" lvl="0" marL="273050" rtl="0" algn="l">
              <a:spcBef>
                <a:spcPts val="575"/>
              </a:spcBef>
              <a:spcAft>
                <a:spcPts val="0"/>
              </a:spcAft>
              <a:buSzPts val="221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3"/>
          <p:cNvSpPr txBox="1"/>
          <p:nvPr>
            <p:ph type="title"/>
          </p:nvPr>
        </p:nvSpPr>
        <p:spPr>
          <a:xfrm>
            <a:off x="762000" y="274638"/>
            <a:ext cx="79248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Boosted Trees </a:t>
            </a:r>
            <a:r>
              <a:rPr lang="en-US" sz="2800"/>
              <a:t>(library </a:t>
            </a:r>
            <a:r>
              <a:rPr lang="en-US" sz="2800">
                <a:latin typeface="Courier New"/>
                <a:ea typeface="Courier New"/>
                <a:cs typeface="Courier New"/>
                <a:sym typeface="Courier New"/>
              </a:rPr>
              <a:t>adabag</a:t>
            </a:r>
            <a:r>
              <a:rPr lang="en-US" sz="2800"/>
              <a:t>)</a:t>
            </a:r>
            <a:endParaRPr sz="2800"/>
          </a:p>
        </p:txBody>
      </p:sp>
      <p:sp>
        <p:nvSpPr>
          <p:cNvPr id="408" name="Google Shape;408;p53"/>
          <p:cNvSpPr txBox="1"/>
          <p:nvPr>
            <p:ph idx="1" type="body"/>
          </p:nvPr>
        </p:nvSpPr>
        <p:spPr>
          <a:xfrm>
            <a:off x="838200" y="1447800"/>
            <a:ext cx="7772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40"/>
              <a:buNone/>
            </a:pPr>
            <a:r>
              <a:rPr lang="en-US" sz="2400"/>
              <a:t>Boosting, like RF, is an ensemble method – but uses an iterative approach in which each successive tree focuses its attention on the misclassified trees from the prior tree.</a:t>
            </a:r>
            <a:endParaRPr/>
          </a:p>
          <a:p>
            <a:pPr indent="-514350" lvl="0" marL="514350" rtl="0" algn="l">
              <a:spcBef>
                <a:spcPts val="575"/>
              </a:spcBef>
              <a:spcAft>
                <a:spcPts val="0"/>
              </a:spcAft>
              <a:buSzPts val="2210"/>
              <a:buFont typeface="Libre Franklin"/>
              <a:buAutoNum type="arabicPeriod"/>
            </a:pPr>
            <a:r>
              <a:rPr lang="en-US"/>
              <a:t>Fit a single tree</a:t>
            </a:r>
            <a:endParaRPr/>
          </a:p>
          <a:p>
            <a:pPr indent="-514350" lvl="0" marL="514350" rtl="0" algn="l">
              <a:spcBef>
                <a:spcPts val="575"/>
              </a:spcBef>
              <a:spcAft>
                <a:spcPts val="0"/>
              </a:spcAft>
              <a:buSzPts val="2210"/>
              <a:buFont typeface="Libre Franklin"/>
              <a:buAutoNum type="arabicPeriod"/>
            </a:pPr>
            <a:r>
              <a:rPr lang="en-US"/>
              <a:t>Draw a bootstrap sample of records with higher selection probability for misclassified records</a:t>
            </a:r>
            <a:endParaRPr/>
          </a:p>
          <a:p>
            <a:pPr indent="-514350" lvl="0" marL="514350" rtl="0" algn="l">
              <a:spcBef>
                <a:spcPts val="575"/>
              </a:spcBef>
              <a:spcAft>
                <a:spcPts val="0"/>
              </a:spcAft>
              <a:buSzPts val="2210"/>
              <a:buFont typeface="Libre Franklin"/>
              <a:buAutoNum type="arabicPeriod"/>
            </a:pPr>
            <a:r>
              <a:rPr lang="en-US"/>
              <a:t>Fit a new tree to the bootstrap sample</a:t>
            </a:r>
            <a:endParaRPr/>
          </a:p>
          <a:p>
            <a:pPr indent="-514350" lvl="0" marL="514350" rtl="0" algn="l">
              <a:spcBef>
                <a:spcPts val="575"/>
              </a:spcBef>
              <a:spcAft>
                <a:spcPts val="0"/>
              </a:spcAft>
              <a:buSzPts val="2210"/>
              <a:buFont typeface="Libre Franklin"/>
              <a:buAutoNum type="arabicPeriod"/>
            </a:pPr>
            <a:r>
              <a:rPr lang="en-US"/>
              <a:t>Repeat steps 2 &amp; 3 multiple times</a:t>
            </a:r>
            <a:endParaRPr/>
          </a:p>
          <a:p>
            <a:pPr indent="-514350" lvl="0" marL="514350" rtl="0" algn="l">
              <a:spcBef>
                <a:spcPts val="575"/>
              </a:spcBef>
              <a:spcAft>
                <a:spcPts val="0"/>
              </a:spcAft>
              <a:buSzPts val="2210"/>
              <a:buFont typeface="Libre Franklin"/>
              <a:buAutoNum type="arabicPeriod"/>
            </a:pPr>
            <a:r>
              <a:rPr lang="en-US"/>
              <a:t>Use weighted voting (classification) or averaging (prediction) with heavier weights for later trees</a:t>
            </a:r>
            <a:endParaRPr/>
          </a:p>
          <a:p>
            <a:pPr indent="-273050" lvl="0" marL="273050" rtl="0" algn="l">
              <a:spcBef>
                <a:spcPts val="575"/>
              </a:spcBef>
              <a:spcAft>
                <a:spcPts val="0"/>
              </a:spcAft>
              <a:buSzPts val="221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Summary</a:t>
            </a:r>
            <a:endParaRPr/>
          </a:p>
        </p:txBody>
      </p:sp>
      <p:sp>
        <p:nvSpPr>
          <p:cNvPr id="415" name="Google Shape;415;p5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2210"/>
              <a:buChar char="⚫"/>
            </a:pPr>
            <a:r>
              <a:rPr lang="en-US"/>
              <a:t>Classification and Regression Trees are an easily understandable and transparent method for predicting or classifying new records</a:t>
            </a:r>
            <a:endParaRPr/>
          </a:p>
          <a:p>
            <a:pPr indent="-273050" lvl="0" marL="273050" rtl="0" algn="l">
              <a:lnSpc>
                <a:spcPct val="90000"/>
              </a:lnSpc>
              <a:spcBef>
                <a:spcPts val="575"/>
              </a:spcBef>
              <a:spcAft>
                <a:spcPts val="0"/>
              </a:spcAft>
              <a:buSzPts val="2210"/>
              <a:buChar char="⚫"/>
            </a:pPr>
            <a:r>
              <a:rPr lang="en-US"/>
              <a:t>A single tree is a graphical representation of a set of rules</a:t>
            </a:r>
            <a:endParaRPr/>
          </a:p>
          <a:p>
            <a:pPr indent="-273050" lvl="0" marL="273050" rtl="0" algn="l">
              <a:lnSpc>
                <a:spcPct val="90000"/>
              </a:lnSpc>
              <a:spcBef>
                <a:spcPts val="575"/>
              </a:spcBef>
              <a:spcAft>
                <a:spcPts val="0"/>
              </a:spcAft>
              <a:buSzPts val="2210"/>
              <a:buChar char="⚫"/>
            </a:pPr>
            <a:r>
              <a:rPr lang="en-US"/>
              <a:t>Tree growth must be stopped to avoid overfitting of the training data – cross-validation helps you pick the right </a:t>
            </a:r>
            <a:r>
              <a:rPr lang="en-US">
                <a:latin typeface="Courier New"/>
                <a:ea typeface="Courier New"/>
                <a:cs typeface="Courier New"/>
                <a:sym typeface="Courier New"/>
              </a:rPr>
              <a:t>cp</a:t>
            </a:r>
            <a:r>
              <a:rPr lang="en-US"/>
              <a:t> level to stop tree growth </a:t>
            </a:r>
            <a:endParaRPr/>
          </a:p>
          <a:p>
            <a:pPr indent="-273050" lvl="0" marL="273050" rtl="0" algn="l">
              <a:lnSpc>
                <a:spcPct val="90000"/>
              </a:lnSpc>
              <a:spcBef>
                <a:spcPts val="575"/>
              </a:spcBef>
              <a:spcAft>
                <a:spcPts val="0"/>
              </a:spcAft>
              <a:buSzPts val="2210"/>
              <a:buChar char="⚫"/>
            </a:pPr>
            <a:r>
              <a:rPr lang="en-US"/>
              <a:t>Ensembles (random forests, boosting) improve predictive performance, but you lose interpretability and the rules embodied in a single tree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838200" y="2438400"/>
            <a:ext cx="7772400" cy="1189038"/>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US"/>
              <a:t>Recursive Partitioning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Recursive Partitioning Steps</a:t>
            </a:r>
            <a:endParaRPr/>
          </a:p>
        </p:txBody>
      </p:sp>
      <p:sp>
        <p:nvSpPr>
          <p:cNvPr id="141" name="Google Shape;141;p18"/>
          <p:cNvSpPr txBox="1"/>
          <p:nvPr>
            <p:ph idx="1" type="body"/>
          </p:nvPr>
        </p:nvSpPr>
        <p:spPr>
          <a:xfrm>
            <a:off x="533400" y="1752600"/>
            <a:ext cx="8153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Pick one of the predictor variables, </a:t>
            </a:r>
            <a:r>
              <a:rPr i="1" lang="en-US"/>
              <a:t>x</a:t>
            </a:r>
            <a:r>
              <a:rPr baseline="-25000" lang="en-US"/>
              <a:t>i</a:t>
            </a:r>
            <a:endParaRPr/>
          </a:p>
          <a:p>
            <a:pPr indent="-273050" lvl="0" marL="273050" rtl="0" algn="l">
              <a:spcBef>
                <a:spcPts val="575"/>
              </a:spcBef>
              <a:spcAft>
                <a:spcPts val="0"/>
              </a:spcAft>
              <a:buSzPts val="2210"/>
              <a:buChar char="⚫"/>
            </a:pPr>
            <a:r>
              <a:rPr lang="en-US"/>
              <a:t>Pick a value of </a:t>
            </a:r>
            <a:r>
              <a:rPr i="1" lang="en-US"/>
              <a:t>x</a:t>
            </a:r>
            <a:r>
              <a:rPr baseline="-25000" lang="en-US"/>
              <a:t>i, </a:t>
            </a:r>
            <a:r>
              <a:rPr lang="en-US"/>
              <a:t>say </a:t>
            </a:r>
            <a:r>
              <a:rPr i="1" lang="en-US"/>
              <a:t>s</a:t>
            </a:r>
            <a:r>
              <a:rPr baseline="-25000" lang="en-US"/>
              <a:t>i</a:t>
            </a:r>
            <a:r>
              <a:rPr lang="en-US"/>
              <a:t>, that divides the training data into two (not necessarily equal) portions</a:t>
            </a:r>
            <a:endParaRPr/>
          </a:p>
          <a:p>
            <a:pPr indent="-273050" lvl="0" marL="273050" rtl="0" algn="l">
              <a:spcBef>
                <a:spcPts val="575"/>
              </a:spcBef>
              <a:spcAft>
                <a:spcPts val="0"/>
              </a:spcAft>
              <a:buSzPts val="2210"/>
              <a:buChar char="⚫"/>
            </a:pPr>
            <a:r>
              <a:rPr lang="en-US"/>
              <a:t>Measure how “pure” or homogeneous each of the resulting portions is</a:t>
            </a:r>
            <a:endParaRPr/>
          </a:p>
          <a:p>
            <a:pPr indent="-228599" lvl="1" marL="547688" rtl="0" algn="l">
              <a:spcBef>
                <a:spcPts val="375"/>
              </a:spcBef>
              <a:spcAft>
                <a:spcPts val="0"/>
              </a:spcAft>
              <a:buSzPts val="1700"/>
              <a:buFont typeface="Noto Sans Symbols"/>
              <a:buNone/>
            </a:pPr>
            <a:r>
              <a:rPr lang="en-US" sz="2000"/>
              <a:t>“Pure” = containing records of mostly one class (or, for prediction, records with similar outcome values)</a:t>
            </a:r>
            <a:endParaRPr sz="2000"/>
          </a:p>
          <a:p>
            <a:pPr indent="-273050" lvl="0" marL="273050" rtl="0" algn="l">
              <a:spcBef>
                <a:spcPts val="575"/>
              </a:spcBef>
              <a:spcAft>
                <a:spcPts val="0"/>
              </a:spcAft>
              <a:buSzPts val="2210"/>
              <a:buChar char="⚫"/>
            </a:pPr>
            <a:r>
              <a:rPr lang="en-US"/>
              <a:t>Algorithm tries different values of </a:t>
            </a:r>
            <a:r>
              <a:rPr i="1" lang="en-US"/>
              <a:t>x</a:t>
            </a:r>
            <a:r>
              <a:rPr baseline="-25000" lang="en-US"/>
              <a:t>i, </a:t>
            </a:r>
            <a:r>
              <a:rPr lang="en-US"/>
              <a:t>and </a:t>
            </a:r>
            <a:r>
              <a:rPr i="1" lang="en-US"/>
              <a:t>s</a:t>
            </a:r>
            <a:r>
              <a:rPr baseline="-25000" lang="en-US"/>
              <a:t>i </a:t>
            </a:r>
            <a:r>
              <a:rPr lang="en-US"/>
              <a:t>to maximize purity in initial split</a:t>
            </a:r>
            <a:endParaRPr/>
          </a:p>
          <a:p>
            <a:pPr indent="-273050" lvl="0" marL="273050" rtl="0" algn="l">
              <a:spcBef>
                <a:spcPts val="575"/>
              </a:spcBef>
              <a:spcAft>
                <a:spcPts val="0"/>
              </a:spcAft>
              <a:buSzPts val="2210"/>
              <a:buChar char="⚫"/>
            </a:pPr>
            <a:r>
              <a:rPr lang="en-US"/>
              <a:t>After you get a “maximum purity” split, repeat the process for a second split (on any variable), and so 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US"/>
              <a:t>Example: Riding Mowers	</a:t>
            </a:r>
            <a:endParaRPr sz="2400"/>
          </a:p>
        </p:txBody>
      </p:sp>
      <p:sp>
        <p:nvSpPr>
          <p:cNvPr id="148" name="Google Shape;148;p19"/>
          <p:cNvSpPr txBox="1"/>
          <p:nvPr>
            <p:ph idx="1" type="body"/>
          </p:nvPr>
        </p:nvSpPr>
        <p:spPr>
          <a:xfrm>
            <a:off x="914400" y="2438400"/>
            <a:ext cx="7772400" cy="35814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US"/>
              <a:t>Goal: Classify 24 households as owning or not owning riding mowers</a:t>
            </a:r>
            <a:endParaRPr/>
          </a:p>
          <a:p>
            <a:pPr indent="-273050" lvl="0" marL="273050" rtl="0" algn="l">
              <a:spcBef>
                <a:spcPts val="575"/>
              </a:spcBef>
              <a:spcAft>
                <a:spcPts val="0"/>
              </a:spcAft>
              <a:buSzPts val="2210"/>
              <a:buChar char="⚫"/>
            </a:pPr>
            <a:r>
              <a:rPr lang="en-US"/>
              <a:t>Predictors = Income, Lot Size</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None/>
            </a:pPr>
            <a:r>
              <a:rPr lang="en-US"/>
              <a:t>library</a:t>
            </a:r>
            <a:r>
              <a:rPr lang="en-US" sz="2800"/>
              <a:t> </a:t>
            </a:r>
            <a:r>
              <a:rPr lang="en-US" sz="2800">
                <a:latin typeface="Courier New"/>
                <a:ea typeface="Courier New"/>
                <a:cs typeface="Courier New"/>
                <a:sym typeface="Courier New"/>
              </a:rPr>
              <a:t>rpart </a:t>
            </a:r>
            <a:r>
              <a:rPr lang="en-US"/>
              <a:t>for running trees, function </a:t>
            </a:r>
            <a:r>
              <a:rPr lang="en-US">
                <a:latin typeface="Courier New"/>
                <a:ea typeface="Courier New"/>
                <a:cs typeface="Courier New"/>
                <a:sym typeface="Courier New"/>
              </a:rPr>
              <a:t>prp</a:t>
            </a:r>
            <a:r>
              <a:rPr lang="en-US"/>
              <a:t> in library </a:t>
            </a:r>
            <a:r>
              <a:rPr lang="en-US">
                <a:latin typeface="Courier New"/>
                <a:ea typeface="Courier New"/>
                <a:cs typeface="Courier New"/>
                <a:sym typeface="Courier New"/>
              </a:rPr>
              <a:t>rpart.plot</a:t>
            </a:r>
            <a:r>
              <a:rPr lang="en-US"/>
              <a:t> to plot them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0"/>
          <p:cNvPicPr preferRelativeResize="0"/>
          <p:nvPr/>
        </p:nvPicPr>
        <p:blipFill rotWithShape="1">
          <a:blip r:embed="rId3">
            <a:alphaModFix/>
          </a:blip>
          <a:srcRect b="0" l="0" r="0" t="0"/>
          <a:stretch/>
        </p:blipFill>
        <p:spPr>
          <a:xfrm>
            <a:off x="2362200" y="265113"/>
            <a:ext cx="3832225" cy="632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1"/>
          <p:cNvPicPr preferRelativeResize="0"/>
          <p:nvPr/>
        </p:nvPicPr>
        <p:blipFill rotWithShape="1">
          <a:blip r:embed="rId3">
            <a:alphaModFix/>
          </a:blip>
          <a:srcRect b="0" l="0" r="0" t="0"/>
          <a:stretch/>
        </p:blipFill>
        <p:spPr>
          <a:xfrm>
            <a:off x="1638300" y="1600200"/>
            <a:ext cx="5867400" cy="365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