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y="6858000" cx="9144000"/>
  <p:notesSz cx="6858000" cy="9144000"/>
  <p:embeddedFontLst>
    <p:embeddedFont>
      <p:font typeface="Libre Franklin"/>
      <p:regular r:id="rId39"/>
      <p:bold r:id="rId40"/>
      <p:italic r:id="rId41"/>
      <p:boldItalic r:id="rId42"/>
    </p:embeddedFont>
    <p:embeddedFont>
      <p:font typeface="Libre Baskerville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.fntdata"/><Relationship Id="rId20" Type="http://schemas.openxmlformats.org/officeDocument/2006/relationships/slide" Target="slides/slide11.xml"/><Relationship Id="rId42" Type="http://schemas.openxmlformats.org/officeDocument/2006/relationships/font" Target="fonts/LibreFranklin-boldItalic.fntdata"/><Relationship Id="rId41" Type="http://schemas.openxmlformats.org/officeDocument/2006/relationships/font" Target="fonts/LibreFranklin-italic.fntdata"/><Relationship Id="rId22" Type="http://schemas.openxmlformats.org/officeDocument/2006/relationships/slide" Target="slides/slide13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2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LibreFranklin-regular.fntdata"/><Relationship Id="rId16" Type="http://schemas.openxmlformats.org/officeDocument/2006/relationships/slide" Target="slides/slide7.xml"/><Relationship Id="rId38" Type="http://schemas.openxmlformats.org/officeDocument/2006/relationships/slide" Target="slides/slide29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Chapter 10 – Logistic Regression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09600" y="4570412"/>
            <a:ext cx="70104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Odds (a) and Logit (b) as function of </a:t>
            </a:r>
            <a:r>
              <a:rPr b="0" i="1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endParaRPr/>
          </a:p>
        </p:txBody>
      </p:sp>
      <p:pic>
        <p:nvPicPr>
          <p:cNvPr descr="logit.jpg" id="219" name="Google Shape;21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450" y="1543050"/>
            <a:ext cx="46863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Loan Offer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(UniversalBank.csv)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" y="2209800"/>
            <a:ext cx="82296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 variable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accept bank loan (0/1)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Demographic info, and info about their bank relationship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362200"/>
            <a:ext cx="818991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2057400" y="838200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5943600" y="5638800"/>
            <a:ext cx="266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partition of 60%</a:t>
            </a:r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 flipH="1" rot="10800000">
            <a:off x="7239000" y="4648200"/>
            <a:ext cx="152400" cy="9144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4" name="Google Shape;244;p2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Predictor Model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81000" y="16002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Modeling loan acceptance on income (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Fitted coefficients (more later): b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-6.3525, b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-0.0392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79650"/>
            <a:ext cx="790575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62" y="5105400"/>
            <a:ext cx="7500937" cy="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4294967295"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Seeing the Relationship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2" y="1600200"/>
            <a:ext cx="7500937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667000"/>
            <a:ext cx="56388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step - classify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6096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produces an estimated probability of being a “1”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a classification by establishing cutoff level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estimated prob. &gt; cutoff, classify as “1”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Ways to Determine Cutoff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0.50 is popular initial choice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considerations (see Chapter 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classification accuracy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sensitivity (subject to min. level of specificity)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false positives (subject to max. false negative rate)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expected cost of misclassification (need to specify costs)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Example, cont.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Estimates of </a:t>
            </a:r>
            <a:r>
              <a:rPr b="0" i="1" lang="en-US" sz="2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’s are derived through an iterative process called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maximum likelihood estimation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 use function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(for general linear model)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family = “binomial”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6873875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914400" y="609600"/>
            <a:ext cx="6934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the Model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3810000" y="5638800"/>
            <a:ext cx="381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 for logit </a:t>
            </a:r>
            <a:endParaRPr/>
          </a:p>
        </p:txBody>
      </p:sp>
      <p:cxnSp>
        <p:nvCxnSpPr>
          <p:cNvPr id="295" name="Google Shape;295;p35"/>
          <p:cNvCxnSpPr/>
          <p:nvPr/>
        </p:nvCxnSpPr>
        <p:spPr>
          <a:xfrm rot="10800000">
            <a:off x="3886200" y="53340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idea of linear regression to situation where outcome variable is categorical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Widely used, particularly where a structured model is useful to explain (=</a:t>
            </a:r>
            <a:r>
              <a:rPr b="0" i="1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or to predict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focus on binary classification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i.e.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=0 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to Probability</a:t>
            </a:r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590800"/>
            <a:ext cx="2895600" cy="138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609600" y="1219200"/>
            <a:ext cx="80010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predict() with type = "response" to compute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predicted probabilities.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logit.reg.pred &lt;- predict(logit.reg, valid.df[,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8], type = "response")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first 5 actual and predicted records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data.frame(actual = valid.df$Personal.Loan[1:5],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predicted = logit.reg.pred[1:5])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data.frame(actual = valid.df$Personal.Loan[1:5],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 predicted = logit.reg.pred[1:5])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actual predicted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2   0   0.00002707663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6   0   0.00326343313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9   0   0.03966293189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10  1   0.98846040544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11  0   0.59933974797</a:t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609600" y="609600"/>
            <a:ext cx="792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does the conversion from logit to probabilities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Interpreting Odds, Probability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predictive classification, we typically use probability with a cutoff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explanatory purposes, odds have a useful interpretation: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increase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by one unit, holding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constant, then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factor by which the odds of belonging to class 1 increase</a:t>
            </a:r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Loan Example: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Evaluating Classification Performance</a:t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914400" y="2057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measures: Confusion matrix and % of misclassifications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useful in this example:  </a:t>
            </a: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2" y="1147762"/>
            <a:ext cx="753427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1181100"/>
            <a:ext cx="74580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4294967295"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endParaRPr/>
          </a:p>
        </p:txBody>
      </p:sp>
      <p:sp>
        <p:nvSpPr>
          <p:cNvPr id="345" name="Google Shape;345;p42"/>
          <p:cNvSpPr txBox="1"/>
          <p:nvPr>
            <p:ph idx="4294967295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if one predictor is a linear combination of other predictor(s), model estimation will fail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in such a case, we have at least one redundant predictor</a:t>
            </a:r>
            <a:endParaRPr/>
          </a:p>
          <a:p>
            <a:pPr indent="-99059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Remove extreme redundancies (by dropping predictors via variable selection, or by data reduction methods such as PCA)</a:t>
            </a:r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Selection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same issue as in linear regression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correlated predictors can grow when we create derived variables such as </a:t>
            </a: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interaction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terms 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(e.g. </a:t>
            </a:r>
            <a:r>
              <a:rPr b="0" i="1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Income x Family)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to capture more complex relationships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Overly complex models have the danger of overfitting</a:t>
            </a:r>
            <a:endParaRPr b="0" i="1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Reduce variables via automated selection of variable subsets (as with linear regression)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Chapter 6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P-values for Predictors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914400" y="21336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null hypothesis that coefficient = 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Useful for review to determine whether to include variable in model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in profiling tasks, but less important in predictive classification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similar to linear regression, except that it is used with a categorical response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can be used for explanatory tasks (=profiling) or predictive tasks (=classification)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predictors are related to the response Y via a nonlinear function called the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reducing predictors can be done via variable selection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can be generalized to more than two classes</a:t>
            </a:r>
            <a:endParaRPr/>
          </a:p>
        </p:txBody>
      </p:sp>
      <p:sp>
        <p:nvSpPr>
          <p:cNvPr id="370" name="Google Shape;370;p4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a function of the predictor variables that relates them to a 0/1 outcome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 of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 outcome variable (like in linear regression), we use a function of Y called the </a:t>
            </a:r>
            <a:r>
              <a:rPr b="1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can be modeled as a linear function of the predictors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 can be mapped back to a probability, which, in turn, can be mapped to a class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Logistic Response Function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belonging to class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relate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predictors with a function that guarantees 0 ≤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≤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linear function (as shown below) does not: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4419600"/>
            <a:ext cx="1412398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5715000" y="5832475"/>
            <a:ext cx="31067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b="0" i="1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b="0" i="0" lang="en-US" sz="2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number of predictors</a:t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 rot="10800000">
            <a:off x="7391400" y="5105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9144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Libre Franklin"/>
              <a:buNone/>
            </a:pPr>
            <a:r>
              <a:rPr b="0" i="0" lang="en-US" sz="43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Fix: </a:t>
            </a:r>
            <a:br>
              <a:rPr b="0" i="0" lang="en-US" sz="43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3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b="1" i="1" lang="en-US" sz="43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response function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90800" y="3429000"/>
            <a:ext cx="14385925" cy="1690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895600" y="5257800"/>
            <a:ext cx="38338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Equation 10.2 in textbook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2: The Odds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228600" y="2895600"/>
            <a:ext cx="167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10.3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7010400" y="53340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10.4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50" y="2971800"/>
            <a:ext cx="2165350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914400" y="16764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odds of an event are defined as:</a:t>
            </a:r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 rot="10800000">
            <a:off x="4419600" y="3200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3" name="Google Shape;183;p22"/>
          <p:cNvSpPr txBox="1"/>
          <p:nvPr/>
        </p:nvSpPr>
        <p:spPr>
          <a:xfrm>
            <a:off x="5638800" y="29718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event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5029200"/>
            <a:ext cx="1905000" cy="90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838200" y="4343400"/>
            <a:ext cx="7315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Or, given the odds of an event, the probability of the event can be computed by: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also relate the Odds to the predictors: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1438275" y="4876800"/>
            <a:ext cx="5864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get this result, substitute 10.2 into 10.4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2438400"/>
            <a:ext cx="412115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304800" y="2209800"/>
            <a:ext cx="167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b="1" i="0" lang="en-US" sz="240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10.5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3: Take log on both sides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gives us the logit: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log(Odds)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(eq. 10.6)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25" y="2895600"/>
            <a:ext cx="66071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Logit, cont.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the logit is a linear function of predictors x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…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Takes values from -infinity to +infinity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the relationship between logit, odds and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