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Libre Franklin"/>
      <p:regular r:id="rId41"/>
      <p:bold r:id="rId42"/>
      <p:italic r:id="rId43"/>
      <p:boldItalic r:id="rId44"/>
    </p:embeddedFont>
    <p:embeddedFont>
      <p:font typeface="Libre Baskerville"/>
      <p:regular r:id="rId45"/>
      <p:bold r:id="rId46"/>
      <p: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LibreFranklin-bold.fntdata"/><Relationship Id="rId41" Type="http://schemas.openxmlformats.org/officeDocument/2006/relationships/font" Target="fonts/LibreFranklin-regular.fntdata"/><Relationship Id="rId22" Type="http://schemas.openxmlformats.org/officeDocument/2006/relationships/slide" Target="slides/slide17.xml"/><Relationship Id="rId44" Type="http://schemas.openxmlformats.org/officeDocument/2006/relationships/font" Target="fonts/LibreFranklin-boldItalic.fntdata"/><Relationship Id="rId21" Type="http://schemas.openxmlformats.org/officeDocument/2006/relationships/slide" Target="slides/slide16.xml"/><Relationship Id="rId43" Type="http://schemas.openxmlformats.org/officeDocument/2006/relationships/font" Target="fonts/LibreFranklin-italic.fntdata"/><Relationship Id="rId24" Type="http://schemas.openxmlformats.org/officeDocument/2006/relationships/slide" Target="slides/slide19.xml"/><Relationship Id="rId46" Type="http://schemas.openxmlformats.org/officeDocument/2006/relationships/font" Target="fonts/LibreBaskerville-bold.fntdata"/><Relationship Id="rId23" Type="http://schemas.openxmlformats.org/officeDocument/2006/relationships/slide" Target="slides/slide18.xml"/><Relationship Id="rId45" Type="http://schemas.openxmlformats.org/officeDocument/2006/relationships/font" Target="fonts/LibreBaskervill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ibreBaskerville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3" name="Google Shape;33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8" name="Google Shape;3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11 – Neural Nets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758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Galit Shmueli and Peter Bruce 2017   rev. 11/29/19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Weights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weights 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/>
              <a:t> (theta) and </a:t>
            </a:r>
            <a:r>
              <a:rPr i="1" lang="en-US"/>
              <a:t>w </a:t>
            </a:r>
            <a:r>
              <a:rPr lang="en-US"/>
              <a:t>are typically initialized to random values in the range -0.05 to +0.05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Equivalent to a model with random prediction (in other words, no predictive value)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These initial weights are used in the first round of training</a:t>
            </a:r>
            <a:endParaRPr/>
          </a:p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Output of Node 3 if</a:t>
            </a:r>
            <a:r>
              <a:rPr i="1" lang="en-US" sz="3200"/>
              <a:t> g</a:t>
            </a:r>
            <a:r>
              <a:rPr lang="en-US" sz="3200"/>
              <a:t> is a Logistic Function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5" y="4343400"/>
            <a:ext cx="76898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09800"/>
            <a:ext cx="7534275" cy="181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Pass of the Network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4572000" y="2819400"/>
            <a:ext cx="762000" cy="3810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057400"/>
            <a:ext cx="68135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533400" y="5334000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outputs (bold) using first record in tiny example, and logistic function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4648200" y="2819400"/>
            <a:ext cx="533400" cy="304800"/>
          </a:xfrm>
          <a:prstGeom prst="ellipse">
            <a:avLst/>
          </a:prstGeom>
          <a:noFill/>
          <a:ln cap="flat" cmpd="sng" w="41275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Layer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914400" y="1828800"/>
            <a:ext cx="7543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output of the last hidden layer becomes input for the output layer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Uses same function as above, i.e. a function </a:t>
            </a:r>
            <a:r>
              <a:rPr i="1" lang="en-US"/>
              <a:t>g</a:t>
            </a:r>
            <a:r>
              <a:rPr lang="en-US"/>
              <a:t> of the weighted average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114800"/>
            <a:ext cx="726916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6019800" y="4572000"/>
            <a:ext cx="11430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(-0.02)(0.52)</a:t>
            </a:r>
            <a:endParaRPr/>
          </a:p>
        </p:txBody>
      </p:sp>
      <p:cxnSp>
        <p:nvCxnSpPr>
          <p:cNvPr id="214" name="Google Shape;214;p25"/>
          <p:cNvCxnSpPr/>
          <p:nvPr/>
        </p:nvCxnSpPr>
        <p:spPr>
          <a:xfrm>
            <a:off x="6096000" y="4572000"/>
            <a:ext cx="1066800" cy="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2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Mapping the output to a classification</a:t>
            </a:r>
            <a:endParaRPr sz="3600"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914400" y="2667000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Output = 0.506 for “like” and 0.481 for “dislike”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So classification, at this early stage, is“like”</a:t>
            </a:r>
            <a:endParaRPr/>
          </a:p>
        </p:txBody>
      </p:sp>
      <p:sp>
        <p:nvSpPr>
          <p:cNvPr id="223" name="Google Shape;223;p2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Relation to Linear Regression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914400" y="1676400"/>
            <a:ext cx="762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 net with a single output node and no hidden layers, where </a:t>
            </a:r>
            <a:r>
              <a:rPr i="1" lang="en-US"/>
              <a:t>g</a:t>
            </a:r>
            <a:r>
              <a:rPr lang="en-US"/>
              <a:t> is the identity function, takes the same form as a linear regression model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idx="2" type="body"/>
          </p:nvPr>
        </p:nvSpPr>
        <p:spPr>
          <a:xfrm>
            <a:off x="685800" y="2743200"/>
            <a:ext cx="799782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00" y="3429000"/>
            <a:ext cx="9986963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685800" y="2438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the Model</a:t>
            </a:r>
            <a:endParaRPr/>
          </a:p>
        </p:txBody>
      </p:sp>
      <p:sp>
        <p:nvSpPr>
          <p:cNvPr id="240" name="Google Shape;240;p2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 Steps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Scale variables to 0-1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Categorical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If equidistant categories, map to equidistant interval points in 0-1 range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Otherwise, create dummy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Transform (e.g., log) skewed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Pass Through Network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Goal: Find weights that yield best predictions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process we described above is repeated for all records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At each record compare prediction to actual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Difference is the error for the output node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Error is propagated back and distributed to all the hidden nodes and used to update their weights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Propagation (“back-prop”)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838200" y="2057400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0335" lvl="0" marL="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  Output from output node k:</a:t>
            </a:r>
            <a:endParaRPr/>
          </a:p>
          <a:p>
            <a:pPr indent="-140335" lvl="0" marL="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  Error associated with that node: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Note: this is like ordinary error, multiplied by a correction factor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046288"/>
            <a:ext cx="8004175" cy="77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95400" y="3276600"/>
            <a:ext cx="10439400" cy="7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Idea	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9144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Combine input information in a complex &amp; flexible neural net “model”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Model “coefficients” are continually tweaked in an iterative process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network’s interim performance in classification and prediction informs successive tweaks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is Used to Update Weights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914400" y="1447800"/>
            <a:ext cx="37496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4" name="Google Shape;274;p32"/>
          <p:cNvSpPr txBox="1"/>
          <p:nvPr>
            <p:ph idx="2" type="body"/>
          </p:nvPr>
        </p:nvSpPr>
        <p:spPr>
          <a:xfrm>
            <a:off x="609600" y="4495800"/>
            <a:ext cx="8305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i="1" lang="en-US"/>
              <a:t>l </a:t>
            </a:r>
            <a:r>
              <a:rPr lang="en-US"/>
              <a:t>= constant between 0 and 1, reflects the “learning rate” or “weight decay parameter”</a:t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0" y="2057400"/>
            <a:ext cx="11183938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It Works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Big errors lead to big changes in weights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Small errors leave weights relatively unchanged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Over thousands of updates, a given weight keeps changing until the error associated with that weight is negligible, at which point weights change little</a:t>
            </a:r>
            <a:endParaRPr/>
          </a:p>
        </p:txBody>
      </p:sp>
      <p:sp>
        <p:nvSpPr>
          <p:cNvPr id="284" name="Google Shape;284;p3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>
            <a:off x="838200" y="2274838"/>
            <a:ext cx="79248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Code for the tiny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 &lt;- neuralnet(Like + Dislike ~ Salt + Fat, data = df,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linear.output = F, hidden =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display weights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nn$weights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display predictions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prediction(nn)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plot network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plot(nn, rep="best")</a:t>
            </a: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838200" y="381000"/>
            <a:ext cx="7620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 Functions for Neural Nets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neuralnet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(used here)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nnet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(does not support multilayer networks)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1" name="Google Shape;291;p3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5715000" y="3657600"/>
            <a:ext cx="2667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1 hidden layer with 3 nodes, the syntax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hidden = 3,4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mean 2 layers, 3 nodes in the first, 4 in the second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34"/>
          <p:cNvCxnSpPr/>
          <p:nvPr/>
        </p:nvCxnSpPr>
        <p:spPr>
          <a:xfrm rot="10800000">
            <a:off x="5029200" y="34290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47334"/>
            <a:ext cx="6656831" cy="30818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 txBox="1"/>
          <p:nvPr/>
        </p:nvSpPr>
        <p:spPr>
          <a:xfrm>
            <a:off x="990600" y="609600"/>
            <a:ext cx="7239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Predictions</a:t>
            </a:r>
            <a:endParaRPr sz="3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0" name="Google Shape;300;p3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011" y="1524000"/>
            <a:ext cx="8147975" cy="380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/>
        </p:nvSpPr>
        <p:spPr>
          <a:xfrm>
            <a:off x="990600" y="609600"/>
            <a:ext cx="7239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Confusion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(use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from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caret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library)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685800" y="2413338"/>
            <a:ext cx="79248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library(caret)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 &lt;- compute(nn, data.frame(df$Salt, df$Fat))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predicted.class=apply(predict$net.result,1,which.max)-1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confusionMatrix(ifelse(predicted.class=="1", "dislike",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"like"), df$Acceptance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1447800" y="46482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Reference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Prediction dislike like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dislike       3      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like          0      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Common Criteria to Stop the Updating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When weights change very little from one iteration to the next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When the misclassification rate reaches a required threshold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When a limit on runs is reached</a:t>
            </a:r>
            <a:endParaRPr/>
          </a:p>
        </p:txBody>
      </p:sp>
      <p:sp>
        <p:nvSpPr>
          <p:cNvPr id="322" name="Google Shape;322;p3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Avoiding Overfitting</a:t>
            </a:r>
            <a:endParaRPr/>
          </a:p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With sufficient iterations, neural net can easily overfit the data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To avoid overfitting:</a:t>
            </a:r>
            <a:endParaRPr/>
          </a:p>
          <a:p>
            <a:pPr indent="-140335" lvl="0" marL="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  Track error in validation data</a:t>
            </a:r>
            <a:endParaRPr/>
          </a:p>
          <a:p>
            <a:pPr indent="-140335" lvl="0" marL="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  Limit iterations </a:t>
            </a:r>
            <a:endParaRPr/>
          </a:p>
          <a:p>
            <a:pPr indent="-140335" lvl="0" marL="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  Limit complexity of network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533400" y="2514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Inputs</a:t>
            </a:r>
            <a:endParaRPr/>
          </a:p>
        </p:txBody>
      </p:sp>
      <p:sp>
        <p:nvSpPr>
          <p:cNvPr id="337" name="Google Shape;337;p4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914400" y="274638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Specify Network Architecture</a:t>
            </a:r>
            <a:endParaRPr/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Number of hidden layers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Most popular – one hidden layer</a:t>
            </a:r>
            <a:endParaRPr/>
          </a:p>
          <a:p>
            <a:pPr indent="-219075" lvl="0" marL="273050" rtl="0" algn="l">
              <a:spcBef>
                <a:spcPts val="575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Number of nodes in hidden layer(s)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More nodes capture complexity, but increase chances of overfit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850"/>
              <a:buFont typeface="Noto Sans Symbols"/>
              <a:buNone/>
            </a:pPr>
            <a:r>
              <a:t/>
            </a:r>
            <a:endParaRPr b="1" sz="10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Number of output nodes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For classification with m classes, use </a:t>
            </a:r>
            <a:r>
              <a:rPr i="1" lang="en-US"/>
              <a:t>m</a:t>
            </a:r>
            <a:r>
              <a:rPr lang="en-US"/>
              <a:t> or </a:t>
            </a:r>
            <a:r>
              <a:rPr i="1" lang="en-US"/>
              <a:t>m-1</a:t>
            </a:r>
            <a:r>
              <a:rPr lang="en-US"/>
              <a:t> nodes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For numerical prediction use one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45" name="Google Shape;345;p4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Structure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Multiple layers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Input layer (raw observations)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Hidden layers 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Output layer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Nodes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Weights (like coefficients, subject to iterative adjustment)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Bias values (also like coefficients, but not subject to iterative adjustment)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Architecture, cont.</a:t>
            </a:r>
            <a:endParaRPr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“Learning Rate”</a:t>
            </a:r>
            <a:r>
              <a:rPr lang="en-US"/>
              <a:t> </a:t>
            </a:r>
            <a:endParaRPr i="1"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Low values “downweight” the new information from errors at each iteration</a:t>
            </a:r>
            <a:r>
              <a:rPr lang="en-US" sz="2200"/>
              <a:t> 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This slows learning, but reduces tendency to overfit to local structure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“Momentum” 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High values keep weights changing in same direction as previous iteration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Likewise, this helps avoid overfitting to local structure, but also slows learning</a:t>
            </a:r>
            <a:endParaRPr/>
          </a:p>
        </p:txBody>
      </p:sp>
      <p:sp>
        <p:nvSpPr>
          <p:cNvPr id="353" name="Google Shape;353;p4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Arguments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neuralnet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hidden</a:t>
            </a:r>
            <a:r>
              <a:rPr lang="en-US"/>
              <a:t>: a vector specifying the number of nodes per layer (thus specifying both the size and number of layers)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learningrate</a:t>
            </a:r>
            <a:r>
              <a:rPr lang="en-US"/>
              <a:t>: value between 0 and 1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360" name="Google Shape;360;p4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367" name="Google Shape;367;p44"/>
          <p:cNvSpPr txBox="1"/>
          <p:nvPr>
            <p:ph idx="1" type="body"/>
          </p:nvPr>
        </p:nvSpPr>
        <p:spPr>
          <a:xfrm>
            <a:off x="914400" y="24384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Good predictive ability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capture complex relationships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 need to specify a model</a:t>
            </a:r>
            <a:endParaRPr/>
          </a:p>
        </p:txBody>
      </p:sp>
      <p:sp>
        <p:nvSpPr>
          <p:cNvPr id="368" name="Google Shape;368;p4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</a:t>
            </a:r>
            <a:endParaRPr/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Considered a “black box” prediction machine, with no insight into relationships between predictors and outcome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 variable-selection mechanism, so you have to exercise care in selecting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Heavy computational requirements if there are many variables (additional variables dramatically increase the number of weights to calculate)</a:t>
            </a:r>
            <a:endParaRPr/>
          </a:p>
        </p:txBody>
      </p:sp>
      <p:sp>
        <p:nvSpPr>
          <p:cNvPr id="376" name="Google Shape;376;p4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</a:t>
            </a:r>
            <a:br>
              <a:rPr lang="en-US"/>
            </a:br>
            <a:r>
              <a:rPr lang="en-US" sz="2000"/>
              <a:t>The most active application area for neural nets</a:t>
            </a:r>
            <a:endParaRPr/>
          </a:p>
        </p:txBody>
      </p:sp>
      <p:pic>
        <p:nvPicPr>
          <p:cNvPr id="383" name="Google Shape;3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4724400"/>
            <a:ext cx="145266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6"/>
          <p:cNvSpPr txBox="1"/>
          <p:nvPr/>
        </p:nvSpPr>
        <p:spPr>
          <a:xfrm>
            <a:off x="228600" y="1676400"/>
            <a:ext cx="8763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image recognition, pixel values are predictors, and there might be 100,000+ predictors – big data!  (voice recognition similar)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Deep neural nets with many layers (“neural nets on steroids”) have facilitated revolutionary breakthroughs in image/voice recognition, and in artificial intelligence (AI)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Key is the ability to self-learn features (“unsupervised”)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example, clustering could separate the pixels in this 1” by 1” football field image into the “green field” and “yard marker” areas without knowing that those concepts exist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From there, the concept of a boundary, or “edge” emerges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Successive stages move from identification of local, simple features to more global &amp; complex features</a:t>
            </a:r>
            <a:endParaRPr/>
          </a:p>
        </p:txBody>
      </p:sp>
      <p:sp>
        <p:nvSpPr>
          <p:cNvPr id="385" name="Google Shape;385;p4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6096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Neural networks can be used for classification and prediction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capture a very flexible/complicated relationship between the outcome and a set of predictors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network “learns” and updates its model iteratively as more data are fed into it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Major danger: overfitting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Requires large amounts of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Good predictive performance, yet “black box” in nature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Deep learning, very complex neural nets, is effective in image recognition and AI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393" name="Google Shape;393;p4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 Diagram</a:t>
            </a:r>
            <a:endParaRPr/>
          </a:p>
        </p:txBody>
      </p:sp>
      <p:pic>
        <p:nvPicPr>
          <p:cNvPr descr="CH8-NN-Multilayer.jpg" id="131" name="Google Shape;13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7162800" cy="4675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– Using fat &amp; salt content to predict consumer acceptance of cheese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723900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533400" y="5257800"/>
            <a:ext cx="7924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Circles are nodes,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arrows are weights, and ϴ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node bias values</a:t>
            </a:r>
            <a:endParaRPr/>
          </a:p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Tiny Example - Data</a:t>
            </a:r>
            <a:endParaRPr/>
          </a:p>
        </p:txBody>
      </p:sp>
      <p:pic>
        <p:nvPicPr>
          <p:cNvPr descr="fat-salt_table.jpg" id="148" name="Google Shape;14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62125"/>
            <a:ext cx="68453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7162800" y="38100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" name="Google Shape;150;p1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685800" y="2514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Through the Network</a:t>
            </a:r>
            <a:endParaRPr/>
          </a:p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Input Layer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914400" y="21336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input layer, input = output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E.g., for record #1: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Fat input = output = 0.2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Salt input = output = 0.9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Output of input layer = input into hidden layer</a:t>
            </a:r>
            <a:endParaRPr/>
          </a:p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Hidden Layer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914400" y="1447800"/>
            <a:ext cx="6553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this example, it has 3 nodes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Each node receives as input the output of all input nodes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Output of each hidden node is some function of the weighted sum of inputs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2" type="body"/>
          </p:nvPr>
        </p:nvSpPr>
        <p:spPr>
          <a:xfrm>
            <a:off x="838200" y="3810000"/>
            <a:ext cx="778827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1075" y="3962400"/>
            <a:ext cx="101250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