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Libre Franklin"/>
      <p:regular r:id="rId39"/>
      <p:bold r:id="rId40"/>
      <p:italic r:id="rId41"/>
      <p:boldItalic r:id="rId42"/>
    </p:embeddedFont>
    <p:embeddedFont>
      <p:font typeface="Libre Baskerville"/>
      <p:regular r:id="rId43"/>
      <p:bold r:id="rId44"/>
      <p: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bold.fntdata"/><Relationship Id="rId20" Type="http://schemas.openxmlformats.org/officeDocument/2006/relationships/slide" Target="slides/slide15.xml"/><Relationship Id="rId42" Type="http://schemas.openxmlformats.org/officeDocument/2006/relationships/font" Target="fonts/LibreFranklin-boldItalic.fntdata"/><Relationship Id="rId41" Type="http://schemas.openxmlformats.org/officeDocument/2006/relationships/font" Target="fonts/LibreFranklin-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bold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6704f59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g1356704f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56704f596_0_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Chapter 12 – Discriminant Analysis</a:t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892150" y="6216750"/>
            <a:ext cx="695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Galit Shmueli and Peter Bruce 2017     rev</a:t>
            </a:r>
            <a:r>
              <a:rPr lang="en-US">
                <a:solidFill>
                  <a:schemeClr val="dk2"/>
                </a:solidFill>
              </a:rPr>
              <a:t>. 12/4/19</a:t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687525" y="4024887"/>
            <a:ext cx="70104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1" i="0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1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Yahav, Patel &amp; Lichtendahl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 Measuring Distance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20574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measure each record’s distance from the center of each class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center of a class is called a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centroid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centroid is simply a vector (list) of the means of each of the predictors. This mean is computed from all the records that belong to that class.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4475" y="3330525"/>
            <a:ext cx="427037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4294967295"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 Measuring Distance – cont.</a:t>
            </a:r>
            <a:endParaRPr/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457200" y="14478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popular distance metric is Euclidean Distance (used with KNN). We can use it to measure the distance of a record from a class centroid: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Drawbacks:  </a:t>
            </a:r>
            <a:endParaRPr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Sensitive to scale, variance (can normalize to correct)</a:t>
            </a:r>
            <a:endParaRPr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Ignores correlation between variables</a:t>
            </a:r>
            <a:endParaRPr/>
          </a:p>
          <a:p>
            <a:pPr indent="-99059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24200"/>
            <a:ext cx="6570662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09600" y="274637"/>
            <a:ext cx="80772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Instead, use 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Statistical (Mahalanobis) Distance</a:t>
            </a: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20325" y="4754325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a single predictor (p=1), this reduces to a </a:t>
            </a: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z-score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p &gt; 1, statistical distance takes account of correlations among predictors (z-score doesn’t)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3124200" y="1755775"/>
            <a:ext cx="5449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transpose (convert column to row)</a:t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 flipH="1">
            <a:off x="5938850" y="2168175"/>
            <a:ext cx="165000" cy="40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/>
        </p:nvSpPr>
        <p:spPr>
          <a:xfrm>
            <a:off x="2907400" y="3627163"/>
            <a:ext cx="53646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inverse of covariance matrix </a:t>
            </a:r>
            <a:r>
              <a:rPr b="0" i="1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(p-dimension extension of division)</a:t>
            </a:r>
            <a:endParaRPr/>
          </a:p>
        </p:txBody>
      </p:sp>
      <p:cxnSp>
        <p:nvCxnSpPr>
          <p:cNvPr id="163" name="Google Shape;163;p20"/>
          <p:cNvCxnSpPr/>
          <p:nvPr/>
        </p:nvCxnSpPr>
        <p:spPr>
          <a:xfrm rot="10800000">
            <a:off x="6398525" y="3346400"/>
            <a:ext cx="11700" cy="32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25" y="2621550"/>
            <a:ext cx="6249550" cy="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2: Classification Functions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idea is to create classification score that reflects the distance from each class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done by estimating “</a:t>
            </a:r>
            <a:r>
              <a:rPr b="0" i="1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functions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”, which are a function of the statistical distances.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estimation maximizes the ratio of between-class to within-class variability</a:t>
            </a:r>
            <a:endParaRPr sz="2400"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Fisher’s linear classification functions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one for each class. Used to compute a classification score.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a record to class with highest score</a:t>
            </a:r>
            <a:endParaRPr sz="2400"/>
          </a:p>
        </p:txBody>
      </p:sp>
      <p:sp>
        <p:nvSpPr>
          <p:cNvPr id="171" name="Google Shape;171;p2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990600" y="1295400"/>
            <a:ext cx="63246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library(DiscriMiner)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mowers.df &lt;- read.csv("RidingMowers.csv")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da.reg &lt;- linDA(mowers.df[,1:2], mowers.df[,3])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da.reg$functions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da.reg$functions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Nonowner          Owner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constant -51.4214499777 -73.1602116488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Income     0.3293554091   0.4295857129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Lot_Size   4.6815655074   5.4667502174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04800" y="685800"/>
            <a:ext cx="8610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R: library </a:t>
            </a: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DiscriMiner</a:t>
            </a: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function </a:t>
            </a: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linDA()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953000" y="5638800"/>
            <a:ext cx="38100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classify a case, score it on each function, whichever score is higher is the predicted class</a:t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 rot="10800000">
            <a:off x="5410200" y="51816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0" name="Google Shape;180;p22"/>
          <p:cNvCxnSpPr/>
          <p:nvPr/>
        </p:nvCxnSpPr>
        <p:spPr>
          <a:xfrm rot="10800000">
            <a:off x="3657600" y="5181600"/>
            <a:ext cx="1295400" cy="685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81" name="Google Shape;181;p2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990600" y="1295400"/>
            <a:ext cx="63246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record #1: income = $60K, lot size = 18.4K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Owner score  = -73.16 + (0.43)(60) + (5.47)(18.4) = </a:t>
            </a:r>
            <a:r>
              <a:rPr b="1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53.2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Non-owner score= -51.42+(0.33)(60)+(4.68)(18.4)= </a:t>
            </a:r>
            <a:r>
              <a:rPr b="1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54.48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“Non-owner” score is higher → so (mis)classify as non-owner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Nonowner          Owner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constant -51.4214499777 -73.1602116488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Income     0.3293554091   0.4295857129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Lot_Size   4.6815655074   5.4667502174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04800" y="685800"/>
            <a:ext cx="8610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R: library </a:t>
            </a: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DiscriMiner</a:t>
            </a: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function </a:t>
            </a: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linDA()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914400" y="274637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the function scores to propensities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possible to convert classification scores to probabilities of belonging to a class:</a:t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000"/>
              <a:t>P[record i(with measurements x1; x2; :::; xp) belongs to class k]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6248400" y="5194829"/>
            <a:ext cx="2667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probability is then compared to the cutoff value in order to classify a record</a:t>
            </a:r>
            <a:endParaRPr sz="1800"/>
          </a:p>
        </p:txBody>
      </p:sp>
      <p:pic>
        <p:nvPicPr>
          <p:cNvPr descr="Formula for calculating the probability of belonging to a DA class" id="197" name="Google Shape;197;p24" title="Formula for DA probabil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275" y="3429001"/>
            <a:ext cx="3808650" cy="105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1219200" y="2286000"/>
            <a:ext cx="71628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da.reg &lt;- linDA(mowers.df[,1:2], mowers.df[,3])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compute probabilities manually (below); or, 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lda() in package MASS with predict()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propensity.owner &lt;- exp(da.reg$scores[,2])/(exp(da.reg$scores[,1])+exp(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da.reg$scores[,2]))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data.frame(Actual=mowers.df$Ownership,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da.reg$classification, da.reg$scores,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propensity.owner=propensity.owner)</a:t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457200" y="533400"/>
            <a:ext cx="82296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scores, predicted classes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propensities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914400" y="274637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990600"/>
            <a:ext cx="6148387" cy="512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275" y="1400175"/>
            <a:ext cx="626745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type="title"/>
          </p:nvPr>
        </p:nvSpPr>
        <p:spPr>
          <a:xfrm>
            <a:off x="914400" y="274637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 from model (plus ad-hoc line)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4953000" y="4191000"/>
            <a:ext cx="914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4419600" y="4495800"/>
            <a:ext cx="1143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Ad-hoc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914400" y="2746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Analysis: Background</a:t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classical statistical technique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Used for classification long before data mining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Classifying organisms into species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Classifying skulls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Fingerprint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also used for business data mining (loans, customer types, etc.)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also be used to highlight aspects that distinguish classes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Assumptions &amp; Caveats of Discriminant Analysis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Assumes multivariate normality of predictors</a:t>
            </a:r>
            <a:endParaRPr/>
          </a:p>
          <a:p>
            <a:pPr indent="25400" lvl="2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this condition is met, DA is more efficient than other methods (i.e. needs less data to obtain similar accuracy)</a:t>
            </a:r>
            <a:endParaRPr/>
          </a:p>
          <a:p>
            <a:pPr indent="25400" lvl="2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Even when it is not met, DA is robust when we have enough cases in smallest class (&gt; 20) . This means it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be used with dummy variables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!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Assumes correlation among predictors within a class is the same across all classes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(Compare correlation tables of each class by eye.)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Sensitive to outliers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Assessing Predictive Performance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other classification methods: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Confusion matrix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Lift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Based on validation data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382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Improving Classifications</a:t>
            </a:r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 Probabilities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classes are not equally frequent, or their frequency in the sample does not reflect reality, then classification functions can be improved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Incorporate prior (or real) probabilities of class membership: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Add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log(p</a:t>
            </a:r>
            <a:r>
              <a:rPr b="0" baseline="-2500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the classification function for class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probability a case belongs to class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- Mowers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 contains 50% owners, but suppose in population only 15% are owners (i.e. 0.15 probability of being an owner)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Existing classification function constants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Owners: -73.16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Nonowners: -51.42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Adjusted for prior probabilities: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Owners: -73.16 + log(0.15) = -75.06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Nonowners: -51.42 + log(0.85) = -50.58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Unequal Misclassification Costs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457200" y="16764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the two-class (buyer/non-buyer) case, we can account for asymmetric costs of misclassification (C</a:t>
            </a:r>
            <a:r>
              <a:rPr b="0" baseline="-2500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</a:t>
            </a:r>
            <a:r>
              <a:rPr b="0" baseline="-2500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in same fashion as for unequal prior probabilities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How?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Add log(C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and log (C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constants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Often absolute costs are unknown. Instead, use </a:t>
            </a: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cost ratio: 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Set C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1, C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ratio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Add log (C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/C</a:t>
            </a:r>
            <a:r>
              <a:rPr b="0" baseline="-2500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class 2’s constant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Multiple Classes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Same procedure is used for multiple classes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classification function for each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Whichever function has highest value, case is assigned to that class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 Auto Accidents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(3 classes)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injury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Non-fatal injury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Fatal injury</a:t>
            </a:r>
            <a:endParaRPr/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Time of day, day of week, weather, type of road, road surface conditions, …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914400" y="274637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Accident Example: Data Sample</a:t>
            </a: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362075"/>
            <a:ext cx="8153400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8382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Code to obtain functions and confusion matrix (training data)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533400" y="2286000"/>
            <a:ext cx="82296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library(DiscriMiner)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library(caret)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accidents.df &lt;- read.csv("Accidents.csv")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da.reg &lt;- linDA(accidents.df[,1:10], accidents.df[,11])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da.reg$functions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confusionMatrix(da.reg$classification,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accidents.df$MAX_SEV)</a:t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1905000" y="3276600"/>
            <a:ext cx="39624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(data partitioned next, but partitioning code omitted;  training partition is henceforth called "accidents.df“, same as full data)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 Example: Riding Mowers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classify purchase behavior (buy/no-buy) of riding mowers based on income and lot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owner or non-owner (0/1)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lot size, income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914400" y="2746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Functions + Confusion Matrix (Training Data)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57287"/>
            <a:ext cx="5410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Code for obtaining classification scores 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propensities (training data)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685800" y="1752600"/>
            <a:ext cx="80010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prob &lt;- exp(da.reg$scores[,1:3])/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(exp(da.reg$scores[,1])+exp(da.reg$scores[,2])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+exp(da.reg$scores[,3]))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 &lt;- data.frame(Classification = lda.reg$classification,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Actual = accidents.df$MAX_SEV,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Score = round(da.reg$scores,2),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Propensity = round(propensity,2))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head(res)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 – propensities (training data)</a:t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75628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914400" y="2746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914400" y="1295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analysis is based on measuring the distance of a record from the class centers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distance metric used is statistical distance, which takes into account the correlations between predictors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Assumptions: </a:t>
            </a:r>
            <a:r>
              <a:rPr b="1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equal correlations within each class, 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normality (but fairly robust to violation of normality)</a:t>
            </a:r>
            <a:endParaRPr/>
          </a:p>
          <a:p>
            <a:pPr indent="-228600" lvl="1" marL="5746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Sensitive to outliers (explore the data!)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functions useful for profiling: can order predictors in terms of separating the classes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/>
        </p:nvSpPr>
        <p:spPr>
          <a:xfrm>
            <a:off x="1295400" y="381000"/>
            <a:ext cx="678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manually draw a line that separates owners from non-owners?</a:t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57400"/>
            <a:ext cx="596265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Loan Acceptance	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the prior small example, separation is clear.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data mining applications, there will be more records, more predictors, and less clear separation.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Consider Universal Bank example with only 2 predictors: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accept/don’t accept loan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Annual income (Income)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Avg. monthly credit card spending (CCAvg)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09600" y="655637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 of 200 customers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1663700"/>
            <a:ext cx="5643562" cy="4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5000 customers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722437"/>
            <a:ext cx="5581650" cy="4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58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Algorithm for Discriminant Analysis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Idea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classify a new record, measure its distance from the center of each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20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Then, classify the record to the closest class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b="0" i="0" lang="en-US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