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y="6858000" cx="9144000"/>
  <p:notesSz cx="6858000" cy="9144000"/>
  <p:embeddedFontLst>
    <p:embeddedFont>
      <p:font typeface="Libre Franklin"/>
      <p:regular r:id="rId28"/>
      <p:bold r:id="rId29"/>
      <p:italic r:id="rId30"/>
      <p:boldItalic r:id="rId31"/>
    </p:embeddedFont>
    <p:embeddedFont>
      <p:font typeface="Libre Baskerville"/>
      <p:regular r:id="rId32"/>
      <p:bold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font" Target="fonts/LibreFranklin-regular.fntdata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LibreFranklin-bold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LibreFranklin-boldItalic.fntdata"/><Relationship Id="rId30" Type="http://schemas.openxmlformats.org/officeDocument/2006/relationships/font" Target="fonts/LibreFranklin-italic.fntdata"/><Relationship Id="rId11" Type="http://schemas.openxmlformats.org/officeDocument/2006/relationships/slide" Target="slides/slide2.xml"/><Relationship Id="rId33" Type="http://schemas.openxmlformats.org/officeDocument/2006/relationships/font" Target="fonts/LibreBaskerville-bold.fntdata"/><Relationship Id="rId10" Type="http://schemas.openxmlformats.org/officeDocument/2006/relationships/slide" Target="slides/slide1.xml"/><Relationship Id="rId32" Type="http://schemas.openxmlformats.org/officeDocument/2006/relationships/font" Target="fonts/LibreBaskerville-regular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34" Type="http://schemas.openxmlformats.org/officeDocument/2006/relationships/font" Target="fonts/LibreBaskerville-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6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11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1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5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Chapter 13 – Combining Methods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Galit Shmueli and Peter Bruce 2017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609600" y="4570412"/>
            <a:ext cx="701040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ibre Franklin"/>
              <a:buNone/>
            </a:pPr>
            <a:r>
              <a:rPr b="1" i="0" lang="en-US" sz="32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b="1" i="0" lang="en-US" sz="2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Yahav, Patel &amp; Lichtendahl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Ensembles summary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762000" y="1600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Ensembles…</a:t>
            </a:r>
            <a:endParaRPr/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457200" y="2362200"/>
            <a:ext cx="8229600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Generally perform better than individual models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Have many variants (averaging, weighted averaging, voting, medians, resampling)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Facilitate “parallel processing,” e.g. in contests where multiple teams’ models can be combined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Help mitigate overfitting (but do not cure it)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Are black-box – transparent methods like trees lose transparency when ensembled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Persuasion (uplift) modeling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762000" y="1600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Often a business problem cannot be tacked with just one method.</a:t>
            </a:r>
            <a:endParaRPr/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457200" y="2819400"/>
            <a:ext cx="82296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streaming service wants to offer recommendations, but there are two different users on a single account, same location.  Solution – cluster watched videos into 2 clusters, classify new shopping activity into one of the clusters.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Political campaign wants to know which of two messages to send to individual voters – i.e. which has most “uplift” in propensity to vote favorably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Uplift modeling (cont.)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381000" y="1752600"/>
            <a:ext cx="82296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Uplift modeling starts with an A-B test of two treatments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marketing, might be message A versus message B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political campaigns, might be message versus no message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4267200"/>
            <a:ext cx="33782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Uplift modeling (cont.)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381000" y="1752600"/>
            <a:ext cx="82296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voter you now have two variables – response (0/1), and which message they got (A/B)</a:t>
            </a:r>
            <a:endParaRPr/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124200"/>
            <a:ext cx="5227637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Uplift modeling (cont.)</a:t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381000" y="1752600"/>
            <a:ext cx="82296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voter you now have two variables – response (0/1), and which message they got (A/B)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add demographic, marketing, and voting history info for each voter in sample.</a:t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733800"/>
            <a:ext cx="7954962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Uplift modeling (cont.)</a:t>
            </a:r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381000" y="1752600"/>
            <a:ext cx="82296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voter you now have two variables – response (0/1), and which message they got (A/B)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add demographic, marketing, and voting history info for each voter in sample.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 a classification model (0/1 – respond or not), with all predictor variables, including which message was sent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the model for all voters twice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original data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message predictor reversed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Uplift modeling (cont.)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381000" y="1752600"/>
            <a:ext cx="82296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now have two propensity scores for each voter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as if they got message A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as if they got message B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Propensity for favorable response with B minus propensity with A is the uplift for B over A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marketing to “microtarget” different marketing messages appropriately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political campaigns, often used to determine which is better: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a message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no message</a:t>
            </a:r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914400" y="1524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Uplift code in R</a:t>
            </a:r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381000" y="1295400"/>
            <a:ext cx="822960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library(uplift)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voter.df &lt;- read.csv("Voter-Persuasion.csv")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[code for data prep and partitioning – see Table 13.9]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syntax must include the prediction algorithm: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upliftKNN(), upliftRF(),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specify outcome variable, predictor variables, and treatment variable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applying a Random Forest to the Voter data: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up.fit &lt;- upliftRF(MOVED_AD_NUM ~ AGE + NH_WHITE + COMM_PT + H_F1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+ REG_DAYS+PR_PELIG + E_PELIG + POLITICALC + trt(MESSAGE_A),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data = train.df, mtry = 3, ntree = 100, split_method = "KL",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minsplit = 200, verbose = TRUE)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2743200" y="4343400"/>
            <a:ext cx="1447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 variable </a:t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6934200" y="3886200"/>
            <a:ext cx="1752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treatment variable (message A, yes or no)</a:t>
            </a:r>
            <a:endParaRPr/>
          </a:p>
        </p:txBody>
      </p:sp>
      <p:cxnSp>
        <p:nvCxnSpPr>
          <p:cNvPr id="263" name="Google Shape;263;p33"/>
          <p:cNvCxnSpPr/>
          <p:nvPr/>
        </p:nvCxnSpPr>
        <p:spPr>
          <a:xfrm flipH="1">
            <a:off x="7543800" y="4343400"/>
            <a:ext cx="152400" cy="7620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64" name="Google Shape;264;p33"/>
          <p:cNvCxnSpPr/>
          <p:nvPr/>
        </p:nvCxnSpPr>
        <p:spPr>
          <a:xfrm flipH="1">
            <a:off x="3429000" y="4619625"/>
            <a:ext cx="38100" cy="257175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Uplift Predictions for Voter Data</a:t>
            </a:r>
            <a:endParaRPr/>
          </a:p>
        </p:txBody>
      </p:sp>
      <p:sp>
        <p:nvSpPr>
          <p:cNvPr id="270" name="Google Shape;270;p34"/>
          <p:cNvSpPr txBox="1"/>
          <p:nvPr/>
        </p:nvSpPr>
        <p:spPr>
          <a:xfrm>
            <a:off x="381000" y="1752600"/>
            <a:ext cx="8229600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 &lt;- predict(up.fit, newdata = valid.df)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first column: p(y | treatment)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second column: p(y | control)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head(data.frame(pred, "uplift" = pred[,1] - pred[,2]))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pr.y1_ct1  pr.y1_ct0  uplift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1  0.356284   0.319376   0.036908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2  0.489685   0.437061   0.052624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3  0.380408   0.365436   0.014972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4  0.379597   0.341727   0.037870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5  0.371465   0.293659   0.077806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6  0.405424   0.349785   0.055639</a:t>
            </a:r>
            <a:endParaRPr/>
          </a:p>
        </p:txBody>
      </p:sp>
      <p:sp>
        <p:nvSpPr>
          <p:cNvPr id="271" name="Google Shape;271;p34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Combine?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838200" y="24384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Ensemble of methods often predicts more accurately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Business goal may require multiple methods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Ox Contest</a:t>
            </a: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2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“The Wisdom of Crowds”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533400" y="1752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Francis Galton, famous statistician, saw a county fair contest to judge the weight of an ox.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Individual guesses were all over the map, but the </a:t>
            </a:r>
            <a:r>
              <a:rPr b="0" i="0" lang="en-US" sz="26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average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of them all was within 1% of the ox’s true weight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more, see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Wisdom of Crowds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by James Surowiecki</a:t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4724400"/>
            <a:ext cx="2633662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9144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Ensemble methods for classification and prediction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8382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an ensemble approach, multiple methods are used initially, and predictions/classifications tabulated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Predicting a numeric value?  Take the average of the values predicted by the various methods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Predicting a class?  Take a majority vote of the classes predicted by the various methods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Predicting a propensity?  Take the average of the propensities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9144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does an ensemble make more accurate predictions?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8382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key is reducing the variance in predictions.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Individual methods will produce predictions that have errors, some positive and some negative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prediction methods are unbiased, on balance, errors tend to cancel each other out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 average of multiple predictions takes advantage of this canceling out and, most of the time, is more accurate than individual predictions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1066800" y="1600200"/>
            <a:ext cx="7315200" cy="237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Popular forms of ensembles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Bagging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Boosting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Most often applied to trees</a:t>
            </a:r>
            <a:b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9144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Bagging</a:t>
            </a: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(= bootstrap aggregating)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762000" y="16002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“multiplier” effect in bagging comes from multiple bootstrap samples, rather than multiple methods.  Bootstrapping is to take resamples, with replacement, from the original data.</a:t>
            </a:r>
            <a:endParaRPr/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3733800"/>
            <a:ext cx="28067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533400" y="3505200"/>
            <a:ext cx="46482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Generate multiple bootstrap resamples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Run algorithm on each and produce scores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Average those scores (or take majority vote)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Boosting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762000" y="1600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Iteratively focus attention on the records that are misclassified, or where error is greatest</a:t>
            </a:r>
            <a:endParaRPr/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1143000" y="3048000"/>
            <a:ext cx="6705600" cy="22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 model to data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Resample records with highest weights to misclassified or highest errors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 model to new sample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Repeat steps 2-3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9144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Bagging/Boosting in R</a:t>
            </a:r>
            <a:b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2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(Universal Bank example)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533400" y="2057400"/>
            <a:ext cx="7734300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library(adabag)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library(rpart)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library(caret)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[code for data prep and partitioning – see Table 13.1]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bagging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bag &lt;- bagging(Personal.Loan ~ ., data = train.df)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 &lt;- predict(bag, valid.df, type = "class")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boosting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boost &lt;- boosting(Personal.Loan ~ ., data = train.df)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 &lt;- predict(boost, valid.df, type = "class")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6629400" y="6019800"/>
            <a:ext cx="2057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corrected; this incorrectly reads “data.df” in early editions of book</a:t>
            </a:r>
            <a:endParaRPr/>
          </a:p>
        </p:txBody>
      </p:sp>
      <p:cxnSp>
        <p:nvCxnSpPr>
          <p:cNvPr id="199" name="Google Shape;199;p25"/>
          <p:cNvCxnSpPr/>
          <p:nvPr/>
        </p:nvCxnSpPr>
        <p:spPr>
          <a:xfrm rot="10800000">
            <a:off x="7239000" y="5334000"/>
            <a:ext cx="228600" cy="685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