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6858000" cx="9144000"/>
  <p:notesSz cx="6858000" cy="9144000"/>
  <p:embeddedFontLst>
    <p:embeddedFont>
      <p:font typeface="Libre Franklin"/>
      <p:regular r:id="rId42"/>
      <p:bold r:id="rId43"/>
      <p:italic r:id="rId44"/>
      <p:boldItalic r:id="rId45"/>
    </p:embeddedFont>
    <p:embeddedFont>
      <p:font typeface="Libre Baskerville"/>
      <p:regular r:id="rId46"/>
      <p:bold r:id="rId47"/>
      <p: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LibreFranklin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LibreFranklin-italic.fntdata"/><Relationship Id="rId21" Type="http://schemas.openxmlformats.org/officeDocument/2006/relationships/slide" Target="slides/slide16.xml"/><Relationship Id="rId43" Type="http://schemas.openxmlformats.org/officeDocument/2006/relationships/font" Target="fonts/LibreFranklin-bold.fntdata"/><Relationship Id="rId24" Type="http://schemas.openxmlformats.org/officeDocument/2006/relationships/slide" Target="slides/slide19.xml"/><Relationship Id="rId46" Type="http://schemas.openxmlformats.org/officeDocument/2006/relationships/font" Target="fonts/LibreBaskerville-regular.fntdata"/><Relationship Id="rId23" Type="http://schemas.openxmlformats.org/officeDocument/2006/relationships/slide" Target="slides/slide18.xml"/><Relationship Id="rId45" Type="http://schemas.openxmlformats.org/officeDocument/2006/relationships/font" Target="fonts/LibreFranklin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LibreBaskerville-italic.fntdata"/><Relationship Id="rId25" Type="http://schemas.openxmlformats.org/officeDocument/2006/relationships/slide" Target="slides/slide20.xml"/><Relationship Id="rId47" Type="http://schemas.openxmlformats.org/officeDocument/2006/relationships/font" Target="fonts/LibreBaskerville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8" name="Google Shape;18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2" name="Google Shape;20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9" name="Google Shape;20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6" name="Google Shape;21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0" name="Google Shape;23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7" name="Google Shape;23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9" name="Google Shape;24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7" name="Google Shape;25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2" name="Google Shape;27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75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5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"/>
          <p:cNvSpPr/>
          <p:nvPr/>
        </p:nvSpPr>
        <p:spPr>
          <a:xfrm flipH="1" rot="10800000">
            <a:off x="69850" y="2376488"/>
            <a:ext cx="901382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400"/>
              <a:buFont typeface="Libre Franklin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/>
          <p:nvPr>
            <p:ph idx="12" type="sldNum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Franklin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Franklin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Franklin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 flipH="1" rot="10800000">
            <a:off x="68263" y="4683125"/>
            <a:ext cx="900747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360"/>
              <a:buFont typeface="Libre Franklin"/>
              <a:buNone/>
              <a:defRPr sz="1600"/>
            </a:lvl1pPr>
            <a:lvl2pPr indent="-293369" lvl="1" marL="914400" algn="l">
              <a:spcBef>
                <a:spcPts val="375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5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5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Franklin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/>
          <p:nvPr>
            <p:ph idx="12" type="sldNum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09600" y="1447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14 – Association Rules and Collaborative Filtering</a:t>
            </a:r>
            <a:endParaRPr/>
          </a:p>
        </p:txBody>
      </p:sp>
      <p:sp>
        <p:nvSpPr>
          <p:cNvPr id="107" name="Google Shape;107;p1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© Galit Shmueli and Peter Bruce 2017</a:t>
            </a:r>
            <a:endParaRPr/>
          </a:p>
        </p:txBody>
      </p:sp>
      <p:sp>
        <p:nvSpPr>
          <p:cNvPr id="108" name="Google Shape;108;p13"/>
          <p:cNvSpPr txBox="1"/>
          <p:nvPr/>
        </p:nvSpPr>
        <p:spPr>
          <a:xfrm>
            <a:off x="609600" y="3765938"/>
            <a:ext cx="70104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Mining for Business Analytics in R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Shmueli, Bruce, Yahav, Patel &amp; Lichtendahl</a:t>
            </a:r>
            <a:endParaRPr b="1" i="0" sz="2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914400" y="2514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Apriori Algorithm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Generating Frequent Item Sets</a:t>
            </a:r>
            <a:endParaRPr/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914400" y="16764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8100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For </a:t>
            </a:r>
            <a:r>
              <a:rPr i="1" lang="en-US"/>
              <a:t>k</a:t>
            </a:r>
            <a:r>
              <a:rPr lang="en-US"/>
              <a:t> products…</a:t>
            </a:r>
            <a:endParaRPr/>
          </a:p>
          <a:p>
            <a:pPr indent="-381000" lvl="0" marL="38100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AutoNum type="arabicPeriod"/>
            </a:pPr>
            <a:r>
              <a:rPr lang="en-US"/>
              <a:t>User sets a minimum support criterion</a:t>
            </a:r>
            <a:endParaRPr/>
          </a:p>
          <a:p>
            <a:pPr indent="-381000" lvl="0" marL="38100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AutoNum type="arabicPeriod"/>
            </a:pPr>
            <a:r>
              <a:rPr lang="en-US"/>
              <a:t>Next, generate list of one-item sets that meet the support criterion</a:t>
            </a:r>
            <a:endParaRPr/>
          </a:p>
          <a:p>
            <a:pPr indent="-381000" lvl="0" marL="38100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AutoNum type="arabicPeriod"/>
            </a:pPr>
            <a:r>
              <a:rPr lang="en-US"/>
              <a:t>Use the list of one-item sets to generate list of two-item sets that meet the support criterion</a:t>
            </a:r>
            <a:endParaRPr/>
          </a:p>
          <a:p>
            <a:pPr indent="-381000" lvl="0" marL="38100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AutoNum type="arabicPeriod"/>
            </a:pPr>
            <a:r>
              <a:rPr lang="en-US"/>
              <a:t>Use list of two-item sets to generate list of three-item sets</a:t>
            </a:r>
            <a:endParaRPr/>
          </a:p>
          <a:p>
            <a:pPr indent="-381000" lvl="0" marL="38100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AutoNum type="arabicPeriod"/>
            </a:pPr>
            <a:r>
              <a:rPr lang="en-US"/>
              <a:t>Continue up through </a:t>
            </a:r>
            <a:r>
              <a:rPr i="1" lang="en-US"/>
              <a:t>k</a:t>
            </a:r>
            <a:r>
              <a:rPr lang="en-US"/>
              <a:t>-item sets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Measures of Rule Performance</a:t>
            </a:r>
            <a:endParaRPr/>
          </a:p>
        </p:txBody>
      </p:sp>
      <p:sp>
        <p:nvSpPr>
          <p:cNvPr id="185" name="Google Shape;185;p24"/>
          <p:cNvSpPr txBox="1"/>
          <p:nvPr>
            <p:ph idx="1" type="body"/>
          </p:nvPr>
        </p:nvSpPr>
        <p:spPr>
          <a:xfrm>
            <a:off x="914400" y="17526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i="1" lang="en-US">
                <a:latin typeface="Libre Franklin"/>
                <a:ea typeface="Libre Franklin"/>
                <a:cs typeface="Libre Franklin"/>
                <a:sym typeface="Libre Franklin"/>
              </a:rPr>
              <a:t>Confidence</a:t>
            </a: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 the % of antecedent transactions that also have the consequent item set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Lift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 = </a:t>
            </a:r>
            <a:r>
              <a:rPr i="1" lang="en-US">
                <a:latin typeface="Libre Franklin"/>
                <a:ea typeface="Libre Franklin"/>
                <a:cs typeface="Libre Franklin"/>
                <a:sym typeface="Libre Franklin"/>
              </a:rPr>
              <a:t>confidence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/(</a:t>
            </a:r>
            <a:r>
              <a:rPr i="1" lang="en-US">
                <a:latin typeface="Libre Franklin"/>
                <a:ea typeface="Libre Franklin"/>
                <a:cs typeface="Libre Franklin"/>
                <a:sym typeface="Libre Franklin"/>
              </a:rPr>
              <a:t>benchmark confidence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i="1" lang="en-US">
                <a:latin typeface="Libre Franklin"/>
                <a:ea typeface="Libre Franklin"/>
                <a:cs typeface="Libre Franklin"/>
                <a:sym typeface="Libre Franklin"/>
              </a:rPr>
              <a:t>Benchmark confidence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 = transactions with consequent as % of all transactions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Lift &gt; 1 indicates a rule that is useful in finding consequent items sets (i.e., more useful than just selecting transactions randomly)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Alternate Data Format: Binary Matrix </a:t>
            </a:r>
            <a:endParaRPr/>
          </a:p>
        </p:txBody>
      </p:sp>
      <p:pic>
        <p:nvPicPr>
          <p:cNvPr id="192" name="Google Shape;19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625" y="1771650"/>
            <a:ext cx="676275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2133600"/>
            <a:ext cx="3505200" cy="3438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2286000"/>
            <a:ext cx="3962400" cy="250806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6"/>
          <p:cNvSpPr txBox="1"/>
          <p:nvPr/>
        </p:nvSpPr>
        <p:spPr>
          <a:xfrm>
            <a:off x="1676400" y="533400"/>
            <a:ext cx="5334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for Various Itemsets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of Rule Selection	</a:t>
            </a:r>
            <a:endParaRPr/>
          </a:p>
        </p:txBody>
      </p:sp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914400" y="1752600"/>
            <a:ext cx="77724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Generate all rules that meet specified support &amp; confidence</a:t>
            </a:r>
            <a:endParaRPr/>
          </a:p>
          <a:p>
            <a:pPr indent="-228600" lvl="1" marL="571500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Find frequent item sets (those with sufficient support – see above)</a:t>
            </a:r>
            <a:endParaRPr/>
          </a:p>
          <a:p>
            <a:pPr indent="-228600" lvl="1" marL="571500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From these item sets, generate rules with sufficient confidence</a:t>
            </a:r>
            <a:endParaRPr/>
          </a:p>
          <a:p>
            <a:pPr indent="-99059" lvl="1" marL="571500" rtl="0" algn="l">
              <a:spcBef>
                <a:spcPts val="375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228600" lvl="1" marL="571500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Example: Rules from {red, white, green}</a:t>
            </a:r>
            <a:endParaRPr/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457200" y="1981200"/>
            <a:ext cx="8229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{red, white} &gt; {green} with confidence = 2/4 = 50% 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[(support {red, white, green})/(support {red, white})]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{red, green} &gt; {white} with confidence = 2/2 = 100%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[(support {red, white, green})/(support {red, green})]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Plus 4 more with confidence of 100%, 33%, 29% &amp; 100%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If confidence criterion is 70%, report only rules 2, 3 and 6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914400" y="274638"/>
            <a:ext cx="77724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Generating Rules in R</a:t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>
            <a:off x="228600" y="990600"/>
            <a:ext cx="8763000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fp.df &lt;- read.csv(“Faceplate.csv”)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remove first column and convert to matrix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fp.mat &lt;- as.matrix(fp.df[, -1])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convert the binary incidence matrix into a transactions database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fp.trans &lt;- as(fp.mat, "transactions")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inspect(fp.trans)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 get rules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when running apriori(), include minimum support &amp; confidence, &amp; target as arguments.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rules &lt;- apriori(fp.trans, parameter = list(supp = 0.2, conf = 0.5, target = "rules"))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 (sorted by lift)</a:t>
            </a:r>
            <a:endParaRPr sz="1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1" name="Google Shape;221;p29"/>
          <p:cNvSpPr/>
          <p:nvPr/>
        </p:nvSpPr>
        <p:spPr>
          <a:xfrm>
            <a:off x="381000" y="4419600"/>
            <a:ext cx="7924800" cy="1492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lhs              rhs support confidence lift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 {Red,White}   =&gt; {Green} 0.2    0.5    2.500000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{Green}        =&gt; {Red}   0.2    1.0    1.666667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 {White,Green} =&gt; {Red}   0.2    1.0    1.666667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{Orange}       =&gt; {White} 0.2    1.0    1.428571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 {Green}        =&gt; {White} 0.2    1.0    1.428571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13 {Red,Green}   =&gt; {White} 0.2    1.0    1.428571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" name="Google Shape;222;p29"/>
          <p:cNvSpPr/>
          <p:nvPr/>
        </p:nvSpPr>
        <p:spPr>
          <a:xfrm>
            <a:off x="3886200" y="4572000"/>
            <a:ext cx="381000" cy="381000"/>
          </a:xfrm>
          <a:prstGeom prst="ellipse">
            <a:avLst/>
          </a:prstGeom>
          <a:noFill/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29"/>
          <p:cNvCxnSpPr/>
          <p:nvPr/>
        </p:nvCxnSpPr>
        <p:spPr>
          <a:xfrm>
            <a:off x="3657600" y="4114800"/>
            <a:ext cx="381000" cy="376535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24" name="Google Shape;224;p29"/>
          <p:cNvSpPr txBox="1"/>
          <p:nvPr/>
        </p:nvSpPr>
        <p:spPr>
          <a:xfrm>
            <a:off x="3200400" y="3733800"/>
            <a:ext cx="1219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P(green) if you use the rule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5" name="Google Shape;225;p29"/>
          <p:cNvSpPr/>
          <p:nvPr/>
        </p:nvSpPr>
        <p:spPr>
          <a:xfrm>
            <a:off x="4495800" y="4572000"/>
            <a:ext cx="457200" cy="381000"/>
          </a:xfrm>
          <a:prstGeom prst="ellipse">
            <a:avLst/>
          </a:prstGeom>
          <a:noFill/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p29"/>
          <p:cNvCxnSpPr/>
          <p:nvPr/>
        </p:nvCxnSpPr>
        <p:spPr>
          <a:xfrm flipH="1">
            <a:off x="4876800" y="4191000"/>
            <a:ext cx="914400" cy="3048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27" name="Google Shape;227;p29"/>
          <p:cNvSpPr txBox="1"/>
          <p:nvPr/>
        </p:nvSpPr>
        <p:spPr>
          <a:xfrm>
            <a:off x="5715000" y="3886200"/>
            <a:ext cx="2667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How much better your chances of getting a green are if you use the rule than if you select randomly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Interpretation</a:t>
            </a:r>
            <a:endParaRPr/>
          </a:p>
        </p:txBody>
      </p:sp>
      <p:sp>
        <p:nvSpPr>
          <p:cNvPr id="234" name="Google Shape;234;p30"/>
          <p:cNvSpPr txBox="1"/>
          <p:nvPr>
            <p:ph idx="1" type="body"/>
          </p:nvPr>
        </p:nvSpPr>
        <p:spPr>
          <a:xfrm>
            <a:off x="914400" y="16002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i="1" lang="en-US"/>
              <a:t>Lift ratio </a:t>
            </a:r>
            <a:r>
              <a:rPr lang="en-US"/>
              <a:t>shows how effective the rule is in finding consequents (useful if finding particular consequents is important)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i="1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i="1" lang="en-US"/>
              <a:t>Confidence</a:t>
            </a:r>
            <a:r>
              <a:rPr lang="en-US"/>
              <a:t> shows the rate at which consequents will be found (useful in learning costs of promotion)  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i="1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i="1" lang="en-US"/>
              <a:t>Support</a:t>
            </a:r>
            <a:r>
              <a:rPr lang="en-US"/>
              <a:t> measures overall impact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Caution: The Role of Chance</a:t>
            </a:r>
            <a:endParaRPr/>
          </a:p>
        </p:txBody>
      </p:sp>
      <p:sp>
        <p:nvSpPr>
          <p:cNvPr id="241" name="Google Shape;241;p31"/>
          <p:cNvSpPr txBox="1"/>
          <p:nvPr>
            <p:ph idx="1" type="body"/>
          </p:nvPr>
        </p:nvSpPr>
        <p:spPr>
          <a:xfrm>
            <a:off x="533400" y="1752600"/>
            <a:ext cx="8153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/>
              <a:t>Random data can generate apparently interesting association rules.  The more rules you produce, the greater this danger.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/>
              <a:t>Rules based on large numbers of records are less subject to this danger.</a:t>
            </a:r>
            <a:endParaRPr/>
          </a:p>
        </p:txBody>
      </p:sp>
      <p:pic>
        <p:nvPicPr>
          <p:cNvPr id="242" name="Google Shape;24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191000"/>
            <a:ext cx="5133975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1"/>
          <p:cNvSpPr txBox="1"/>
          <p:nvPr/>
        </p:nvSpPr>
        <p:spPr>
          <a:xfrm>
            <a:off x="381000" y="3733800"/>
            <a:ext cx="5486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Rules from some randomly-generated transactions: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1"/>
          <p:cNvSpPr/>
          <p:nvPr/>
        </p:nvSpPr>
        <p:spPr>
          <a:xfrm>
            <a:off x="4648200" y="4876800"/>
            <a:ext cx="228600" cy="228600"/>
          </a:xfrm>
          <a:prstGeom prst="ellipse">
            <a:avLst/>
          </a:prstGeom>
          <a:noFill/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5" name="Google Shape;245;p31"/>
          <p:cNvCxnSpPr/>
          <p:nvPr/>
        </p:nvCxnSpPr>
        <p:spPr>
          <a:xfrm flipH="1">
            <a:off x="5334000" y="4953000"/>
            <a:ext cx="609600" cy="762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46" name="Google Shape;246;p31"/>
          <p:cNvSpPr txBox="1"/>
          <p:nvPr/>
        </p:nvSpPr>
        <p:spPr>
          <a:xfrm>
            <a:off x="6019800" y="4724400"/>
            <a:ext cx="2209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 chance data can produce high lift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Association Rules?</a:t>
            </a:r>
            <a:endParaRPr/>
          </a:p>
        </p:txBody>
      </p:sp>
      <p:sp>
        <p:nvSpPr>
          <p:cNvPr id="115" name="Google Shape;115;p14"/>
          <p:cNvSpPr txBox="1"/>
          <p:nvPr>
            <p:ph idx="1" type="body"/>
          </p:nvPr>
        </p:nvSpPr>
        <p:spPr>
          <a:xfrm>
            <a:off x="914400" y="1828800"/>
            <a:ext cx="7772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Study of “what goes with what”</a:t>
            </a:r>
            <a:endParaRPr/>
          </a:p>
          <a:p>
            <a:pPr indent="-285750" lvl="1" marL="742950" rtl="0" algn="l">
              <a:spcBef>
                <a:spcPts val="375"/>
              </a:spcBef>
              <a:spcAft>
                <a:spcPts val="0"/>
              </a:spcAft>
              <a:buSzPts val="1870"/>
              <a:buChar char="⚫"/>
            </a:pPr>
            <a:r>
              <a:rPr lang="en-US" sz="2200"/>
              <a:t>“Customers who bought X also bought Y”</a:t>
            </a:r>
            <a:endParaRPr sz="2200"/>
          </a:p>
          <a:p>
            <a:pPr indent="-285750" lvl="1" marL="742950" rtl="0" algn="l">
              <a:spcBef>
                <a:spcPts val="375"/>
              </a:spcBef>
              <a:spcAft>
                <a:spcPts val="0"/>
              </a:spcAft>
              <a:buSzPts val="1870"/>
              <a:buChar char="⚫"/>
            </a:pPr>
            <a:r>
              <a:rPr lang="en-US" sz="2200"/>
              <a:t>What symptoms go with what diagnosis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Transaction-based or event-based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Also called “market basket analysis” and “affinity analysis”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Originated with study of customer transactions databases to determine associations among items purchased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Example: Charles Book Club</a:t>
            </a:r>
            <a:endParaRPr/>
          </a:p>
        </p:txBody>
      </p:sp>
      <p:sp>
        <p:nvSpPr>
          <p:cNvPr id="253" name="Google Shape;253;p32"/>
          <p:cNvSpPr txBox="1"/>
          <p:nvPr>
            <p:ph idx="1" type="body"/>
          </p:nvPr>
        </p:nvSpPr>
        <p:spPr>
          <a:xfrm>
            <a:off x="457200" y="5029200"/>
            <a:ext cx="8458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sz="2400"/>
              <a:t>Row 1, e.g., is a transaction in which books were bought in the following categories:  Youth, Do it Yourself, Geography</a:t>
            </a:r>
            <a:endParaRPr/>
          </a:p>
        </p:txBody>
      </p:sp>
      <p:pic>
        <p:nvPicPr>
          <p:cNvPr id="254" name="Google Shape;25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752600"/>
            <a:ext cx="665797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type="title"/>
          </p:nvPr>
        </p:nvSpPr>
        <p:spPr>
          <a:xfrm>
            <a:off x="914400" y="274638"/>
            <a:ext cx="77724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Rules Produced by </a:t>
            </a: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apriori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61" name="Google Shape;26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447800"/>
            <a:ext cx="4157662" cy="3584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3"/>
          <p:cNvSpPr/>
          <p:nvPr/>
        </p:nvSpPr>
        <p:spPr>
          <a:xfrm>
            <a:off x="609600" y="5334000"/>
            <a:ext cx="7848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rules &lt;- apriori(books.trans,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parameter = list(supp= 200/4000, conf = 0.5, target = "rules"))</a:t>
            </a:r>
            <a:endParaRPr/>
          </a:p>
        </p:txBody>
      </p:sp>
      <p:sp>
        <p:nvSpPr>
          <p:cNvPr id="263" name="Google Shape;263;p33"/>
          <p:cNvSpPr txBox="1"/>
          <p:nvPr/>
        </p:nvSpPr>
        <p:spPr>
          <a:xfrm>
            <a:off x="6172200" y="1600200"/>
            <a:ext cx="1219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Cautions: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4" name="Google Shape;264;p33"/>
          <p:cNvCxnSpPr/>
          <p:nvPr/>
        </p:nvCxnSpPr>
        <p:spPr>
          <a:xfrm rot="10800000">
            <a:off x="5257800" y="2133600"/>
            <a:ext cx="609600" cy="1524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65" name="Google Shape;265;p33"/>
          <p:cNvCxnSpPr/>
          <p:nvPr/>
        </p:nvCxnSpPr>
        <p:spPr>
          <a:xfrm flipH="1">
            <a:off x="5257800" y="2362200"/>
            <a:ext cx="609600" cy="1524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66" name="Google Shape;266;p33"/>
          <p:cNvCxnSpPr/>
          <p:nvPr/>
        </p:nvCxnSpPr>
        <p:spPr>
          <a:xfrm flipH="1">
            <a:off x="5257800" y="2438400"/>
            <a:ext cx="609600" cy="5334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67" name="Google Shape;267;p33"/>
          <p:cNvSpPr txBox="1"/>
          <p:nvPr/>
        </p:nvSpPr>
        <p:spPr>
          <a:xfrm>
            <a:off x="5867400" y="2133600"/>
            <a:ext cx="1752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Duplication (same trio of books)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33"/>
          <p:cNvCxnSpPr/>
          <p:nvPr/>
        </p:nvCxnSpPr>
        <p:spPr>
          <a:xfrm rot="10800000">
            <a:off x="5257800" y="4648200"/>
            <a:ext cx="381000" cy="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69" name="Google Shape;269;p33"/>
          <p:cNvSpPr txBox="1"/>
          <p:nvPr/>
        </p:nvSpPr>
        <p:spPr>
          <a:xfrm>
            <a:off x="5791200" y="4495800"/>
            <a:ext cx="19812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useful info!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– Association Rules	</a:t>
            </a:r>
            <a:endParaRPr/>
          </a:p>
        </p:txBody>
      </p:sp>
      <p:sp>
        <p:nvSpPr>
          <p:cNvPr id="276" name="Google Shape;276;p3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Association rules (or </a:t>
            </a:r>
            <a:r>
              <a:rPr i="1" lang="en-US"/>
              <a:t>affinity analysis, </a:t>
            </a:r>
            <a:r>
              <a:rPr lang="en-US"/>
              <a:t>or </a:t>
            </a:r>
            <a:r>
              <a:rPr i="1" lang="en-US"/>
              <a:t>market basket analysis</a:t>
            </a:r>
            <a:r>
              <a:rPr lang="en-US"/>
              <a:t>) produce rules on associations between items from a database of transactions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Widely used in </a:t>
            </a:r>
            <a:r>
              <a:rPr b="1" lang="en-US"/>
              <a:t>recommender systems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Most popular method is </a:t>
            </a:r>
            <a:r>
              <a:rPr b="1" lang="en-US"/>
              <a:t>Apriori algorithm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To reduce computation, we consider only “frequent” item sets (=support)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Performance of rules is measured by </a:t>
            </a:r>
            <a:r>
              <a:rPr i="1" lang="en-US"/>
              <a:t>confidence</a:t>
            </a:r>
            <a:r>
              <a:rPr lang="en-US"/>
              <a:t> and </a:t>
            </a:r>
            <a:r>
              <a:rPr i="1" lang="en-US"/>
              <a:t>lift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Can produce a profusion of rules; review is required to identify useful rules and to reduce redundancy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Collaborative Filtering</a:t>
            </a:r>
            <a:endParaRPr/>
          </a:p>
        </p:txBody>
      </p:sp>
      <p:sp>
        <p:nvSpPr>
          <p:cNvPr id="282" name="Google Shape;282;p35"/>
          <p:cNvSpPr txBox="1"/>
          <p:nvPr>
            <p:ph idx="1" type="body"/>
          </p:nvPr>
        </p:nvSpPr>
        <p:spPr>
          <a:xfrm>
            <a:off x="914400" y="1447800"/>
            <a:ext cx="77724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User based methods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Item based methods</a:t>
            </a:r>
            <a:endParaRPr/>
          </a:p>
        </p:txBody>
      </p:sp>
      <p:pic>
        <p:nvPicPr>
          <p:cNvPr id="283" name="Google Shape;28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2819400"/>
            <a:ext cx="5991225" cy="2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3429000"/>
            <a:ext cx="121920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Item-user matrix</a:t>
            </a:r>
            <a:endParaRPr/>
          </a:p>
        </p:txBody>
      </p:sp>
      <p:sp>
        <p:nvSpPr>
          <p:cNvPr id="290" name="Google Shape;290;p36"/>
          <p:cNvSpPr txBox="1"/>
          <p:nvPr>
            <p:ph idx="1" type="body"/>
          </p:nvPr>
        </p:nvSpPr>
        <p:spPr>
          <a:xfrm>
            <a:off x="990600" y="1371600"/>
            <a:ext cx="77724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Cells are user preferences, r</a:t>
            </a:r>
            <a:r>
              <a:rPr baseline="-25000" lang="en-US"/>
              <a:t>ij</a:t>
            </a:r>
            <a:r>
              <a:rPr lang="en-US"/>
              <a:t>, for items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Preferences can be ratings, or binary (buy, click, like)</a:t>
            </a:r>
            <a:endParaRPr/>
          </a:p>
        </p:txBody>
      </p:sp>
      <p:pic>
        <p:nvPicPr>
          <p:cNvPr id="291" name="Google Shape;29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3048000"/>
            <a:ext cx="4189413" cy="1976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914400" y="274638"/>
            <a:ext cx="7772400" cy="1401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efficient to store as rows of triplets</a:t>
            </a:r>
            <a:endParaRPr/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914400" y="1981200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Each row has the user ID, the item ID, and the user’s rating of that item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3740"/>
              <a:buFont typeface="Noto Sans Symbols"/>
              <a:buNone/>
            </a:pPr>
            <a:r>
              <a:rPr lang="en-US" sz="4400"/>
              <a:t>(U</a:t>
            </a:r>
            <a:r>
              <a:rPr baseline="-25000" lang="en-US" sz="4400"/>
              <a:t>u</a:t>
            </a:r>
            <a:r>
              <a:rPr lang="en-US" sz="4400"/>
              <a:t>, I</a:t>
            </a:r>
            <a:r>
              <a:rPr baseline="-25000" lang="en-US" sz="4400"/>
              <a:t>i</a:t>
            </a:r>
            <a:r>
              <a:rPr lang="en-US" sz="4400"/>
              <a:t>, r</a:t>
            </a:r>
            <a:r>
              <a:rPr baseline="-25000" lang="en-US" sz="4400"/>
              <a:t>ui</a:t>
            </a:r>
            <a:r>
              <a:rPr lang="en-US" sz="4400"/>
              <a:t>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User-based Collaborative Filtering</a:t>
            </a:r>
            <a:endParaRPr/>
          </a:p>
        </p:txBody>
      </p:sp>
      <p:sp>
        <p:nvSpPr>
          <p:cNvPr id="303" name="Google Shape;303;p38"/>
          <p:cNvSpPr txBox="1"/>
          <p:nvPr>
            <p:ph idx="1" type="body"/>
          </p:nvPr>
        </p:nvSpPr>
        <p:spPr>
          <a:xfrm>
            <a:off x="914400" y="1905000"/>
            <a:ext cx="77724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Start with a single user who will be the target of the recommendations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Find other users who are most similar, based on comparing preference vectors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Measuring Proximity</a:t>
            </a:r>
            <a:endParaRPr/>
          </a:p>
        </p:txBody>
      </p:sp>
      <p:sp>
        <p:nvSpPr>
          <p:cNvPr id="309" name="Google Shape;309;p39"/>
          <p:cNvSpPr txBox="1"/>
          <p:nvPr>
            <p:ph idx="1" type="body"/>
          </p:nvPr>
        </p:nvSpPr>
        <p:spPr>
          <a:xfrm>
            <a:off x="914400" y="1676400"/>
            <a:ext cx="77724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Like nearest-neighbor algorithm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But Euclidean distance does not do well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Correlation proximity does better (Pearson)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For each user pair, find the co-rated items, calculate correlation between the vectors of their ratings for those items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1700"/>
              <a:buChar char="⚫"/>
            </a:pPr>
            <a:r>
              <a:rPr lang="en-US" sz="2000"/>
              <a:t>Note that the average ratings for each user are across all products, not just the co-rated ones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  <p:pic>
        <p:nvPicPr>
          <p:cNvPr id="310" name="Google Shape;31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5257800"/>
            <a:ext cx="456247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Cosine Similarity</a:t>
            </a:r>
            <a:endParaRPr/>
          </a:p>
        </p:txBody>
      </p:sp>
      <p:sp>
        <p:nvSpPr>
          <p:cNvPr id="316" name="Google Shape;316;p4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Like correlation coefficient, except do not subtract the means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“Cold start” problem:  For users with just one item, or items with just one neighbor, neither cosine similarity nor correlation produces useful metric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Binary matrix?  Must use all the data, not just the co-rated items.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This can add useful info – in the Netflix contest, information about which movies users chose to rate was informative.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Example – Tiny Netflix subset</a:t>
            </a:r>
            <a:endParaRPr/>
          </a:p>
        </p:txBody>
      </p:sp>
      <p:sp>
        <p:nvSpPr>
          <p:cNvPr id="322" name="Google Shape;322;p41"/>
          <p:cNvSpPr txBox="1"/>
          <p:nvPr>
            <p:ph idx="1" type="body"/>
          </p:nvPr>
        </p:nvSpPr>
        <p:spPr>
          <a:xfrm>
            <a:off x="914400" y="51816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Consider users 30878 and 823519</a:t>
            </a:r>
            <a:endParaRPr/>
          </a:p>
        </p:txBody>
      </p:sp>
      <p:pic>
        <p:nvPicPr>
          <p:cNvPr id="323" name="Google Shape;32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447800"/>
            <a:ext cx="714375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713" y="1219200"/>
            <a:ext cx="6596062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 txBox="1"/>
          <p:nvPr>
            <p:ph type="title"/>
          </p:nvPr>
        </p:nvSpPr>
        <p:spPr>
          <a:xfrm>
            <a:off x="914400" y="274638"/>
            <a:ext cx="77724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Used in many recommender systems</a:t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685800" y="4800600"/>
            <a:ext cx="8077200" cy="1600200"/>
          </a:xfrm>
          <a:prstGeom prst="rect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/>
          <p:nvPr>
            <p:ph type="title"/>
          </p:nvPr>
        </p:nvSpPr>
        <p:spPr>
          <a:xfrm>
            <a:off x="381000" y="274638"/>
            <a:ext cx="8305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Correlation between users 30878 and 823519 </a:t>
            </a:r>
            <a:endParaRPr sz="2800"/>
          </a:p>
        </p:txBody>
      </p:sp>
      <p:sp>
        <p:nvSpPr>
          <p:cNvPr id="329" name="Google Shape;329;p42"/>
          <p:cNvSpPr txBox="1"/>
          <p:nvPr>
            <p:ph idx="1" type="body"/>
          </p:nvPr>
        </p:nvSpPr>
        <p:spPr>
          <a:xfrm>
            <a:off x="914400" y="1447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First find average ratings for each user: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  <p:pic>
        <p:nvPicPr>
          <p:cNvPr id="330" name="Google Shape;33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905000"/>
            <a:ext cx="4162425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2"/>
          <p:cNvSpPr txBox="1"/>
          <p:nvPr/>
        </p:nvSpPr>
        <p:spPr>
          <a:xfrm>
            <a:off x="838200" y="3048000"/>
            <a:ext cx="7467600" cy="83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Find correlation using departure from avg. ratings for the co-rated movies (movies 1, 28 and 30):</a:t>
            </a:r>
            <a:endParaRPr/>
          </a:p>
        </p:txBody>
      </p:sp>
      <p:pic>
        <p:nvPicPr>
          <p:cNvPr id="332" name="Google Shape;33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4343400"/>
            <a:ext cx="771525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 txBox="1"/>
          <p:nvPr>
            <p:ph type="title"/>
          </p:nvPr>
        </p:nvSpPr>
        <p:spPr>
          <a:xfrm>
            <a:off x="914400" y="274638"/>
            <a:ext cx="77724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Find cosine similarity for same users</a:t>
            </a:r>
            <a:endParaRPr sz="3000"/>
          </a:p>
        </p:txBody>
      </p:sp>
      <p:sp>
        <p:nvSpPr>
          <p:cNvPr id="338" name="Google Shape;338;p43"/>
          <p:cNvSpPr txBox="1"/>
          <p:nvPr>
            <p:ph idx="1" type="body"/>
          </p:nvPr>
        </p:nvSpPr>
        <p:spPr>
          <a:xfrm>
            <a:off x="914400" y="1447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Use raw ratings instead of departures from averages: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339" name="Google Shape;33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2438400"/>
            <a:ext cx="5400675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3"/>
          <p:cNvSpPr txBox="1"/>
          <p:nvPr/>
        </p:nvSpPr>
        <p:spPr>
          <a:xfrm>
            <a:off x="838200" y="4343400"/>
            <a:ext cx="76200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Ranges from 0 (no similarity) to 1 (perfect match)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Using the similarity info to make recommendations</a:t>
            </a:r>
            <a:endParaRPr/>
          </a:p>
        </p:txBody>
      </p:sp>
      <p:sp>
        <p:nvSpPr>
          <p:cNvPr id="346" name="Google Shape;346;p4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Given a new user, identify k-nearest users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Consider all the items they rated/purchased, except for the co-rated ones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Among these other items, what is the best one?  “Best” could be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Most purchased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Highest rated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Most rated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That “best” item is the recommendation for the new user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Item-based collaborative filtering</a:t>
            </a:r>
            <a:endParaRPr sz="3600"/>
          </a:p>
        </p:txBody>
      </p:sp>
      <p:sp>
        <p:nvSpPr>
          <p:cNvPr id="352" name="Google Shape;352;p45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When the number of users is huge, user-based calculations pose an obstacle (similarity measures cannot be calculated until user shows up)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Alternative – when a user purchases an item, focus on similar items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/>
              <a:t>Find co-rated (co-purchased) items (by any user)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/>
              <a:t>Recommend the most popular or most correlated item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6"/>
          <p:cNvSpPr/>
          <p:nvPr/>
        </p:nvSpPr>
        <p:spPr>
          <a:xfrm>
            <a:off x="533400" y="1905000"/>
            <a:ext cx="7924800" cy="418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simulate matrix with 1000 users and 100 movies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 &lt;- matrix(nrow = 1000, ncol = 100)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simulated ratings (1% of the data)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m[sample.int(100*1000, 1000)] &lt;- ceiling(runif(1000, 0, 5))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 convert into a realRatingMatrix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 &lt;- as(m, "realRatingMatrix")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library(recommenderlab)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user-based collaborative filtering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UB.Rec &lt;- Recommender(r, "UBCF")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pred &lt;- predict(UB.Rec, r, type="ratings")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as(pred, "matrix")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item-based collaborative filtering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IB.Rec &lt;- Recommender(r, "IBCF")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pred &lt;- predict(IB.Rec, r, type="ratings")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as(pred, "matrix")</a:t>
            </a:r>
            <a:endParaRPr/>
          </a:p>
        </p:txBody>
      </p:sp>
      <p:sp>
        <p:nvSpPr>
          <p:cNvPr id="358" name="Google Shape;358;p46"/>
          <p:cNvSpPr txBox="1"/>
          <p:nvPr/>
        </p:nvSpPr>
        <p:spPr>
          <a:xfrm>
            <a:off x="762000" y="838200"/>
            <a:ext cx="7696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Code with </a:t>
            </a: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recommenderlab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– Collaborative Filtering</a:t>
            </a:r>
            <a:endParaRPr/>
          </a:p>
        </p:txBody>
      </p:sp>
      <p:sp>
        <p:nvSpPr>
          <p:cNvPr id="364" name="Google Shape;364;p47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User-based – for a new user, find other users who share his/her preferences, recommend the highest-rated item that new user does </a:t>
            </a:r>
            <a:r>
              <a:rPr lang="en-US" u="sng"/>
              <a:t>not</a:t>
            </a:r>
            <a:r>
              <a:rPr lang="en-US"/>
              <a:t> have.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User-user correlations cannot be calculated until new user appears on the scene… so it is slow if lots of users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Item-based – for a new user considering an item, find other item that is most similar in terms of user preferences.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Ability to calculate item-item correlations in advance greatly speeds up the algorithm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Association Rules vs. Collaborative Filtering</a:t>
            </a:r>
            <a:endParaRPr/>
          </a:p>
        </p:txBody>
      </p:sp>
      <p:sp>
        <p:nvSpPr>
          <p:cNvPr id="370" name="Google Shape;370;p48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AR:  focus entirely on frequent (popular) item combinations.  Data rows are single transactions.  Ignores user dimension.  Often used in displays (what goes with what).  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CF:  focus is on user preferences.  Data rows are user purchases or ratings over time.  Can capture “long tail” of user preferences – useful for recommendations involving unusual items  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685800" y="2438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Generating Rules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Terms</a:t>
            </a:r>
            <a:endParaRPr/>
          </a:p>
        </p:txBody>
      </p:sp>
      <p:sp>
        <p:nvSpPr>
          <p:cNvPr id="136" name="Google Shape;136;p17"/>
          <p:cNvSpPr txBox="1"/>
          <p:nvPr>
            <p:ph idx="1" type="body"/>
          </p:nvPr>
        </p:nvSpPr>
        <p:spPr>
          <a:xfrm>
            <a:off x="9144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“IF” part = </a:t>
            </a:r>
            <a:r>
              <a:rPr b="1" lang="en-US"/>
              <a:t>antecedent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“THEN” part = </a:t>
            </a:r>
            <a:r>
              <a:rPr b="1" lang="en-US"/>
              <a:t>consequent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“Item set” = the items (e.g., products) comprising the antecedent or consequent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Antecedent and consequent are </a:t>
            </a:r>
            <a:r>
              <a:rPr i="1" lang="en-US"/>
              <a:t>disjoint</a:t>
            </a:r>
            <a:r>
              <a:rPr lang="en-US"/>
              <a:t> (i.e., have no items in common)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Tiny Example: Phone Faceplates</a:t>
            </a:r>
            <a:endParaRPr/>
          </a:p>
        </p:txBody>
      </p:sp>
      <p:pic>
        <p:nvPicPr>
          <p:cNvPr id="143" name="Google Shape;14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209800"/>
            <a:ext cx="4333875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2.gstatic.com/images?q=tbn:ANd9GcRasFLudPijanNjGzbHGxTthZTMRRxIvFUCRqYXB8jg8E7SBTM&amp;t=1&amp;usg=__Hjh3ADf2Q9MI1bsBAGWu2XOxFHY=" id="144" name="Google Shape;14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2200" y="2438400"/>
            <a:ext cx="203835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Many Rules are Possible</a:t>
            </a:r>
            <a:endParaRPr/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914400" y="2057400"/>
            <a:ext cx="7772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For example: Transaction 1 supports several rules, such as 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“If red, then white” (“If a red faceplate is purchased, then so is a white one”)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“If white, then red”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“If red and white, then green”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+ several more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Frequent Item Sets</a:t>
            </a:r>
            <a:endParaRPr/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9144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Ideally, we want to create all possible combinations of items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b="1" lang="en-US"/>
              <a:t>Problem:</a:t>
            </a:r>
            <a:r>
              <a:rPr lang="en-US"/>
              <a:t> computation time grows exponentially as # items increases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b="1" lang="en-US"/>
              <a:t>Solution:</a:t>
            </a:r>
            <a:r>
              <a:rPr lang="en-US"/>
              <a:t> consider only “frequent item sets”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Criterion for frequent: </a:t>
            </a:r>
            <a:r>
              <a:rPr i="1" lang="en-US"/>
              <a:t>support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Support</a:t>
            </a:r>
            <a:endParaRPr/>
          </a:p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914400" y="2133600"/>
            <a:ext cx="7772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i="1" lang="en-US">
                <a:latin typeface="Libre Franklin"/>
                <a:ea typeface="Libre Franklin"/>
                <a:cs typeface="Libre Franklin"/>
                <a:sym typeface="Libre Franklin"/>
              </a:rPr>
              <a:t>Support for an itemset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 = # (or percent) of transactions that include an itemset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Example: support for the item set {red, white} is 4 out of 10 transactions, or 40%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i="1" lang="en-US">
                <a:latin typeface="Libre Franklin"/>
                <a:ea typeface="Libre Franklin"/>
                <a:cs typeface="Libre Franklin"/>
                <a:sym typeface="Libre Franklin"/>
              </a:rPr>
              <a:t>Support for a rule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 = # (or percent) of transactions that include both the antecedent and the consequent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