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embeddedFontLst>
    <p:embeddedFont>
      <p:font typeface="Libre Franklin"/>
      <p:regular r:id="rId49"/>
      <p:bold r:id="rId50"/>
      <p:italic r:id="rId51"/>
      <p:boldItalic r:id="rId52"/>
    </p:embeddedFont>
    <p:embeddedFont>
      <p:font typeface="Libre Baskerville"/>
      <p:regular r:id="rId53"/>
      <p:bold r:id="rId54"/>
      <p: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LibreFrankl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ibreFranklin-italic.fntdata"/><Relationship Id="rId50" Type="http://schemas.openxmlformats.org/officeDocument/2006/relationships/font" Target="fonts/LibreFranklin-bold.fntdata"/><Relationship Id="rId53" Type="http://schemas.openxmlformats.org/officeDocument/2006/relationships/font" Target="fonts/LibreBaskerville-regular.fntdata"/><Relationship Id="rId52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55" Type="http://schemas.openxmlformats.org/officeDocument/2006/relationships/font" Target="fonts/LibreBaskerville-italic.fntdata"/><Relationship Id="rId10" Type="http://schemas.openxmlformats.org/officeDocument/2006/relationships/slide" Target="slides/slide5.xml"/><Relationship Id="rId54" Type="http://schemas.openxmlformats.org/officeDocument/2006/relationships/font" Target="fonts/LibreBaskervill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5" name="Google Shape;2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2" name="Google Shape;31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7" name="Google Shape;3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7" name="Google Shape;36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3" name="Google Shape;37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0" name="Google Shape;38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6" name="Google Shape;42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15 – Cluster Analysis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Galit Shmueli and Peter Bruce 2010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09600" y="4570413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(3rd ed.)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 &amp;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04800" y="274638"/>
            <a:ext cx="868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 </a:t>
            </a:r>
            <a:r>
              <a:rPr b="1" lang="en-US" sz="3000"/>
              <a:t>Dendrogram</a:t>
            </a:r>
            <a:r>
              <a:rPr lang="en-US" sz="3000"/>
              <a:t> shows the cluster hierarchy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5" y="1138238"/>
            <a:ext cx="7534275" cy="52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Measuring Distance</a:t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2590800" y="2590800"/>
            <a:ext cx="5486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720"/>
              <a:buFont typeface="Noto Sans Symbols"/>
              <a:buNone/>
            </a:pPr>
            <a:r>
              <a:rPr lang="en-US" sz="3200"/>
              <a:t>Between records</a:t>
            </a:r>
            <a:endParaRPr/>
          </a:p>
          <a:p>
            <a:pPr indent="-100329" lvl="0" marL="273050" rtl="0" algn="l">
              <a:spcBef>
                <a:spcPts val="575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sz="3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720"/>
              <a:buFont typeface="Noto Sans Symbols"/>
              <a:buNone/>
            </a:pPr>
            <a:r>
              <a:rPr lang="en-US" sz="3200"/>
              <a:t>Between clusters</a:t>
            </a:r>
            <a:endParaRPr/>
          </a:p>
          <a:p>
            <a:pPr indent="-100329" lvl="0" marL="273050" rtl="0" algn="l">
              <a:spcBef>
                <a:spcPts val="575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b="1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idx="4294967295" type="title"/>
          </p:nvPr>
        </p:nvSpPr>
        <p:spPr>
          <a:xfrm>
            <a:off x="457200" y="2286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Measuring Distance Between Records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idx="4294967295"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Distance Between Two Records</a:t>
            </a:r>
            <a:endParaRPr/>
          </a:p>
        </p:txBody>
      </p:sp>
      <p:sp>
        <p:nvSpPr>
          <p:cNvPr id="195" name="Google Shape;195;p25"/>
          <p:cNvSpPr txBox="1"/>
          <p:nvPr>
            <p:ph idx="4294967295" type="body"/>
          </p:nvPr>
        </p:nvSpPr>
        <p:spPr>
          <a:xfrm>
            <a:off x="457200" y="2286000"/>
            <a:ext cx="8305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Euclidean Distance </a:t>
            </a:r>
            <a:r>
              <a:rPr lang="en-US"/>
              <a:t>is most popular: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" y="3352800"/>
            <a:ext cx="8772525" cy="7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Normalizing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609600" y="1905000"/>
            <a:ext cx="79248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Problem:</a:t>
            </a:r>
            <a:r>
              <a:rPr lang="en-US"/>
              <a:t> Raw distance measures are highly influenced by scale of measurements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Solution:</a:t>
            </a:r>
            <a:r>
              <a:rPr lang="en-US"/>
              <a:t> normalize (standardize) the data first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Subtract mean, divide by std. deviation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Also called </a:t>
            </a:r>
            <a:r>
              <a:rPr b="1" lang="en-US" sz="2200"/>
              <a:t>z-scores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Normalization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For 22 utilities: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Avg. sales = 8,914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Std. dev. = 3,550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Normalized score </a:t>
            </a:r>
            <a:r>
              <a:rPr lang="en-US"/>
              <a:t>for Arizona sales:</a:t>
            </a:r>
            <a:endParaRPr/>
          </a:p>
          <a:p>
            <a:pPr indent="0" lvl="1" marL="114300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(9,077-8,914)/3,550 = 0.046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>
            <a:off x="533400" y="1524000"/>
            <a:ext cx="7772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utilities.df &lt;- read.csv("Utilities.csv")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set row names to the utilities column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row.names(utilities.df) &lt;- utilities.df[,1]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remove the utility column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utilities.df &lt;- utilities.df[,-1]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compute Euclidean distance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&lt;- dist(utilities.df, method = "euclidean")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1066800" y="609600"/>
            <a:ext cx="6705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Distance Matrix for Utility Pairs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4953000" y="4343400"/>
            <a:ext cx="3276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use a variety of metrics here, see R documentation for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 rot="10800000">
            <a:off x="5943600" y="3505200"/>
            <a:ext cx="152400" cy="838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04" y="2667000"/>
            <a:ext cx="7716466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/>
        </p:nvSpPr>
        <p:spPr>
          <a:xfrm>
            <a:off x="457200" y="609600"/>
            <a:ext cx="792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of Distance Matrix (showing first 5 pairs)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457200" y="2514600"/>
            <a:ext cx="7848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normalize input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utilities.df.norm &lt;- sapply(utilities.df, scale)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add row names: utilities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row.names(utilities.df.norm) &lt;- row.names(utilities.df)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compute normalized distance based on Sales (column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6) and Fuel Cost (column 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d.norm &lt;- dist(utilities.df.norm[,c(6,8)], method =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"euclidean")</a:t>
            </a:r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609600" y="609600"/>
            <a:ext cx="7772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for Normalizing then Computing Distance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4724400" y="1524000"/>
            <a:ext cx="396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without further arguments, normalizes each column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30"/>
          <p:cNvCxnSpPr/>
          <p:nvPr/>
        </p:nvCxnSpPr>
        <p:spPr>
          <a:xfrm>
            <a:off x="6629400" y="2209800"/>
            <a:ext cx="0" cy="609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914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Categorical Data: </a:t>
            </a:r>
            <a:r>
              <a:rPr b="1" lang="en-US"/>
              <a:t>Similarity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914400" y="1447800"/>
            <a:ext cx="374967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0" name="Google Shape;240;p31"/>
          <p:cNvSpPr txBox="1"/>
          <p:nvPr>
            <p:ph idx="2" type="body"/>
          </p:nvPr>
        </p:nvSpPr>
        <p:spPr>
          <a:xfrm>
            <a:off x="609600" y="3429000"/>
            <a:ext cx="8077200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Similarity metrics based on this table: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Matching coef. = (a+d)/p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Jaquard’s coef. = d/(b+c+d)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Use in cases where a matching “1” is much greater evidence of similarity than matching “0” (e.g. “owns Corvette”)</a:t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175" y="2362200"/>
            <a:ext cx="33242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 txBox="1"/>
          <p:nvPr/>
        </p:nvSpPr>
        <p:spPr>
          <a:xfrm>
            <a:off x="685800" y="1447800"/>
            <a:ext cx="74676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measure the distance between records in terms of two 0/1 variables, create table with counts: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Clustering: The Main Idea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9144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Goal: Form groups (clusters) of similar records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Used for </a:t>
            </a:r>
            <a:r>
              <a:rPr b="1" lang="en-US"/>
              <a:t>segmenting markets </a:t>
            </a:r>
            <a:r>
              <a:rPr lang="en-US"/>
              <a:t>into groups of similar customers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Example:  Claritas segmented US neighborhoods based on demographics &amp; income: “Furs &amp; station wagons,” “Money &amp; Brains”, …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Distance Measures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914400" y="21336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Correlation-based similarity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Statistical distance (Mahalanobis)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Manhattan distance (absolute differences)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Maximum coordinate distance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Gower’s similarity (for mixed variable types: continuous &amp; categorical)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286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Measuring Distance Between Clusters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Minimum Distance </a:t>
            </a:r>
            <a:br>
              <a:rPr lang="en-US" sz="3600"/>
            </a:br>
            <a:r>
              <a:rPr lang="en-US" sz="3600"/>
              <a:t>(Cluster A to Cluster B)</a:t>
            </a:r>
            <a:endParaRPr sz="3600"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457200" y="2209800"/>
            <a:ext cx="73152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Also called </a:t>
            </a:r>
            <a:r>
              <a:rPr b="1" lang="en-US"/>
              <a:t>single linkage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Distance between two clusters is the distance between the pair of records A</a:t>
            </a:r>
            <a:r>
              <a:rPr baseline="-25000" lang="en-US"/>
              <a:t>i</a:t>
            </a:r>
            <a:r>
              <a:rPr lang="en-US"/>
              <a:t> and B</a:t>
            </a:r>
            <a:r>
              <a:rPr baseline="-25000" lang="en-US"/>
              <a:t>j</a:t>
            </a:r>
            <a:r>
              <a:rPr lang="en-US"/>
              <a:t> that are closest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Maximum Distance</a:t>
            </a:r>
            <a:br>
              <a:rPr lang="en-US" sz="3600"/>
            </a:br>
            <a:r>
              <a:rPr lang="en-US" sz="3600"/>
              <a:t>(Cluster A to Cluster B)</a:t>
            </a:r>
            <a:endParaRPr sz="3600"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457200" y="2286000"/>
            <a:ext cx="7543800" cy="384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Also called </a:t>
            </a:r>
            <a:r>
              <a:rPr b="1" lang="en-US"/>
              <a:t>complete linkage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Distance between two clusters is the distance between the pair of records A</a:t>
            </a:r>
            <a:r>
              <a:rPr baseline="-25000" lang="en-US"/>
              <a:t>i</a:t>
            </a:r>
            <a:r>
              <a:rPr lang="en-US"/>
              <a:t> and B</a:t>
            </a:r>
            <a:r>
              <a:rPr baseline="-25000" lang="en-US"/>
              <a:t>j</a:t>
            </a:r>
            <a:r>
              <a:rPr lang="en-US"/>
              <a:t> that are farthest from each other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Average Distance</a:t>
            </a:r>
            <a:endParaRPr/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Also called </a:t>
            </a:r>
            <a:r>
              <a:rPr b="1" lang="en-US"/>
              <a:t>average linkage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Distance between two clusters is the average of all possible pair-wise distances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Centroid Distance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Distance between two clusters is the distance between the two cluster centroids.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Centroid is the vector of variable averages for all records in a cluster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/>
              <a:t>The Hierarchical Clustering Steps (Using Agglomerative Method)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/>
              <a:t>Start with </a:t>
            </a:r>
            <a:r>
              <a:rPr i="1" lang="en-US"/>
              <a:t>n</a:t>
            </a:r>
            <a:r>
              <a:rPr lang="en-US"/>
              <a:t> clusters (each record is its own cluster)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/>
              <a:t>Merge two closest records into one cluster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/>
              <a:t>At each successive step, the two clusters closest to each other are merged</a:t>
            </a:r>
            <a:endParaRPr/>
          </a:p>
          <a:p>
            <a:pPr indent="-240665" lvl="0" marL="38100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Dendrogram, from bottom up, illustrates the process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/>
          <p:nvPr/>
        </p:nvSpPr>
        <p:spPr>
          <a:xfrm>
            <a:off x="838200" y="2690336"/>
            <a:ext cx="7086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in hclust() set argument method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to "ward.D", "single", "complete", "average",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"median", or "centroid“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hc1 &lt;- hclust(d.norm, method = "single")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plot(hc1, hang = -1, ann = FALSE)</a:t>
            </a:r>
            <a:endParaRPr/>
          </a:p>
        </p:txBody>
      </p:sp>
      <p:sp>
        <p:nvSpPr>
          <p:cNvPr id="297" name="Google Shape;297;p39"/>
          <p:cNvSpPr txBox="1"/>
          <p:nvPr/>
        </p:nvSpPr>
        <p:spPr>
          <a:xfrm>
            <a:off x="762000" y="609600"/>
            <a:ext cx="762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for Hierarchical Clustering and Plotting the Dendrogram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39"/>
          <p:cNvCxnSpPr>
            <a:stCxn id="296" idx="2"/>
          </p:cNvCxnSpPr>
          <p:nvPr/>
        </p:nvCxnSpPr>
        <p:spPr>
          <a:xfrm>
            <a:off x="4381500" y="4444662"/>
            <a:ext cx="1409700" cy="508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9" name="Google Shape;299;p39"/>
          <p:cNvSpPr txBox="1"/>
          <p:nvPr/>
        </p:nvSpPr>
        <p:spPr>
          <a:xfrm>
            <a:off x="5867400" y="4724400"/>
            <a:ext cx="2819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turns off annotation (plot and axis titles)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 flipH="1">
            <a:off x="2819400" y="43434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1" name="Google Shape;301;p39"/>
          <p:cNvSpPr txBox="1"/>
          <p:nvPr/>
        </p:nvSpPr>
        <p:spPr>
          <a:xfrm>
            <a:off x="1447800" y="4876800"/>
            <a:ext cx="304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causes x-axis labels to hang below the 0 line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1752600"/>
            <a:ext cx="4392124" cy="374808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0"/>
          <p:cNvSpPr txBox="1"/>
          <p:nvPr/>
        </p:nvSpPr>
        <p:spPr>
          <a:xfrm>
            <a:off x="1219200" y="685800"/>
            <a:ext cx="7010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Dendrogram for Single Linkage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4648200" y="3276600"/>
            <a:ext cx="457200" cy="22860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3276600" y="5638800"/>
            <a:ext cx="396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closest records form first cluster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the Dendrogram</a:t>
            </a:r>
            <a:endParaRPr/>
          </a:p>
        </p:txBody>
      </p:sp>
      <p:sp>
        <p:nvSpPr>
          <p:cNvPr id="316" name="Google Shape;316;p41"/>
          <p:cNvSpPr txBox="1"/>
          <p:nvPr>
            <p:ph idx="1" type="body"/>
          </p:nvPr>
        </p:nvSpPr>
        <p:spPr>
          <a:xfrm>
            <a:off x="6096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See process of clustering:</a:t>
            </a:r>
            <a:r>
              <a:rPr lang="en-US"/>
              <a:t> Lines connected lower down are merged earlier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New England and United will be merged first, then Madison and Northern</a:t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Determining number of clusters:</a:t>
            </a:r>
            <a:r>
              <a:rPr lang="en-US"/>
              <a:t> For a given “distance between clusters”, a horizontal line intersects the clusters that are that far apart, to create clusters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E.g., at distance of 3.5 (</a:t>
            </a:r>
            <a:r>
              <a:rPr b="1" lang="en-US" sz="2200">
                <a:solidFill>
                  <a:srgbClr val="FF3300"/>
                </a:solidFill>
              </a:rPr>
              <a:t>red line</a:t>
            </a:r>
            <a:r>
              <a:rPr lang="en-US" sz="2200"/>
              <a:t> in next slide), data can be reduced to 2 clusters – NY (singleton cluster) and all others</a:t>
            </a:r>
            <a:endParaRPr sz="2200"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At distance of 2.6 (</a:t>
            </a:r>
            <a:r>
              <a:rPr b="1" lang="en-US" sz="2200">
                <a:solidFill>
                  <a:srgbClr val="669900"/>
                </a:solidFill>
              </a:rPr>
              <a:t>green line in following slide</a:t>
            </a:r>
            <a:r>
              <a:rPr lang="en-US" sz="2200"/>
              <a:t>) data can be reduced to 6 clusters – 4 singletons, 1 doubleton, and all others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Applications</a:t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Periodic table of the elements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Classification of species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Grouping securities in portfolios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Grouping firms for structural analysis of economy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Army uniform sizes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752600"/>
            <a:ext cx="4392124" cy="374808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 txBox="1"/>
          <p:nvPr/>
        </p:nvSpPr>
        <p:spPr>
          <a:xfrm>
            <a:off x="1219200" y="685800"/>
            <a:ext cx="7010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Dendrogram for Single Linkage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3" name="Google Shape;323;p42"/>
          <p:cNvSpPr txBox="1"/>
          <p:nvPr/>
        </p:nvSpPr>
        <p:spPr>
          <a:xfrm>
            <a:off x="3276600" y="5638800"/>
            <a:ext cx="396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closest records form first cluster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42"/>
          <p:cNvCxnSpPr/>
          <p:nvPr/>
        </p:nvCxnSpPr>
        <p:spPr>
          <a:xfrm>
            <a:off x="2971800" y="2057400"/>
            <a:ext cx="1600200" cy="0"/>
          </a:xfrm>
          <a:prstGeom prst="straightConnector1">
            <a:avLst/>
          </a:prstGeom>
          <a:noFill/>
          <a:ln cap="flat" cmpd="sng" w="19050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42"/>
          <p:cNvSpPr txBox="1"/>
          <p:nvPr/>
        </p:nvSpPr>
        <p:spPr>
          <a:xfrm>
            <a:off x="4724400" y="1524000"/>
            <a:ext cx="3048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clusters must be at least 3.5 units apart, then you have 2 clusters – NY (singleton) and all others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1752600"/>
            <a:ext cx="4392124" cy="374808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3"/>
          <p:cNvSpPr txBox="1"/>
          <p:nvPr/>
        </p:nvSpPr>
        <p:spPr>
          <a:xfrm>
            <a:off x="1219200" y="685800"/>
            <a:ext cx="7010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Dendrogram for Single Linkage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3276600" y="5638800"/>
            <a:ext cx="396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closest records form first cluster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p43"/>
          <p:cNvCxnSpPr/>
          <p:nvPr/>
        </p:nvCxnSpPr>
        <p:spPr>
          <a:xfrm>
            <a:off x="2971800" y="2667000"/>
            <a:ext cx="3200400" cy="0"/>
          </a:xfrm>
          <a:prstGeom prst="straightConnector1">
            <a:avLst/>
          </a:prstGeom>
          <a:noFill/>
          <a:ln cap="flat" cmpd="sng" w="19050">
            <a:solidFill>
              <a:srgbClr val="66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p43"/>
          <p:cNvSpPr txBox="1"/>
          <p:nvPr/>
        </p:nvSpPr>
        <p:spPr>
          <a:xfrm>
            <a:off x="6172200" y="2133600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2.6 units of distance, there are 6 clusters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371600"/>
            <a:ext cx="5334000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4"/>
          <p:cNvSpPr txBox="1"/>
          <p:nvPr/>
        </p:nvSpPr>
        <p:spPr>
          <a:xfrm>
            <a:off x="685800" y="304800"/>
            <a:ext cx="77724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 Cluster Features with Heatmap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(darker = higher values)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4"/>
          <p:cNvSpPr/>
          <p:nvPr/>
        </p:nvSpPr>
        <p:spPr>
          <a:xfrm>
            <a:off x="3200400" y="3733800"/>
            <a:ext cx="152400" cy="91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22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4"/>
          <p:cNvSpPr/>
          <p:nvPr/>
        </p:nvSpPr>
        <p:spPr>
          <a:xfrm>
            <a:off x="3048000" y="1600200"/>
            <a:ext cx="76200" cy="1066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587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4"/>
          <p:cNvSpPr/>
          <p:nvPr/>
        </p:nvSpPr>
        <p:spPr>
          <a:xfrm>
            <a:off x="3124200" y="2667000"/>
            <a:ext cx="45719" cy="990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587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 txBox="1"/>
          <p:nvPr/>
        </p:nvSpPr>
        <p:spPr>
          <a:xfrm>
            <a:off x="533400" y="3657600"/>
            <a:ext cx="24384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Considering 3 clusters, bottom cluster has higher Fixed_charge and RoR than the other two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Validating Clusters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Interpretation</a:t>
            </a:r>
            <a:endParaRPr/>
          </a:p>
        </p:txBody>
      </p:sp>
      <p:sp>
        <p:nvSpPr>
          <p:cNvPr id="357" name="Google Shape;357;p46"/>
          <p:cNvSpPr txBox="1"/>
          <p:nvPr>
            <p:ph idx="1" type="body"/>
          </p:nvPr>
        </p:nvSpPr>
        <p:spPr>
          <a:xfrm>
            <a:off x="381000" y="1219200"/>
            <a:ext cx="8001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Goal:</a:t>
            </a:r>
            <a:r>
              <a:rPr lang="en-US"/>
              <a:t> obtain meaningful and useful clusters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Caveats: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(1) Random chance can often produce apparent clusters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(2) Different cluster methods produce different results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Solutions: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Obtain summary statistics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Also review clusters in terms of variables </a:t>
            </a:r>
            <a:r>
              <a:rPr b="1" lang="en-US"/>
              <a:t>not</a:t>
            </a:r>
            <a:r>
              <a:rPr lang="en-US"/>
              <a:t> used in clustering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Label the cluster (e.g. clustering of financial firms in 2008 might yield label like “midsize, sub-prime loser”)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Desirable Cluster Features</a:t>
            </a:r>
            <a:endParaRPr/>
          </a:p>
        </p:txBody>
      </p:sp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Stability </a:t>
            </a:r>
            <a:r>
              <a:rPr lang="en-US"/>
              <a:t>– are clusters and cluster assignments sensitive to slight changes in inputs?  Are cluster assignments in partition B similar to partition A?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Separation</a:t>
            </a:r>
            <a:r>
              <a:rPr lang="en-US"/>
              <a:t> – check ratio of between-cluster variation to within-cluster variation (higher is better)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Nonhierarchical Clustering:</a:t>
            </a:r>
            <a:br>
              <a:rPr lang="en-US" sz="3600"/>
            </a:br>
            <a:r>
              <a:rPr lang="en-US" sz="3600"/>
              <a:t>K-Means Clustering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K-Means Clustering Algorithm</a:t>
            </a:r>
            <a:endParaRPr/>
          </a:p>
        </p:txBody>
      </p:sp>
      <p:sp>
        <p:nvSpPr>
          <p:cNvPr id="377" name="Google Shape;377;p49"/>
          <p:cNvSpPr txBox="1"/>
          <p:nvPr>
            <p:ph idx="1" type="body"/>
          </p:nvPr>
        </p:nvSpPr>
        <p:spPr>
          <a:xfrm>
            <a:off x="9144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Choose # of clusters desired, </a:t>
            </a:r>
            <a:r>
              <a:rPr i="1" lang="en-US"/>
              <a:t>k</a:t>
            </a:r>
            <a:r>
              <a:rPr lang="en-US"/>
              <a:t>  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Start with a partition into k clusters </a:t>
            </a:r>
            <a:endParaRPr/>
          </a:p>
          <a:p>
            <a:pPr indent="-457200" lvl="2" marL="10509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Often based on random selection of k centroids 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At each step, move each record to cluster with closest centroid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Recompute centroids, repeat step 3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Stop when moving records increases within-cluster dispersion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K-means Algorithm: </a:t>
            </a:r>
            <a:br>
              <a:rPr lang="en-US" sz="3600"/>
            </a:br>
            <a:r>
              <a:rPr lang="en-US" sz="3600"/>
              <a:t>Choosing k and Initial Partitioning</a:t>
            </a:r>
            <a:endParaRPr/>
          </a:p>
        </p:txBody>
      </p:sp>
      <p:sp>
        <p:nvSpPr>
          <p:cNvPr id="384" name="Google Shape;384;p50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Choose </a:t>
            </a:r>
            <a:r>
              <a:rPr i="1" lang="en-US"/>
              <a:t>k</a:t>
            </a:r>
            <a:r>
              <a:rPr lang="en-US"/>
              <a:t> based on the how results will be used </a:t>
            </a:r>
            <a:endParaRPr/>
          </a:p>
          <a:p>
            <a:pPr indent="-228600" lvl="2" marL="844550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e.g., “How many market segments do we want?”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Also experiment with slightly different </a:t>
            </a:r>
            <a:r>
              <a:rPr i="1" lang="en-US"/>
              <a:t>k</a:t>
            </a:r>
            <a:r>
              <a:rPr lang="en-US"/>
              <a:t>’s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Initial partition into clusters can be random, or based on domain knowledge</a:t>
            </a:r>
            <a:endParaRPr/>
          </a:p>
          <a:p>
            <a:pPr indent="-3175" lvl="1" marL="346075" rtl="0" algn="l">
              <a:spcBef>
                <a:spcPts val="3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If random partition, repeat the process with different random partitions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/>
          <p:nvPr/>
        </p:nvSpPr>
        <p:spPr>
          <a:xfrm>
            <a:off x="1143000" y="2362200"/>
            <a:ext cx="5715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 &lt;- kmeans(utilities.df.norm, 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show cluster membership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km$cluster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1"/>
          <p:cNvSpPr txBox="1"/>
          <p:nvPr/>
        </p:nvSpPr>
        <p:spPr>
          <a:xfrm>
            <a:off x="1143000" y="762000"/>
            <a:ext cx="6400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for K-means Clustering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(data prep as for hierarchical)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1"/>
          <p:cNvSpPr txBox="1"/>
          <p:nvPr/>
        </p:nvSpPr>
        <p:spPr>
          <a:xfrm>
            <a:off x="5334000" y="1981200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for 6 clusters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114800"/>
            <a:ext cx="4295775" cy="184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51"/>
          <p:cNvCxnSpPr>
            <a:stCxn id="391" idx="1"/>
          </p:cNvCxnSpPr>
          <p:nvPr/>
        </p:nvCxnSpPr>
        <p:spPr>
          <a:xfrm flipH="1">
            <a:off x="4572000" y="2119699"/>
            <a:ext cx="762000" cy="318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Public Utilities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Goal:</a:t>
            </a:r>
            <a:r>
              <a:rPr lang="en-US"/>
              <a:t>  find clusters of similar utilities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Data:</a:t>
            </a:r>
            <a:r>
              <a:rPr lang="en-US"/>
              <a:t> 22 firms, 8 variables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Fixed-charge covering ratio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Rate of return on capital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Cost per kilowatt capacity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Annual load factor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Growth in peak demand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Sales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% nuclear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Fuel costs per kwh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828800"/>
            <a:ext cx="5281154" cy="402431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2"/>
          <p:cNvSpPr txBox="1"/>
          <p:nvPr/>
        </p:nvSpPr>
        <p:spPr>
          <a:xfrm>
            <a:off x="1219200" y="533400"/>
            <a:ext cx="6629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Characteristics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2"/>
          <p:cNvSpPr txBox="1"/>
          <p:nvPr/>
        </p:nvSpPr>
        <p:spPr>
          <a:xfrm>
            <a:off x="2362200" y="1447800"/>
            <a:ext cx="5029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Centroids = each cluster has a vector of variable means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52"/>
          <p:cNvCxnSpPr>
            <a:stCxn id="400" idx="1"/>
          </p:cNvCxnSpPr>
          <p:nvPr/>
        </p:nvCxnSpPr>
        <p:spPr>
          <a:xfrm flipH="1">
            <a:off x="2057400" y="1601689"/>
            <a:ext cx="304800" cy="2271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2" name="Google Shape;402;p52"/>
          <p:cNvSpPr/>
          <p:nvPr/>
        </p:nvSpPr>
        <p:spPr>
          <a:xfrm>
            <a:off x="5029200" y="2133600"/>
            <a:ext cx="1066800" cy="1524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2"/>
          <p:cNvSpPr txBox="1"/>
          <p:nvPr/>
        </p:nvSpPr>
        <p:spPr>
          <a:xfrm>
            <a:off x="6400800" y="1905000"/>
            <a:ext cx="2514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Custer 1 has normalized average demand growth of -0.7186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52"/>
          <p:cNvCxnSpPr/>
          <p:nvPr/>
        </p:nvCxnSpPr>
        <p:spPr>
          <a:xfrm flipH="1">
            <a:off x="6096000" y="2133600"/>
            <a:ext cx="381000" cy="76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5" name="Google Shape;405;p52"/>
          <p:cNvSpPr txBox="1"/>
          <p:nvPr/>
        </p:nvSpPr>
        <p:spPr>
          <a:xfrm>
            <a:off x="2438400" y="5791200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utilities in each cluster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52"/>
          <p:cNvCxnSpPr/>
          <p:nvPr/>
        </p:nvCxnSpPr>
        <p:spPr>
          <a:xfrm rot="10800000">
            <a:off x="1905000" y="58674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7" name="Google Shape;407;p52"/>
          <p:cNvSpPr txBox="1"/>
          <p:nvPr/>
        </p:nvSpPr>
        <p:spPr>
          <a:xfrm>
            <a:off x="6553200" y="39624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1 and 5 are each singletons, so within-cluster distance = 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52"/>
          <p:cNvCxnSpPr/>
          <p:nvPr/>
        </p:nvCxnSpPr>
        <p:spPr>
          <a:xfrm flipH="1">
            <a:off x="5029200" y="4343400"/>
            <a:ext cx="1447800" cy="5334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9" name="Google Shape;409;p52"/>
          <p:cNvCxnSpPr/>
          <p:nvPr/>
        </p:nvCxnSpPr>
        <p:spPr>
          <a:xfrm flipH="1">
            <a:off x="2133600" y="4267200"/>
            <a:ext cx="4343400" cy="6858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/>
          <p:nvPr/>
        </p:nvSpPr>
        <p:spPr>
          <a:xfrm>
            <a:off x="304800" y="1305342"/>
            <a:ext cx="883920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plot an empty scatter plot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plot(c(0), xaxt = 'n', ylab = "", type = "l", ylim =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c(min(km$centers), max(km$centers)), xlim = c(0, 8))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label x-axes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axis(1, at = c(1:8), labels = names(utilities.df))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plot centroids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 in c(1:6))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lines(km$centers[i,], lty = i, lwd = 2, col = ifelse(i %in% c(1, 3, 5),"black", "dark grey"))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name clusters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text(x = 0.5, y = km$centers[, 1], labels = paste("Cluster“, c(1:6)))</a:t>
            </a:r>
            <a:endParaRPr/>
          </a:p>
        </p:txBody>
      </p:sp>
      <p:pic>
        <p:nvPicPr>
          <p:cNvPr id="415" name="Google Shape;41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267199"/>
            <a:ext cx="6705600" cy="206522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3"/>
          <p:cNvSpPr txBox="1"/>
          <p:nvPr/>
        </p:nvSpPr>
        <p:spPr>
          <a:xfrm>
            <a:off x="914400" y="533400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 Cluster Centroids with Profile Plot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295400"/>
            <a:ext cx="30480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4"/>
          <p:cNvSpPr txBox="1"/>
          <p:nvPr/>
        </p:nvSpPr>
        <p:spPr>
          <a:xfrm>
            <a:off x="1371600" y="609600"/>
            <a:ext cx="6172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Choices for 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4"/>
          <p:cNvSpPr txBox="1"/>
          <p:nvPr/>
        </p:nvSpPr>
        <p:spPr>
          <a:xfrm>
            <a:off x="1295400" y="4191000"/>
            <a:ext cx="6858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number of clusters increases, the cluster members are closer to one another.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  What happens to the distance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clusters?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30" name="Google Shape;430;p55"/>
          <p:cNvSpPr txBox="1"/>
          <p:nvPr>
            <p:ph idx="1" type="body"/>
          </p:nvPr>
        </p:nvSpPr>
        <p:spPr>
          <a:xfrm>
            <a:off x="914400" y="1447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Cluster analysis is an exploratory tool. Useful only when it produces </a:t>
            </a:r>
            <a:r>
              <a:rPr b="1" lang="en-US"/>
              <a:t>meaningful</a:t>
            </a:r>
            <a:r>
              <a:rPr lang="en-US"/>
              <a:t> clusters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b="1" lang="en-US"/>
              <a:t>Hierarchical</a:t>
            </a:r>
            <a:r>
              <a:rPr lang="en-US"/>
              <a:t> clustering gives visual representation of different levels of clustering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On other hand, due to non-iterative nature, it can be unstable, can vary highly depending on settings, and is computationally expensive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b="1" lang="en-US"/>
              <a:t>Non-hierarchical</a:t>
            </a:r>
            <a:r>
              <a:rPr lang="en-US"/>
              <a:t> is computationally cheap and more stable; requires user to set </a:t>
            </a:r>
            <a:r>
              <a:rPr i="1" lang="en-US"/>
              <a:t>k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Can use both methods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Be wary of chance results; data may not have definitive “real” clusters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817245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19200"/>
            <a:ext cx="832485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1981200" y="5257800"/>
            <a:ext cx="32035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Low fuel cost, low sales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5486400" y="4294188"/>
            <a:ext cx="1905000" cy="14478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124200" y="3760788"/>
            <a:ext cx="2362200" cy="16002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286000" y="2617788"/>
            <a:ext cx="1905000" cy="10668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1524000" y="228600"/>
            <a:ext cx="67818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Sales &amp; Fuel Cost: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 rough clusters can be seen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1828800" y="2057400"/>
            <a:ext cx="3270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 fuel cost, low sales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5721350" y="3886200"/>
            <a:ext cx="332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Low fuel cost, high sales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Extension to More Than 2 Dimensions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9144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In prior example, clustering was done by eye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Multiple dimensions require formal algorithm with 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 </a:t>
            </a:r>
            <a:r>
              <a:rPr b="1" lang="en-US"/>
              <a:t>distance measure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 way to use the distance measure in forming clusters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We will consider two algorithms:  </a:t>
            </a:r>
            <a:r>
              <a:rPr b="1" lang="en-US"/>
              <a:t>hierarchical</a:t>
            </a:r>
            <a:r>
              <a:rPr lang="en-US"/>
              <a:t> and </a:t>
            </a:r>
            <a:r>
              <a:rPr b="1" lang="en-US"/>
              <a:t>non-hierarchical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4572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Clustering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Methods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Agglomerative Methods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Begin with n-clusters (each record its own cluster)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Keep joining records into clusters until one cluster is left (the entire data set)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Most popular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Divisive Methods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Start with one all-inclusive cluster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Repeatedly divide into smaller clusters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1"/>
          </a:p>
          <a:p>
            <a:pPr indent="-99059" lvl="1" marL="571500" rtl="0" algn="l">
              <a:spcBef>
                <a:spcPts val="3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