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Libre Baskerville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11" Type="http://schemas.openxmlformats.org/officeDocument/2006/relationships/slide" Target="slides/slide6.xml"/><Relationship Id="rId22" Type="http://schemas.openxmlformats.org/officeDocument/2006/relationships/font" Target="fonts/LibreBaskerville-regular.fntdata"/><Relationship Id="rId10" Type="http://schemas.openxmlformats.org/officeDocument/2006/relationships/slide" Target="slides/slide5.xml"/><Relationship Id="rId21" Type="http://schemas.openxmlformats.org/officeDocument/2006/relationships/font" Target="fonts/LibreFranklin-boldItalic.fntdata"/><Relationship Id="rId13" Type="http://schemas.openxmlformats.org/officeDocument/2006/relationships/slide" Target="slides/slide8.xml"/><Relationship Id="rId24" Type="http://schemas.openxmlformats.org/officeDocument/2006/relationships/font" Target="fonts/LibreBaskerville-italic.fntdata"/><Relationship Id="rId12" Type="http://schemas.openxmlformats.org/officeDocument/2006/relationships/slide" Target="slides/slide7.xml"/><Relationship Id="rId23" Type="http://schemas.openxmlformats.org/officeDocument/2006/relationships/font" Target="fonts/LibreBaskervill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.fntdata"/><Relationship Id="rId6" Type="http://schemas.openxmlformats.org/officeDocument/2006/relationships/slide" Target="slides/slide1.xml"/><Relationship Id="rId18" Type="http://schemas.openxmlformats.org/officeDocument/2006/relationships/font" Target="fonts/LibreFrankl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381000" y="1447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16 – Handling Time Series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Galit Shmueli and Peter Bruce 2017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8077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32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	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914400" y="16002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Divide data into training portion and validation portion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Test model on the validation portion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Performance can be assessed against the “naïve benchmark” – </a:t>
            </a:r>
            <a:r>
              <a:rPr i="1" lang="en-US"/>
              <a:t>naïve forecast </a:t>
            </a:r>
            <a:r>
              <a:rPr lang="en-US"/>
              <a:t>is simply the most recent value in the time series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 is not random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Random partitioning would leave holes in the data, which causes problems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Forecasting methods assume regular sequential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Instead of random selection, divide data into two parts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Train on early data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Validate on later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Focus is to predict (not describe/explain)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Four components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Level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Trend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Seasonality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Noise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Partition data by dividing into early/late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ideas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9144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Forecast future values of a time series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Distinction between forecasting (main focus) and describing/explaining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Four components of time series: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Level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Trend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Seasonality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noise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vrs. Predict	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Explanation</a:t>
            </a:r>
            <a:r>
              <a:rPr lang="en-US"/>
              <a:t> is the goal of “time series </a:t>
            </a:r>
            <a:r>
              <a:rPr b="1" lang="en-US"/>
              <a:t>analysis</a:t>
            </a:r>
            <a:r>
              <a:rPr lang="en-US"/>
              <a:t>”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Models are based on causal argument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Models are not “black-box”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Forecasting</a:t>
            </a:r>
            <a:r>
              <a:rPr lang="en-US"/>
              <a:t> (our focus) seeks to </a:t>
            </a:r>
            <a:r>
              <a:rPr b="1" lang="en-US"/>
              <a:t>predict</a:t>
            </a:r>
            <a:r>
              <a:rPr lang="en-US"/>
              <a:t> future values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Series Components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981200" y="1752600"/>
            <a:ext cx="6629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Level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Trend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Seasonality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Noise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Amtrak Ridership (monthly)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62000" y="1752600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Level - about 1,800,000 passengers per month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Appears to have U-shaped trend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809617"/>
            <a:ext cx="4972050" cy="2630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828800" y="533400"/>
            <a:ext cx="68580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Amtrak Ridership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95400"/>
            <a:ext cx="5766478" cy="466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304800" y="1676400"/>
            <a:ext cx="868680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library(forecast)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Amtrak.data &lt;- read.csv("Amtrak.csv")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time series object using ts()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ts() takes three arguments: start, end, and freq.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with monthly data, the frequency of periods per cycle is 12 (per year).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arguments start and end are (cycle [=year], seasonal period [=month] number)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pairs.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here start is Jan 1991: start = c(1991, 1); end is Mar 2004: end = c(2004,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3).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ridership.ts &lt;- ts(Amtrak.data$Ridership,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 = c(1991, 1), end = c(2004, 3), freq = 12)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plot the series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plot(ridership.ts, xlab = "Time", ylab = "Ridership (in 000s)", ylim = c(1300, 2300))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133600" y="533400"/>
            <a:ext cx="6172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Code for Preceding Plot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Zoom to 3 years (1997-1999)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Seasonality* appears: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Each year traffic peaks in summer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Noise: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Departure from the general level that is neither trend nor seasonality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* </a:t>
            </a:r>
            <a:r>
              <a:rPr lang="en-US" sz="2000"/>
              <a:t>Don’t confuse the time series term </a:t>
            </a:r>
            <a:r>
              <a:rPr lang="en-US"/>
              <a:t>“</a:t>
            </a:r>
            <a:r>
              <a:rPr lang="en-US" sz="2000"/>
              <a:t>season,” which is the period over which a cyclical pattern repeats (e.g. a year), with the standard English seasons of the year (fall, winter, etc.)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066800" y="685800"/>
            <a:ext cx="77724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Amtrak Ridership – zoom to 3-years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001000" cy="313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