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  <p:embeddedFont>
      <p:font typeface="Libre Baskerville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461C9D-9FCE-414E-8DE9-EBB93E5730DC}">
  <a:tblStyle styleId="{C1461C9D-9FCE-414E-8DE9-EBB93E5730DC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CED"/>
          </a:solidFill>
        </a:fill>
      </a:tcStyle>
    </a:wholeTbl>
    <a:band1H>
      <a:tcTxStyle/>
      <a:tcStyle>
        <a:fill>
          <a:solidFill>
            <a:srgbClr val="DBD8D8"/>
          </a:solidFill>
        </a:fill>
      </a:tcStyle>
    </a:band1H>
    <a:band2H>
      <a:tcTxStyle/>
    </a:band2H>
    <a:band1V>
      <a:tcTxStyle/>
      <a:tcStyle>
        <a:fill>
          <a:solidFill>
            <a:srgbClr val="DBD8D8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bold.fntdata"/><Relationship Id="rId20" Type="http://schemas.openxmlformats.org/officeDocument/2006/relationships/slide" Target="slides/slide14.xml"/><Relationship Id="rId41" Type="http://schemas.openxmlformats.org/officeDocument/2006/relationships/font" Target="fonts/LibreBaskervill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1.xml"/><Relationship Id="rId39" Type="http://schemas.openxmlformats.org/officeDocument/2006/relationships/font" Target="fonts/LibreBaskerville-regular.fntdata"/><Relationship Id="rId16" Type="http://schemas.openxmlformats.org/officeDocument/2006/relationships/slide" Target="slides/slide10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381000" y="144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17 – Regression Based Forecasting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381000" y="3269775"/>
            <a:ext cx="7924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32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trend - forecast errors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81000" y="16002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Note that performance measures in standard linear regression software are not in original units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Model forecasts will be in the form log(</a:t>
            </a:r>
            <a:r>
              <a:rPr b="1" i="1" lang="en-US"/>
              <a:t>Y</a:t>
            </a:r>
            <a:r>
              <a:rPr b="1" lang="en-US"/>
              <a:t>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Return to original units by taking exponent of model forecasts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Calculate standard deviation of these forecast errors to get RMSE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304800" y="685800"/>
            <a:ext cx="8610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exponential trend using tslm() with argument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lambda =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train.lm.expo.trend &lt;- tslm(train.ts ~ trend, lambda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train.lm.expo.trend.pred &lt;- forecast(train.lm.expo.trend,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h = nValid, level = 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514600"/>
            <a:ext cx="4648200" cy="407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609600" y="3810000"/>
            <a:ext cx="2971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trend (dotted line) very similar to linear trend (solid line)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Trend	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Add additional predictors as appropriate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 example, for quadratic relationship add a t</a:t>
            </a:r>
            <a:r>
              <a:rPr b="1" baseline="30000" lang="en-US"/>
              <a:t>2</a:t>
            </a:r>
            <a:r>
              <a:rPr b="1" lang="en-US"/>
              <a:t> predictor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Fit linear regression using both t and t</a:t>
            </a:r>
            <a:r>
              <a:rPr b="1" baseline="30000" lang="en-US"/>
              <a:t>2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457200" y="609600"/>
            <a:ext cx="8153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quadratic trend using function I(), which treats an # object "as is".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train.lm.poly.trend &lt;- tslm(train.ts ~ trend + I(trend^2))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summary(train.lm.poly.trend)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train.lm.poly.trend.pred &lt;- forecast(train.lm.poly.trend,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h = nValid, level = 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19400"/>
            <a:ext cx="7162800" cy="274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381000" y="5867400"/>
            <a:ext cx="830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Better job capturing the trend, though it over forecasts in validation period.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Next:  we’ll try capturing seasonality.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Seasonality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762000" y="990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Seasonality is any recurring cyclical pattern of consistently higher or lower values (daily, weekly, monthly, quarterly, etc.)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Handle in regression by adding categorical variable for season, e.g.</a:t>
            </a:r>
            <a:endParaRPr/>
          </a:p>
        </p:txBody>
      </p:sp>
      <p:graphicFrame>
        <p:nvGraphicFramePr>
          <p:cNvPr id="201" name="Google Shape;201;p26"/>
          <p:cNvGraphicFramePr/>
          <p:nvPr/>
        </p:nvGraphicFramePr>
        <p:xfrm>
          <a:off x="2743200" y="289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{C1461C9D-9FCE-414E-8DE9-EBB93E5730DC}</a:tableStyleId>
              </a:tblPr>
              <a:tblGrid>
                <a:gridCol w="1854200"/>
                <a:gridCol w="1854200"/>
                <a:gridCol w="1854200"/>
              </a:tblGrid>
              <a:tr h="291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Month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Ridership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Season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Jan-91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1709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Jan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Feb-91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1621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Feb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Mar-91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1973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March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Apr-91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1812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April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202" name="Google Shape;202;p26"/>
          <p:cNvSpPr/>
          <p:nvPr/>
        </p:nvSpPr>
        <p:spPr>
          <a:xfrm>
            <a:off x="304800" y="5334000"/>
            <a:ext cx="8839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include season as a predictor in tslm(). Here it creates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dummies, one for each month except for first season, January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train.lm.season &lt;- tslm(train.ts ~ season)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summary(train.lm.season)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8382000" y="5334000"/>
            <a:ext cx="381000" cy="304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629400" y="46482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11, not 12, to avoid multicollinearity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6"/>
          <p:cNvCxnSpPr>
            <a:endCxn id="203" idx="0"/>
          </p:cNvCxnSpPr>
          <p:nvPr/>
        </p:nvCxnSpPr>
        <p:spPr>
          <a:xfrm>
            <a:off x="8305800" y="5105400"/>
            <a:ext cx="266700" cy="228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model, Amtrak data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914400" y="17526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Incorporates trend and 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13 predictors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11 monthly dummies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</a:t>
            </a:r>
            <a:r>
              <a:rPr baseline="30000" lang="en-US"/>
              <a:t>2</a:t>
            </a:r>
            <a:r>
              <a:rPr lang="en-US"/>
              <a:t>  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685800" y="5334000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train.lm.trend.season &lt;- tslm(train.ts ~ trend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I(trend^2) + season)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828800" y="533400"/>
            <a:ext cx="64770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Output of full model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24000"/>
            <a:ext cx="56896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Unlike cross-sectional data, time-series values are typically correlated with nearby values (“autocorrelation”)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Ordinary regression does not account for this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autocorrelation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Create “lagged” series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Copy of the original series, offset by one or more timer periods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Compute correlation between original series and lagged series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Lag-1, lag-2,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Amtrak – original series and Lag-1, Lag-2</a:t>
            </a:r>
            <a:endParaRPr/>
          </a:p>
        </p:txBody>
      </p:sp>
      <p:pic>
        <p:nvPicPr>
          <p:cNvPr descr="Amtrak-Lagged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33575"/>
            <a:ext cx="51816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Fit linear trend, time as predictor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Modify &amp; use also for non-linear trends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Exponential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Polynomial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also capture 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685800" y="1905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Positive autocorrelation at lag-1 = stickiness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Strong autocorrelation (positive or negative) at a lag &gt; 1 indicates seasonal (cyclical) pattern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Autocorrelation in residuals indicates the model has not fully captured the seasonality in the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457200" y="1143000"/>
            <a:ext cx="7924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ridership.24.ts &lt;- window(train.ts, start = c(1991, 1),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end = c(1991, 24))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Acf(ridership.24.ts, lag.max = 12, main = "")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533400" y="609600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&amp; display autocorrelation for different lags, over 24 months: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438400"/>
            <a:ext cx="412713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5334000" y="3352800"/>
            <a:ext cx="3276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negative correlation at 6 months shows seasonal pattern (high summer traffic, low winter)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33"/>
          <p:cNvCxnSpPr/>
          <p:nvPr/>
        </p:nvCxnSpPr>
        <p:spPr>
          <a:xfrm flipH="1">
            <a:off x="2895600" y="3886200"/>
            <a:ext cx="2362200" cy="1219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" name="Google Shape;252;p33"/>
          <p:cNvSpPr txBox="1"/>
          <p:nvPr/>
        </p:nvSpPr>
        <p:spPr>
          <a:xfrm>
            <a:off x="5181600" y="5486400"/>
            <a:ext cx="350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dotted lines are confidence bounds for judging statistical significance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609600" y="4572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useful to examine autocorrelation for the residuals: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5138738" cy="46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5791200" y="2438400"/>
            <a:ext cx="2819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autocorrelation from lag 1 on, but lag 6 no longer dominates.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If you have correlation at lag 1, it will naturally propagate to lag 2, 3, etc., tapering off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Incorporating autocorrelation into models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Use a forecasting method to forecast </a:t>
            </a:r>
            <a:r>
              <a:rPr b="1" i="1" lang="en-US"/>
              <a:t>k</a:t>
            </a:r>
            <a:r>
              <a:rPr b="1" lang="en-US"/>
              <a:t>-steps ahead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Fit AR (autoregressive) model to residuals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Incorporate residual forecasts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Improved F</a:t>
            </a:r>
            <a:r>
              <a:rPr baseline="-25000" i="1" lang="en-US"/>
              <a:t>t+k</a:t>
            </a:r>
            <a:r>
              <a:rPr i="1" lang="en-US"/>
              <a:t> = F</a:t>
            </a:r>
            <a:r>
              <a:rPr baseline="-25000" i="1" lang="en-US"/>
              <a:t>t+k</a:t>
            </a:r>
            <a:r>
              <a:rPr i="1" lang="en-US"/>
              <a:t> + E</a:t>
            </a:r>
            <a:r>
              <a:rPr baseline="-25000" i="1" lang="en-US"/>
              <a:t>t+k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order of the AR model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If autocorrelation exists at Lag-1, a Lag-1 model should be sufficient to capture lags at other periods as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E</a:t>
            </a:r>
            <a:r>
              <a:rPr baseline="-25000" i="1" lang="en-US"/>
              <a:t>t</a:t>
            </a:r>
            <a:r>
              <a:rPr i="1" lang="en-US"/>
              <a:t> = B</a:t>
            </a:r>
            <a:r>
              <a:rPr baseline="-25000" i="1" lang="en-US"/>
              <a:t>0</a:t>
            </a:r>
            <a:r>
              <a:rPr i="1" lang="en-US"/>
              <a:t> + B</a:t>
            </a:r>
            <a:r>
              <a:rPr baseline="-25000" i="1" lang="en-US"/>
              <a:t>1</a:t>
            </a:r>
            <a:r>
              <a:rPr i="1" lang="en-US"/>
              <a:t>E</a:t>
            </a:r>
            <a:r>
              <a:rPr baseline="-25000" i="1" lang="en-US"/>
              <a:t>t-1</a:t>
            </a:r>
            <a:r>
              <a:rPr i="1" lang="en-US"/>
              <a:t> + 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Where </a:t>
            </a:r>
            <a:r>
              <a:rPr i="1" lang="en-US"/>
              <a:t>E</a:t>
            </a:r>
            <a:r>
              <a:rPr baseline="-25000" i="1" lang="en-US"/>
              <a:t>t</a:t>
            </a:r>
            <a:r>
              <a:rPr lang="en-US"/>
              <a:t> is residual (forecast error) at time 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/>
          <p:nvPr/>
        </p:nvSpPr>
        <p:spPr>
          <a:xfrm>
            <a:off x="304800" y="1676400"/>
            <a:ext cx="86106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linear regression with quadratic trend and seasonality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to Ridership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train.lm.trend.season &lt;- tslm(train.ts ~ trend + I(trend^2)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season)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AR(1) model to training residuals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Arima() in the forecast package to fit an ARIMA model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(that includes AR models); order = c(1,0,0) gives an AR(1).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train.res.arima &lt;- Arima(train.lm.trend.season$residuals,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order = c(1,0,0))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valid.res.arima.pred &lt;- forecast(train.res.arima, h = 1)</a:t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533400" y="304800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ARIMA lag 1 - AR(1) -  to earlier model…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752600"/>
            <a:ext cx="5181600" cy="4759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/>
        </p:nvSpPr>
        <p:spPr>
          <a:xfrm>
            <a:off x="685800" y="304800"/>
            <a:ext cx="8153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autocorrelation of “residuals of residuals”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Autocorrelation is mostly gone – AR(1) has adequately captured the autocorrelation in the data: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walks	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Before forecasting, consider “is the time series predictable?”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Or is it a random walk?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Do a statistical hypothesis test that slope = 1 in an AR(1) model (i.e. that the forecast for a period is the most recently-observed value)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If hypothesis cannot be rejected, series is statistically equivalent to a random walk (i.e. we have not shown that it is predictable).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533400" y="274638"/>
            <a:ext cx="8153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Summary – Regression Based Forecasting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use linear regression for exponential models (use logs) and polynomials (exponentiation)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seasonality, use categorical variable (make dummies)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Incorporate autocorrelation by modeling it, then using those error forecasts in the main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Linear fit to Amtrak ridership data</a:t>
            </a:r>
            <a:br>
              <a:rPr lang="en-US"/>
            </a:br>
            <a:r>
              <a:rPr lang="en-US" sz="2400"/>
              <a:t>(Doesn’t fit too well – more later)</a:t>
            </a:r>
            <a:endParaRPr/>
          </a:p>
        </p:txBody>
      </p:sp>
      <p:pic>
        <p:nvPicPr>
          <p:cNvPr descr="tmp8928.tmp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14600"/>
            <a:ext cx="6477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regression model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Ridership Y is a function of time (t) and noise (error = 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/>
              <a:t>Y</a:t>
            </a:r>
            <a:r>
              <a:rPr baseline="-25000" i="1" lang="en-US"/>
              <a:t>i</a:t>
            </a:r>
            <a:r>
              <a:rPr i="1" lang="en-US"/>
              <a:t> = B</a:t>
            </a:r>
            <a:r>
              <a:rPr baseline="-25000" i="1" lang="en-US"/>
              <a:t>0</a:t>
            </a:r>
            <a:r>
              <a:rPr i="1" lang="en-US"/>
              <a:t> + B</a:t>
            </a:r>
            <a:r>
              <a:rPr baseline="-25000" i="1" lang="en-US"/>
              <a:t>1</a:t>
            </a:r>
            <a:r>
              <a:rPr i="1" lang="en-US"/>
              <a:t>*t + 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Thus we model 3 of the 4 components: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Level (</a:t>
            </a:r>
            <a:r>
              <a:rPr i="1" lang="en-US"/>
              <a:t>B</a:t>
            </a:r>
            <a:r>
              <a:rPr baseline="-25000" i="1" lang="en-US"/>
              <a:t>0</a:t>
            </a:r>
            <a:r>
              <a:rPr lang="en-US"/>
              <a:t>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Trend* (</a:t>
            </a:r>
            <a:r>
              <a:rPr i="1" lang="en-US"/>
              <a:t>B</a:t>
            </a:r>
            <a:r>
              <a:rPr baseline="-25000" i="1" lang="en-US"/>
              <a:t>1</a:t>
            </a:r>
            <a:r>
              <a:rPr lang="en-US"/>
              <a:t>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Noise (</a:t>
            </a:r>
            <a:r>
              <a:rPr i="1" lang="en-US"/>
              <a:t>e</a:t>
            </a:r>
            <a:r>
              <a:rPr lang="en-US"/>
              <a:t>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*</a:t>
            </a:r>
            <a:r>
              <a:rPr lang="en-US" sz="2000"/>
              <a:t>Our trend model is linear, which we can see from the graph is not a good fit (more later)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304800" y="198120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library(forecast)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Amtrak.data &lt;- read.csv("Amtrak.csv")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time series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ridership.ts &lt;- ts(Amtrak.data$Ridership, start = c(1991,1),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end = c(2004,3), freq = 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produce linear trend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ridership.lm &lt;- tslm(ridership.ts ~ trend)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the series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plot(ridership.ts, xlab = "Time", ylab = "Ridership", ylim =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c(1300,2300), bty = "l")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lines(ridership.lm$fitted, lwd = 2)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762000" y="762000"/>
            <a:ext cx="3505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converts Amtrak .csv data into time series object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>
            <a:stCxn id="132" idx="2"/>
          </p:cNvCxnSpPr>
          <p:nvPr/>
        </p:nvCxnSpPr>
        <p:spPr>
          <a:xfrm>
            <a:off x="2514600" y="1346775"/>
            <a:ext cx="152400" cy="17775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" name="Google Shape;134;p17"/>
          <p:cNvSpPr/>
          <p:nvPr/>
        </p:nvSpPr>
        <p:spPr>
          <a:xfrm>
            <a:off x="2438400" y="3124200"/>
            <a:ext cx="457200" cy="304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24400" y="762000"/>
            <a:ext cx="4038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the original data have the time points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ts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only the ridership data, and recreates the time points itself with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 flipH="1">
            <a:off x="5334000" y="1981200"/>
            <a:ext cx="838200" cy="10668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6781800" y="2057400"/>
            <a:ext cx="0" cy="990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17"/>
          <p:cNvSpPr/>
          <p:nvPr/>
        </p:nvSpPr>
        <p:spPr>
          <a:xfrm>
            <a:off x="2514600" y="4191000"/>
            <a:ext cx="609600" cy="304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3124200" y="4495800"/>
            <a:ext cx="2286000" cy="1371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17"/>
          <p:cNvSpPr txBox="1"/>
          <p:nvPr/>
        </p:nvSpPr>
        <p:spPr>
          <a:xfrm>
            <a:off x="5486400" y="5715000"/>
            <a:ext cx="3124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tslm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fits linear model to data with time series components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324600" y="3810000"/>
            <a:ext cx="2667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predictor variable created on the fly from the time series data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105400" y="4191000"/>
            <a:ext cx="990600" cy="3810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381000" y="2286000"/>
            <a:ext cx="8534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nValid &lt;- 36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nTrain &lt;- length(ridership.ts) – nValid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train.ts &lt;- window(ridership.ts, start = c(1991, 1),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end  = c(1991, nTrain))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valid.ts &lt;- window(ridership.ts, start = c(1991, nTrain + 1),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end = c(1991, nTrain + nValid))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209800" y="762000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Partitioning the data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457200" y="533400"/>
            <a:ext cx="815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linear trend model to training set and create forecasts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 &lt;- tslm(train.ts ~ trend)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train.lm.pred &lt;- forecast(train.lm, h = nValid, level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38400"/>
            <a:ext cx="6858000" cy="29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4572000" y="5715000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based on training data underestimates validation period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 rot="10800000">
            <a:off x="6096000" y="4038600"/>
            <a:ext cx="0" cy="1676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304800" y="1828800"/>
            <a:ext cx="86106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fit linear trend model to training set and create forecasts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 &lt;- tslm(train.ts ~ trend)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train.lm.pred &lt;- forecast(train.lm, h = nValid, level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par(mfrow = c(2, 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plot(train.lm.pred, ylim = c(1300, 2600), ylab = "Ridership", xlab =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"Time", bty = "l", xaxt = "n", xlim = c(1991,2006.25), main = "", flty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axis(1, at = seq(1991, 2006, 1), labels = format(seq(1991, 2006, 1)))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lines(train.lm.pred$fitted, lwd = 2, col = "blue")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lines(valid.ts)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plot(train.lm.pred$residuals, ylim = c(-420, 500), ylab = "Forecast Errors",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xlab = "Time", bty = "l", xaxt = "n", xlim = c(1991,2006.25), main = "")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axis(1, at = seq(1991, 2006, 1), labels = format(seq(1991, 2006, 1)))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lines(valid.ts - train.lm.pred$mean, lwd = 1)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04800" y="609600"/>
            <a:ext cx="845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Plotting linear fit to ridership data (previous slide), and forecast errors (not shown)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Trend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Appropriate model when increase/decrease in series over time is multiplicative 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e.g. t</a:t>
            </a:r>
            <a:r>
              <a:rPr baseline="-25000" lang="en-US"/>
              <a:t>1</a:t>
            </a:r>
            <a:r>
              <a:rPr lang="en-US"/>
              <a:t> is x% more than t</a:t>
            </a:r>
            <a:r>
              <a:rPr baseline="-25000" lang="en-US"/>
              <a:t>0</a:t>
            </a:r>
            <a:r>
              <a:rPr lang="en-US"/>
              <a:t>, t</a:t>
            </a:r>
            <a:r>
              <a:rPr baseline="-25000" lang="en-US"/>
              <a:t>2</a:t>
            </a:r>
            <a:r>
              <a:rPr lang="en-US"/>
              <a:t> is x% more than t</a:t>
            </a:r>
            <a:r>
              <a:rPr baseline="-25000" lang="en-US"/>
              <a:t>1</a:t>
            </a:r>
            <a:r>
              <a:rPr lang="en-US"/>
              <a:t>…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Replace Y with log(Y) then fit linear regression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log(Y</a:t>
            </a:r>
            <a:r>
              <a:rPr baseline="-25000" i="1" lang="en-US"/>
              <a:t>i</a:t>
            </a:r>
            <a:r>
              <a:rPr i="1" lang="en-US"/>
              <a:t>) = B</a:t>
            </a:r>
            <a:r>
              <a:rPr baseline="-25000" i="1" lang="en-US"/>
              <a:t>0</a:t>
            </a:r>
            <a:r>
              <a:rPr i="1" lang="en-US"/>
              <a:t> + B</a:t>
            </a:r>
            <a:r>
              <a:rPr baseline="-25000" i="1" lang="en-US"/>
              <a:t>1</a:t>
            </a:r>
            <a:r>
              <a:rPr i="1" lang="en-US"/>
              <a:t>t + 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