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9144000"/>
  <p:notesSz cx="6858000" cy="9144000"/>
  <p:embeddedFontLst>
    <p:embeddedFont>
      <p:font typeface="Libre Franklin"/>
      <p:regular r:id="rId28"/>
      <p:bold r:id="rId29"/>
      <p:italic r:id="rId30"/>
      <p:boldItalic r:id="rId31"/>
    </p:embeddedFont>
    <p:embeddedFont>
      <p:font typeface="Libre Baskerville"/>
      <p:regular r:id="rId32"/>
      <p:bold r:id="rId33"/>
      <p: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LibreFranklin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ibreFranklin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ibreFranklin-boldItalic.fntdata"/><Relationship Id="rId30" Type="http://schemas.openxmlformats.org/officeDocument/2006/relationships/font" Target="fonts/LibreFranklin-italic.fntdata"/><Relationship Id="rId11" Type="http://schemas.openxmlformats.org/officeDocument/2006/relationships/slide" Target="slides/slide6.xml"/><Relationship Id="rId33" Type="http://schemas.openxmlformats.org/officeDocument/2006/relationships/font" Target="fonts/LibreBaskerville-bold.fntdata"/><Relationship Id="rId10" Type="http://schemas.openxmlformats.org/officeDocument/2006/relationships/slide" Target="slides/slide5.xml"/><Relationship Id="rId32" Type="http://schemas.openxmlformats.org/officeDocument/2006/relationships/font" Target="fonts/LibreBaskervill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ibreBaskerville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" type="body"/>
          </p:nvPr>
        </p:nvSpPr>
        <p:spPr>
          <a:xfrm rot="5400000">
            <a:off x="2514600" y="-15240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/>
          <p:nvPr>
            <p:ph type="title"/>
          </p:nvPr>
        </p:nvSpPr>
        <p:spPr>
          <a:xfrm rot="5400000">
            <a:off x="4709477" y="2194564"/>
            <a:ext cx="5851525" cy="20116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" type="body"/>
          </p:nvPr>
        </p:nvSpPr>
        <p:spPr>
          <a:xfrm rot="5400000">
            <a:off x="769937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2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5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fmla="val 4929" name="adj"/>
            </a:avLst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5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5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75"/>
              </a:spcBef>
              <a:spcAft>
                <a:spcPts val="0"/>
              </a:spcAft>
              <a:buSzPts val="2210"/>
              <a:buNone/>
              <a:defRPr sz="2600">
                <a:solidFill>
                  <a:schemeClr val="dk2"/>
                </a:solidFill>
              </a:defRPr>
            </a:lvl1pPr>
            <a:lvl2pPr lvl="1" algn="ctr">
              <a:spcBef>
                <a:spcPts val="375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75"/>
              </a:spcBef>
              <a:spcAft>
                <a:spcPts val="0"/>
              </a:spcAft>
              <a:buSzPts val="1530"/>
              <a:buNone/>
              <a:defRPr/>
            </a:lvl3pPr>
            <a:lvl4pPr lvl="3" algn="ctr">
              <a:spcBef>
                <a:spcPts val="375"/>
              </a:spcBef>
              <a:spcAft>
                <a:spcPts val="0"/>
              </a:spcAft>
              <a:buSzPts val="1440"/>
              <a:buNone/>
              <a:defRPr/>
            </a:lvl4pPr>
            <a:lvl5pPr lvl="4" algn="ctr">
              <a:spcBef>
                <a:spcPts val="375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type="ctrTitle"/>
          </p:nvPr>
        </p:nvSpPr>
        <p:spPr>
          <a:xfrm>
            <a:off x="457200" y="1505930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6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fmla="val 4929" name="adj"/>
            </a:avLst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6"/>
          <p:cNvSpPr/>
          <p:nvPr/>
        </p:nvSpPr>
        <p:spPr>
          <a:xfrm flipH="1" rot="10800000">
            <a:off x="69850" y="2376488"/>
            <a:ext cx="9013825" cy="92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6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6"/>
          <p:cNvSpPr txBox="1"/>
          <p:nvPr>
            <p:ph type="title"/>
          </p:nvPr>
        </p:nvSpPr>
        <p:spPr>
          <a:xfrm>
            <a:off x="722313" y="9525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722313" y="2547938"/>
            <a:ext cx="7772400" cy="133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400"/>
              <a:buFont typeface="Libre Franklin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1" type="ftr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/>
          <p:nvPr>
            <p:ph idx="12" type="sldNum"/>
          </p:nvPr>
        </p:nvSpPr>
        <p:spPr>
          <a:xfrm>
            <a:off x="146050" y="6208713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" type="body"/>
          </p:nvPr>
        </p:nvSpPr>
        <p:spPr>
          <a:xfrm>
            <a:off x="91440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2" type="body"/>
          </p:nvPr>
        </p:nvSpPr>
        <p:spPr>
          <a:xfrm>
            <a:off x="493395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" type="body"/>
          </p:nvPr>
        </p:nvSpPr>
        <p:spPr>
          <a:xfrm>
            <a:off x="9144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600"/>
              <a:buFont typeface="Libre Franklin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2" type="body"/>
          </p:nvPr>
        </p:nvSpPr>
        <p:spPr>
          <a:xfrm>
            <a:off x="49530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600"/>
              <a:buFont typeface="Libre Franklin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3" type="body"/>
          </p:nvPr>
        </p:nvSpPr>
        <p:spPr>
          <a:xfrm>
            <a:off x="9144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4" type="body"/>
          </p:nvPr>
        </p:nvSpPr>
        <p:spPr>
          <a:xfrm>
            <a:off x="49530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9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9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" type="body"/>
          </p:nvPr>
        </p:nvSpPr>
        <p:spPr>
          <a:xfrm>
            <a:off x="914400" y="1600200"/>
            <a:ext cx="190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1530"/>
              <a:buNone/>
              <a:defRPr sz="1800"/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900"/>
              <a:buFont typeface="Libre Franklin"/>
              <a:buNone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2" type="body"/>
          </p:nvPr>
        </p:nvSpPr>
        <p:spPr>
          <a:xfrm>
            <a:off x="2971800" y="1600200"/>
            <a:ext cx="571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/>
          <p:nvPr/>
        </p:nvSpPr>
        <p:spPr>
          <a:xfrm flipH="1" rot="10800000">
            <a:off x="68263" y="4683125"/>
            <a:ext cx="9007475" cy="92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0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0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0"/>
          <p:cNvSpPr txBox="1"/>
          <p:nvPr>
            <p:ph type="title"/>
          </p:nvPr>
        </p:nvSpPr>
        <p:spPr>
          <a:xfrm>
            <a:off x="914400" y="4900550"/>
            <a:ext cx="7315200" cy="522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1" type="body"/>
          </p:nvPr>
        </p:nvSpPr>
        <p:spPr>
          <a:xfrm>
            <a:off x="914400" y="5445825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1360"/>
              <a:buFont typeface="Libre Franklin"/>
              <a:buNone/>
              <a:defRPr sz="1600"/>
            </a:lvl1pPr>
            <a:lvl2pPr indent="-293369" lvl="1" marL="914400" algn="l">
              <a:spcBef>
                <a:spcPts val="375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82575" lvl="2" marL="1371600" algn="l">
              <a:spcBef>
                <a:spcPts val="375"/>
              </a:spcBef>
              <a:spcAft>
                <a:spcPts val="0"/>
              </a:spcAft>
              <a:buSzPts val="850"/>
              <a:buChar char="⚫"/>
              <a:defRPr sz="1000"/>
            </a:lvl3pPr>
            <a:lvl4pPr indent="-274319" lvl="3" marL="1828800" algn="l">
              <a:spcBef>
                <a:spcPts val="375"/>
              </a:spcBef>
              <a:spcAft>
                <a:spcPts val="0"/>
              </a:spcAft>
              <a:buSzPts val="720"/>
              <a:buChar char="⚫"/>
              <a:defRPr sz="900"/>
            </a:lvl4pPr>
            <a:lvl5pPr indent="-285750" lvl="4" marL="2286000" algn="l">
              <a:spcBef>
                <a:spcPts val="375"/>
              </a:spcBef>
              <a:spcAft>
                <a:spcPts val="0"/>
              </a:spcAft>
              <a:buSzPts val="900"/>
              <a:buFont typeface="Libre Franklin"/>
              <a:buChar char="o"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0"/>
          <p:cNvSpPr/>
          <p:nvPr>
            <p:ph idx="2" type="pic"/>
          </p:nvPr>
        </p:nvSpPr>
        <p:spPr>
          <a:xfrm>
            <a:off x="68308" y="66675"/>
            <a:ext cx="9001873" cy="4581525"/>
          </a:xfrm>
          <a:prstGeom prst="round2SameRect">
            <a:avLst>
              <a:gd fmla="val 7101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Franklin"/>
              <a:buChar char="o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0"/>
          <p:cNvSpPr txBox="1"/>
          <p:nvPr>
            <p:ph idx="11" type="ftr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/>
          <p:nvPr>
            <p:ph idx="12" type="sldNum"/>
          </p:nvPr>
        </p:nvSpPr>
        <p:spPr>
          <a:xfrm>
            <a:off x="146050" y="6208713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Franklin"/>
              <a:buChar char="o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title"/>
          </p:nvPr>
        </p:nvSpPr>
        <p:spPr>
          <a:xfrm>
            <a:off x="381000" y="1447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Chapter 18 – Smoothing Methods</a:t>
            </a:r>
            <a:endParaRPr/>
          </a:p>
        </p:txBody>
      </p:sp>
      <p:sp>
        <p:nvSpPr>
          <p:cNvPr id="107" name="Google Shape;107;p13"/>
          <p:cNvSpPr txBox="1"/>
          <p:nvPr>
            <p:ph idx="11" type="ftr"/>
          </p:nvPr>
        </p:nvSpPr>
        <p:spPr>
          <a:xfrm>
            <a:off x="914400" y="6172200"/>
            <a:ext cx="5797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© Galit Shmueli and Peter Bruce 2020     rev 03/03/2020</a:t>
            </a:r>
            <a:endParaRPr/>
          </a:p>
        </p:txBody>
      </p:sp>
      <p:sp>
        <p:nvSpPr>
          <p:cNvPr id="108" name="Google Shape;108;p13"/>
          <p:cNvSpPr txBox="1"/>
          <p:nvPr/>
        </p:nvSpPr>
        <p:spPr>
          <a:xfrm>
            <a:off x="457200" y="3105588"/>
            <a:ext cx="8077200" cy="13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 Mining for Business Analytics in R</a:t>
            </a:r>
            <a:endParaRPr/>
          </a:p>
          <a:p>
            <a:pPr indent="0" lvl="0" marL="0" marR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Shmueli, Bruce, Yahav, Patel &amp; Lichtendahl</a:t>
            </a:r>
            <a:endParaRPr b="1" i="0" sz="32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Moving Average for Forecasting</a:t>
            </a:r>
            <a:endParaRPr/>
          </a:p>
        </p:txBody>
      </p:sp>
      <p:sp>
        <p:nvSpPr>
          <p:cNvPr id="162" name="Google Shape;162;p22"/>
          <p:cNvSpPr txBox="1"/>
          <p:nvPr>
            <p:ph idx="1" type="body"/>
          </p:nvPr>
        </p:nvSpPr>
        <p:spPr>
          <a:xfrm>
            <a:off x="914400" y="1828800"/>
            <a:ext cx="7772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/>
              <a:t>Shortcomings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 b="1"/>
          </a:p>
          <a:p>
            <a:pPr indent="-228599" lvl="1" marL="547688" rtl="0" algn="l">
              <a:spcBef>
                <a:spcPts val="375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rPr lang="en-US"/>
              <a:t>Suppresses seasonality, but does not forecast seasonal component</a:t>
            </a:r>
            <a:endParaRPr/>
          </a:p>
          <a:p>
            <a:pPr indent="-228599" lvl="1" marL="547688" rtl="0" algn="l">
              <a:spcBef>
                <a:spcPts val="375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t/>
            </a:r>
            <a:endParaRPr/>
          </a:p>
          <a:p>
            <a:pPr indent="-228599" lvl="1" marL="547688" rtl="0" algn="l">
              <a:spcBef>
                <a:spcPts val="375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rPr lang="en-US"/>
              <a:t>Lags behind trends</a:t>
            </a:r>
            <a:endParaRPr/>
          </a:p>
          <a:p>
            <a:pPr indent="-228599" lvl="1" marL="547688" rtl="0" algn="l">
              <a:spcBef>
                <a:spcPts val="375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t/>
            </a:r>
            <a:endParaRPr/>
          </a:p>
          <a:p>
            <a:pPr indent="-228599" lvl="1" marL="547688" rtl="0" algn="l">
              <a:spcBef>
                <a:spcPts val="375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rPr lang="en-US"/>
              <a:t>Thus, simple Moving Average useful only for series that lack trend and seasonality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Coping with these shortcomings</a:t>
            </a:r>
            <a:endParaRPr/>
          </a:p>
        </p:txBody>
      </p:sp>
      <p:sp>
        <p:nvSpPr>
          <p:cNvPr id="168" name="Google Shape;168;p23"/>
          <p:cNvSpPr txBox="1"/>
          <p:nvPr>
            <p:ph idx="1" type="body"/>
          </p:nvPr>
        </p:nvSpPr>
        <p:spPr>
          <a:xfrm>
            <a:off x="9144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Use regression model to de-trend and de-seasonalize 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Use Moving Average to forecast the de-trended and de-seasonalized series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Add trend and seasonality back to the forecast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Simple exponential smoothing</a:t>
            </a:r>
            <a:endParaRPr/>
          </a:p>
        </p:txBody>
      </p:sp>
      <p:sp>
        <p:nvSpPr>
          <p:cNvPr id="174" name="Google Shape;174;p24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/>
              <a:t>Like MA, except use weighted average of all past values, instead of simple average in a window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 b="1"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/>
              <a:t>Forecast at time t+1:</a:t>
            </a:r>
            <a:endParaRPr/>
          </a:p>
          <a:p>
            <a:pPr indent="-228599" lvl="1" marL="547688" rtl="0" algn="l">
              <a:spcBef>
                <a:spcPts val="375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rPr i="1" lang="en-US"/>
              <a:t>F</a:t>
            </a:r>
            <a:r>
              <a:rPr baseline="-25000" i="1" lang="en-US"/>
              <a:t>t+1</a:t>
            </a:r>
            <a:r>
              <a:rPr i="1" lang="en-US"/>
              <a:t>= αY</a:t>
            </a:r>
            <a:r>
              <a:rPr baseline="-25000" i="1" lang="en-US"/>
              <a:t>t</a:t>
            </a:r>
            <a:r>
              <a:rPr i="1" lang="en-US"/>
              <a:t> + α(1- α)Y</a:t>
            </a:r>
            <a:r>
              <a:rPr baseline="-25000" i="1" lang="en-US"/>
              <a:t>t-1</a:t>
            </a:r>
            <a:r>
              <a:rPr i="1" lang="en-US"/>
              <a:t> + α(1- α)</a:t>
            </a:r>
            <a:r>
              <a:rPr baseline="30000" i="1" lang="en-US"/>
              <a:t>2</a:t>
            </a:r>
            <a:r>
              <a:rPr i="1" lang="en-US"/>
              <a:t>Y</a:t>
            </a:r>
            <a:r>
              <a:rPr baseline="-25000" i="1" lang="en-US"/>
              <a:t>t-2</a:t>
            </a:r>
            <a:r>
              <a:rPr i="1" lang="en-US"/>
              <a:t>  + … 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 i="1"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/>
              <a:t>Equivalent to</a:t>
            </a:r>
            <a:endParaRPr/>
          </a:p>
          <a:p>
            <a:pPr indent="-228599" lvl="1" marL="547688" rtl="0" algn="l">
              <a:spcBef>
                <a:spcPts val="375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rPr i="1" lang="en-US"/>
              <a:t>F</a:t>
            </a:r>
            <a:r>
              <a:rPr baseline="-25000" i="1" lang="en-US"/>
              <a:t>t+1</a:t>
            </a:r>
            <a:r>
              <a:rPr i="1" lang="en-US"/>
              <a:t>= F</a:t>
            </a:r>
            <a:r>
              <a:rPr baseline="-25000" i="1" lang="en-US"/>
              <a:t>t</a:t>
            </a:r>
            <a:r>
              <a:rPr i="1" lang="en-US"/>
              <a:t> +</a:t>
            </a:r>
            <a:r>
              <a:rPr baseline="-25000" i="1" lang="en-US"/>
              <a:t> </a:t>
            </a:r>
            <a:r>
              <a:rPr i="1" lang="en-US"/>
              <a:t>αE</a:t>
            </a:r>
            <a:r>
              <a:rPr baseline="-25000" i="1" lang="en-US"/>
              <a:t>t</a:t>
            </a:r>
            <a:endParaRPr/>
          </a:p>
          <a:p>
            <a:pPr indent="-228599" lvl="1" marL="547688" rtl="0" algn="l">
              <a:spcBef>
                <a:spcPts val="375"/>
              </a:spcBef>
              <a:spcAft>
                <a:spcPts val="0"/>
              </a:spcAft>
              <a:buSzPts val="3060"/>
              <a:buFont typeface="Noto Sans Symbols"/>
              <a:buNone/>
            </a:pPr>
            <a:r>
              <a:rPr baseline="-25000" i="1" lang="en-US" sz="3600"/>
              <a:t>E </a:t>
            </a:r>
            <a:r>
              <a:rPr baseline="-25000" lang="en-US" sz="3600"/>
              <a:t>is forecast error at time</a:t>
            </a:r>
            <a:r>
              <a:rPr baseline="-25000" i="1" lang="en-US" sz="3600"/>
              <a:t> t</a:t>
            </a:r>
            <a:endParaRPr i="1" sz="3600"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Smoothing parameter </a:t>
            </a:r>
            <a:r>
              <a:rPr i="1" lang="en-US"/>
              <a:t>α</a:t>
            </a:r>
            <a:endParaRPr/>
          </a:p>
        </p:txBody>
      </p:sp>
      <p:sp>
        <p:nvSpPr>
          <p:cNvPr id="180" name="Google Shape;180;p25"/>
          <p:cNvSpPr txBox="1"/>
          <p:nvPr>
            <p:ph idx="1" type="body"/>
          </p:nvPr>
        </p:nvSpPr>
        <p:spPr>
          <a:xfrm>
            <a:off x="838200" y="16764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/>
              <a:t>Simple exponential smoother corrects based on error</a:t>
            </a:r>
            <a:endParaRPr/>
          </a:p>
          <a:p>
            <a:pPr indent="-228600" lvl="1" marL="547688" rtl="0" algn="l">
              <a:spcBef>
                <a:spcPts val="375"/>
              </a:spcBef>
              <a:spcAft>
                <a:spcPts val="0"/>
              </a:spcAft>
              <a:buSzPts val="2040"/>
              <a:buFont typeface="Arial"/>
              <a:buChar char="•"/>
            </a:pPr>
            <a:r>
              <a:rPr lang="en-US"/>
              <a:t>If last period forecast was too high, next period is adjusted down</a:t>
            </a:r>
            <a:endParaRPr/>
          </a:p>
          <a:p>
            <a:pPr indent="-228600" lvl="1" marL="547688" rtl="0" algn="l">
              <a:spcBef>
                <a:spcPts val="375"/>
              </a:spcBef>
              <a:spcAft>
                <a:spcPts val="0"/>
              </a:spcAft>
              <a:buSzPts val="2040"/>
              <a:buFont typeface="Arial"/>
              <a:buChar char="•"/>
            </a:pPr>
            <a:r>
              <a:rPr lang="en-US"/>
              <a:t>If last period forecast was too low, next period is adjusted up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 b="1"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/>
              <a:t>Amount of correction depends on value of </a:t>
            </a:r>
            <a:r>
              <a:rPr b="1" i="1" lang="en-US"/>
              <a:t>α</a:t>
            </a:r>
            <a:endParaRPr b="1" i="1"/>
          </a:p>
          <a:p>
            <a:pPr indent="-228600" lvl="1" marL="547688" rtl="0" algn="l">
              <a:spcBef>
                <a:spcPts val="375"/>
              </a:spcBef>
              <a:spcAft>
                <a:spcPts val="0"/>
              </a:spcAft>
              <a:buSzPts val="2040"/>
              <a:buFont typeface="Arial"/>
              <a:buChar char="•"/>
            </a:pPr>
            <a:r>
              <a:rPr lang="en-US"/>
              <a:t>Value close to 1 &gt; fast learning, close to 0 &gt; low learning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/>
          <p:nvPr/>
        </p:nvSpPr>
        <p:spPr>
          <a:xfrm>
            <a:off x="381000" y="1371600"/>
            <a:ext cx="7924800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get residuals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residuals.ts &lt;- train.lm.trend.season$residuals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run simple exponential smoothing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use ets() with model = "ANN" (additive error (A), 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no trend (N), no seasonality (N))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and alpha = 0.2 to fit simple exponential smoothing.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ses &lt;- ets(residuals.ts, model = "ANN", alpha = 0.2)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ses.pred &lt;- forecast(ses, h = nValid, level = 0)</a:t>
            </a:r>
            <a:endParaRPr/>
          </a:p>
        </p:txBody>
      </p:sp>
      <p:pic>
        <p:nvPicPr>
          <p:cNvPr id="186" name="Google Shape;18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3962400"/>
            <a:ext cx="5381625" cy="240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6"/>
          <p:cNvSpPr txBox="1"/>
          <p:nvPr/>
        </p:nvSpPr>
        <p:spPr>
          <a:xfrm>
            <a:off x="609600" y="457200"/>
            <a:ext cx="73152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for simple exponential smoothing applied to residuals from regression model: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6"/>
          <p:cNvSpPr txBox="1"/>
          <p:nvPr/>
        </p:nvSpPr>
        <p:spPr>
          <a:xfrm>
            <a:off x="381000" y="4572000"/>
            <a:ext cx="1905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y-axis is residual from regression model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9" name="Google Shape;189;p26"/>
          <p:cNvCxnSpPr/>
          <p:nvPr/>
        </p:nvCxnSpPr>
        <p:spPr>
          <a:xfrm>
            <a:off x="2057400" y="4876800"/>
            <a:ext cx="609600" cy="0"/>
          </a:xfrm>
          <a:prstGeom prst="straightConnector1">
            <a:avLst/>
          </a:prstGeom>
          <a:noFill/>
          <a:ln cap="flat" cmpd="sng" w="9525">
            <a:solidFill>
              <a:srgbClr val="AE350A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/>
          <p:nvPr/>
        </p:nvSpPr>
        <p:spPr>
          <a:xfrm>
            <a:off x="990600" y="1295400"/>
            <a:ext cx="7162800" cy="4154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Moving average and simple exponential smoothing can be used only when there is no trend or seasonality.  When those features are present: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One solution is to remove those components via regression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Another is to use advanced exponential smoothing, which can capture trend and seasonality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Double-exponential smoothing used for series with a trend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type="title"/>
          </p:nvPr>
        </p:nvSpPr>
        <p:spPr>
          <a:xfrm>
            <a:off x="914400" y="274638"/>
            <a:ext cx="77724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Double exponential smoothing</a:t>
            </a:r>
            <a:endParaRPr/>
          </a:p>
        </p:txBody>
      </p:sp>
      <p:sp>
        <p:nvSpPr>
          <p:cNvPr id="200" name="Google Shape;200;p28"/>
          <p:cNvSpPr txBox="1"/>
          <p:nvPr>
            <p:ph idx="1" type="body"/>
          </p:nvPr>
        </p:nvSpPr>
        <p:spPr>
          <a:xfrm>
            <a:off x="914400" y="11430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/>
              <a:t>Incorporates trend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 b="1"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/>
              <a:t>K-step ahead forecast is derived from the level (L) and trend (T) estimates at time t</a:t>
            </a:r>
            <a:endParaRPr/>
          </a:p>
          <a:p>
            <a:pPr indent="-228599" lvl="1" marL="547688" rtl="0" algn="l">
              <a:spcBef>
                <a:spcPts val="375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t/>
            </a:r>
            <a:endParaRPr i="1"/>
          </a:p>
          <a:p>
            <a:pPr indent="-228599" lvl="1" marL="547688" rtl="0" algn="l">
              <a:spcBef>
                <a:spcPts val="375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rPr i="1" lang="en-US"/>
              <a:t>F</a:t>
            </a:r>
            <a:r>
              <a:rPr baseline="-25000" i="1" lang="en-US"/>
              <a:t>t+k</a:t>
            </a:r>
            <a:r>
              <a:rPr i="1" lang="en-US"/>
              <a:t> = L</a:t>
            </a:r>
            <a:r>
              <a:rPr baseline="-25000" i="1" lang="en-US"/>
              <a:t>t</a:t>
            </a:r>
            <a:r>
              <a:rPr i="1" lang="en-US"/>
              <a:t> + kT</a:t>
            </a:r>
            <a:r>
              <a:rPr baseline="-25000" i="1" lang="en-US"/>
              <a:t>t</a:t>
            </a:r>
            <a:r>
              <a:rPr i="1" lang="en-US"/>
              <a:t>     </a:t>
            </a:r>
            <a:endParaRPr/>
          </a:p>
          <a:p>
            <a:pPr indent="-228599" lvl="1" marL="547688" rtl="0" algn="l">
              <a:spcBef>
                <a:spcPts val="375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t/>
            </a:r>
            <a:endParaRPr i="1"/>
          </a:p>
          <a:p>
            <a:pPr indent="-228599" lvl="1" marL="547688" rtl="0" algn="l">
              <a:spcBef>
                <a:spcPts val="375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rPr i="1" lang="en-US"/>
              <a:t>where</a:t>
            </a:r>
            <a:endParaRPr/>
          </a:p>
          <a:p>
            <a:pPr indent="-228599" lvl="1" marL="547688" rtl="0" algn="l">
              <a:spcBef>
                <a:spcPts val="375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t/>
            </a:r>
            <a:endParaRPr i="1"/>
          </a:p>
          <a:p>
            <a:pPr indent="-228599" lvl="1" marL="547688" rtl="0" algn="l">
              <a:spcBef>
                <a:spcPts val="375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rPr i="1" lang="en-US"/>
              <a:t>L</a:t>
            </a:r>
            <a:r>
              <a:rPr baseline="-25000" i="1" lang="en-US"/>
              <a:t>t</a:t>
            </a:r>
            <a:r>
              <a:rPr i="1" lang="en-US"/>
              <a:t> = αY</a:t>
            </a:r>
            <a:r>
              <a:rPr baseline="-25000" i="1" lang="en-US"/>
              <a:t>t</a:t>
            </a:r>
            <a:r>
              <a:rPr i="1" lang="en-US"/>
              <a:t> + (1-α)(L</a:t>
            </a:r>
            <a:r>
              <a:rPr baseline="-25000" i="1" lang="en-US"/>
              <a:t>t-1</a:t>
            </a:r>
            <a:r>
              <a:rPr i="1" lang="en-US"/>
              <a:t> + T</a:t>
            </a:r>
            <a:r>
              <a:rPr baseline="-25000" i="1" lang="en-US"/>
              <a:t>t-1</a:t>
            </a:r>
            <a:r>
              <a:rPr i="1" lang="en-US"/>
              <a:t>)</a:t>
            </a:r>
            <a:endParaRPr/>
          </a:p>
          <a:p>
            <a:pPr indent="-228599" lvl="1" marL="547688" rtl="0" algn="l">
              <a:spcBef>
                <a:spcPts val="375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rPr i="1" lang="en-US"/>
              <a:t>T</a:t>
            </a:r>
            <a:r>
              <a:rPr baseline="-25000" i="1" lang="en-US"/>
              <a:t>t</a:t>
            </a:r>
            <a:r>
              <a:rPr i="1" lang="en-US"/>
              <a:t>=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β</a:t>
            </a:r>
            <a:r>
              <a:rPr i="1" lang="en-US"/>
              <a:t>(L</a:t>
            </a:r>
            <a:r>
              <a:rPr baseline="-25000" i="1" lang="en-US"/>
              <a:t>t</a:t>
            </a:r>
            <a:r>
              <a:rPr i="1" lang="en-US"/>
              <a:t> – L</a:t>
            </a:r>
            <a:r>
              <a:rPr baseline="-25000" i="1" lang="en-US"/>
              <a:t>t-1</a:t>
            </a:r>
            <a:r>
              <a:rPr i="1" lang="en-US"/>
              <a:t>) + (1-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 β</a:t>
            </a:r>
            <a:r>
              <a:rPr i="1" lang="en-US"/>
              <a:t>)T</a:t>
            </a:r>
            <a:r>
              <a:rPr baseline="-25000" i="1" lang="en-US"/>
              <a:t>t-1</a:t>
            </a:r>
            <a:endParaRPr baseline="-25000" i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>
            <p:ph type="title"/>
          </p:nvPr>
        </p:nvSpPr>
        <p:spPr>
          <a:xfrm>
            <a:off x="381000" y="762000"/>
            <a:ext cx="8229600" cy="8683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Holt Winters exponential smoothing</a:t>
            </a:r>
            <a:endParaRPr/>
          </a:p>
        </p:txBody>
      </p:sp>
      <p:sp>
        <p:nvSpPr>
          <p:cNvPr id="206" name="Google Shape;206;p29"/>
          <p:cNvSpPr txBox="1"/>
          <p:nvPr>
            <p:ph idx="1" type="body"/>
          </p:nvPr>
        </p:nvSpPr>
        <p:spPr>
          <a:xfrm>
            <a:off x="838200" y="2286000"/>
            <a:ext cx="7772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Extension of double exponential smoothing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Incorporate both trend and seasonality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Holt Winters forecast for time t+k</a:t>
            </a:r>
            <a:endParaRPr/>
          </a:p>
        </p:txBody>
      </p:sp>
      <p:sp>
        <p:nvSpPr>
          <p:cNvPr id="212" name="Google Shape;212;p30"/>
          <p:cNvSpPr txBox="1"/>
          <p:nvPr>
            <p:ph idx="1" type="body"/>
          </p:nvPr>
        </p:nvSpPr>
        <p:spPr>
          <a:xfrm>
            <a:off x="914400" y="1600200"/>
            <a:ext cx="77724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/>
              <a:t>Adds seasonality to double exponential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 b="1"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/>
              <a:t>For M seasons (e.g. M=7 for weekly), forecast is</a:t>
            </a:r>
            <a:endParaRPr/>
          </a:p>
          <a:p>
            <a:pPr indent="-273050" lvl="1" marL="27305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1" i="1"/>
          </a:p>
          <a:p>
            <a:pPr indent="-273050" lvl="2" marL="547687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rPr i="1" lang="en-US"/>
              <a:t>F</a:t>
            </a:r>
            <a:r>
              <a:rPr baseline="-25000" i="1" lang="en-US"/>
              <a:t>t+k</a:t>
            </a:r>
            <a:r>
              <a:rPr i="1" lang="en-US"/>
              <a:t> = (L</a:t>
            </a:r>
            <a:r>
              <a:rPr baseline="-25000" i="1" lang="en-US"/>
              <a:t>t</a:t>
            </a:r>
            <a:r>
              <a:rPr i="1" lang="en-US"/>
              <a:t> + kT</a:t>
            </a:r>
            <a:r>
              <a:rPr baseline="-25000" i="1" lang="en-US"/>
              <a:t>t</a:t>
            </a:r>
            <a:r>
              <a:rPr i="1" lang="en-US"/>
              <a:t>)S</a:t>
            </a:r>
            <a:r>
              <a:rPr baseline="-25000" i="1" lang="en-US"/>
              <a:t>t+k-M</a:t>
            </a:r>
            <a:r>
              <a:rPr i="1" lang="en-US"/>
              <a:t>    </a:t>
            </a:r>
            <a:endParaRPr/>
          </a:p>
          <a:p>
            <a:pPr indent="-273050" lvl="2" marL="547687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i="1"/>
          </a:p>
          <a:p>
            <a:pPr indent="-228599" lvl="1" marL="547688" rtl="0" algn="l">
              <a:spcBef>
                <a:spcPts val="375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rPr lang="en-US"/>
              <a:t>Where L = level, T = trend, S = season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Updating L, T and S</a:t>
            </a:r>
            <a:endParaRPr/>
          </a:p>
        </p:txBody>
      </p:sp>
      <p:pic>
        <p:nvPicPr>
          <p:cNvPr descr="HoltWintersEquations.jpg" id="218" name="Google Shape;218;p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1800" y="1752600"/>
            <a:ext cx="5375275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1"/>
          <p:cNvSpPr/>
          <p:nvPr/>
        </p:nvSpPr>
        <p:spPr>
          <a:xfrm>
            <a:off x="3733800" y="2286000"/>
            <a:ext cx="990600" cy="609600"/>
          </a:xfrm>
          <a:prstGeom prst="ellipse">
            <a:avLst/>
          </a:prstGeom>
          <a:noFill/>
          <a:ln cap="flat" cmpd="sng" w="1270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1"/>
          <p:cNvSpPr txBox="1"/>
          <p:nvPr/>
        </p:nvSpPr>
        <p:spPr>
          <a:xfrm>
            <a:off x="228600" y="2057400"/>
            <a:ext cx="26670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Like eq. for double exponential, except for seasonal adjustment term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1"/>
          <p:cNvSpPr txBox="1"/>
          <p:nvPr/>
        </p:nvSpPr>
        <p:spPr>
          <a:xfrm>
            <a:off x="304800" y="3124200"/>
            <a:ext cx="27432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Like double exponential equation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1"/>
          <p:cNvSpPr txBox="1"/>
          <p:nvPr/>
        </p:nvSpPr>
        <p:spPr>
          <a:xfrm>
            <a:off x="381000" y="4191000"/>
            <a:ext cx="24384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Equation to update seasonal index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Smoothing is “data driven”</a:t>
            </a:r>
            <a:endParaRPr/>
          </a:p>
        </p:txBody>
      </p:sp>
      <p:sp>
        <p:nvSpPr>
          <p:cNvPr id="114" name="Google Shape;114;p14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Regression methods assume underlying unchanging structure (linear, exponential, polynomial)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Smoothing derives forecasts based directly on the data alone (e.g. averaging), with no mathematical structural assumptions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Suitable where the components (trend, seasonality) change over time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/>
          <p:nvPr/>
        </p:nvSpPr>
        <p:spPr>
          <a:xfrm>
            <a:off x="914400" y="2136339"/>
            <a:ext cx="7239000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run Holt-Winters exponential smoothing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use ets() with option model = "MAA" to fit Holt-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Winter's exponential smoothing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with multiplicative error, additive trend, and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additive seasonality.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hwin &lt;- ets(train.ts, model = "MAA")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create predictions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hwin.pred &lt;- forecast(hwin, h = nValid, level = 0)</a:t>
            </a:r>
            <a:endParaRPr/>
          </a:p>
        </p:txBody>
      </p:sp>
      <p:sp>
        <p:nvSpPr>
          <p:cNvPr id="228" name="Google Shape;228;p32"/>
          <p:cNvSpPr txBox="1"/>
          <p:nvPr/>
        </p:nvSpPr>
        <p:spPr>
          <a:xfrm>
            <a:off x="1066800" y="609600"/>
            <a:ext cx="7162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Holt Winters predictions: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3588" y="1514474"/>
            <a:ext cx="5662612" cy="4270863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3"/>
          <p:cNvSpPr txBox="1"/>
          <p:nvPr/>
        </p:nvSpPr>
        <p:spPr>
          <a:xfrm>
            <a:off x="1524000" y="457200"/>
            <a:ext cx="65532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Holt-Winters Predictions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	</a:t>
            </a:r>
            <a:endParaRPr/>
          </a:p>
        </p:txBody>
      </p:sp>
      <p:sp>
        <p:nvSpPr>
          <p:cNvPr id="240" name="Google Shape;240;p34"/>
          <p:cNvSpPr txBox="1"/>
          <p:nvPr>
            <p:ph idx="1" type="body"/>
          </p:nvPr>
        </p:nvSpPr>
        <p:spPr>
          <a:xfrm>
            <a:off x="914400" y="1752600"/>
            <a:ext cx="7772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Smoothing methods rely on local data, not mathematical structure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Simple smoothing does not account for trend and seasonality, but can be combined with model-based forecasts to improve the forecast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Holt-Winters smoothing incorporates seasonality and trend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/>
          <p:nvPr>
            <p:ph type="title"/>
          </p:nvPr>
        </p:nvSpPr>
        <p:spPr>
          <a:xfrm>
            <a:off x="914400" y="274638"/>
            <a:ext cx="77724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Simple moving average (MA)</a:t>
            </a:r>
            <a:endParaRPr/>
          </a:p>
        </p:txBody>
      </p:sp>
      <p:sp>
        <p:nvSpPr>
          <p:cNvPr id="120" name="Google Shape;120;p15"/>
          <p:cNvSpPr txBox="1"/>
          <p:nvPr>
            <p:ph idx="1" type="body"/>
          </p:nvPr>
        </p:nvSpPr>
        <p:spPr>
          <a:xfrm>
            <a:off x="457200" y="1447800"/>
            <a:ext cx="8382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/>
              <a:t>Set window width “</a:t>
            </a:r>
            <a:r>
              <a:rPr b="1" i="1" lang="en-US"/>
              <a:t>w</a:t>
            </a:r>
            <a:r>
              <a:rPr b="1" lang="en-US"/>
              <a:t>” – take average of the </a:t>
            </a:r>
            <a:r>
              <a:rPr b="1" i="1" lang="en-US"/>
              <a:t>w</a:t>
            </a:r>
            <a:r>
              <a:rPr b="1" lang="en-US"/>
              <a:t> values.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 b="1"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/>
              <a:t>For centered moving average, window is centered around forecast point</a:t>
            </a:r>
            <a:endParaRPr/>
          </a:p>
          <a:p>
            <a:pPr indent="-228599" lvl="1" marL="547688" rtl="0" algn="l">
              <a:spcBef>
                <a:spcPts val="375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rPr lang="en-US"/>
              <a:t>For </a:t>
            </a:r>
            <a:r>
              <a:rPr i="1" lang="en-US"/>
              <a:t>w</a:t>
            </a:r>
            <a:r>
              <a:rPr lang="en-US"/>
              <a:t>=5, the forecast for </a:t>
            </a:r>
            <a:r>
              <a:rPr i="1" lang="en-US"/>
              <a:t>t</a:t>
            </a:r>
            <a:r>
              <a:rPr baseline="-25000" i="1" lang="en-US"/>
              <a:t>3</a:t>
            </a:r>
            <a:r>
              <a:rPr lang="en-US"/>
              <a:t> averages the values </a:t>
            </a:r>
            <a:r>
              <a:rPr i="1" lang="en-US"/>
              <a:t>t</a:t>
            </a:r>
            <a:r>
              <a:rPr baseline="-25000" i="1" lang="en-US"/>
              <a:t>1</a:t>
            </a:r>
            <a:r>
              <a:rPr lang="en-US"/>
              <a:t> … </a:t>
            </a:r>
            <a:r>
              <a:rPr i="1" lang="en-US"/>
              <a:t>t</a:t>
            </a:r>
            <a:r>
              <a:rPr baseline="-25000" i="1" lang="en-US"/>
              <a:t>5</a:t>
            </a:r>
            <a:r>
              <a:rPr lang="en-US"/>
              <a:t> </a:t>
            </a:r>
            <a:endParaRPr/>
          </a:p>
          <a:p>
            <a:pPr indent="-228599" lvl="1" marL="547688" rtl="0" algn="l">
              <a:spcBef>
                <a:spcPts val="375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rPr lang="en-US"/>
              <a:t>Not useful for future forecasts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 b="1"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/>
              <a:t>For future forecasts, use “trailing average” = the value being forecast is at the end of the window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Choosing window width</a:t>
            </a:r>
            <a:endParaRPr/>
          </a:p>
        </p:txBody>
      </p:sp>
      <p:sp>
        <p:nvSpPr>
          <p:cNvPr id="126" name="Google Shape;126;p16"/>
          <p:cNvSpPr txBox="1"/>
          <p:nvPr>
            <p:ph idx="1" type="body"/>
          </p:nvPr>
        </p:nvSpPr>
        <p:spPr>
          <a:xfrm>
            <a:off x="9144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/>
              <a:t>Goal is to suppress seasonality and noise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 b="1"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/>
              <a:t>Typically choose window width = season length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 b="1"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/>
              <a:t>In Excel:</a:t>
            </a:r>
            <a:endParaRPr/>
          </a:p>
          <a:p>
            <a:pPr indent="-228599" lvl="1" marL="547688" rtl="0" algn="l">
              <a:spcBef>
                <a:spcPts val="375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rPr lang="en-US"/>
              <a:t>Add Trendline &gt; Moving Average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/>
          <p:nvPr/>
        </p:nvSpPr>
        <p:spPr>
          <a:xfrm>
            <a:off x="457200" y="1447800"/>
            <a:ext cx="8153400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library(zoo)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centered moving average with window order = 12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ma.centered &lt;- ma(ridership.ts, order = 12)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trailing moving average with window k = 12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in rollmean(), use argument align = right to calculate a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trailing moving average.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ma.trailing &lt;- rollmean(ridership.ts, k = 12, align = "right")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1066800" y="533400"/>
            <a:ext cx="67056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Moving Average Functions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1447800"/>
            <a:ext cx="5653087" cy="4708888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8"/>
          <p:cNvSpPr txBox="1"/>
          <p:nvPr/>
        </p:nvSpPr>
        <p:spPr>
          <a:xfrm>
            <a:off x="1219200" y="457200"/>
            <a:ext cx="66294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Amtrak Ridership:  Moving Average Smoothing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Window W = 12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/>
          <p:nvPr/>
        </p:nvSpPr>
        <p:spPr>
          <a:xfrm>
            <a:off x="609600" y="1828800"/>
            <a:ext cx="7620000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generate a plot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plot(ridership.ts, ylim = c(1300, 2200), ylab =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"Ridership",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xlab = "Time", bty = "l", xaxt = "n",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xlim = c(1991,2004.25), main = "")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axis(1, at = seq(1991, 2004.25, 1), labels = format(seq(1991, 2004.25, 1)))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lines(ma.centered, lwd = 2)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lines(ma.trailing, lwd = 2, lty = 2)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legend(1994,2200, c("Ridership","Centered Moving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Average", "Trailing Moving Average"),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lty=c(1,1,2), lwd=c(1,2,2), bty = "n")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4" name="Google Shape;144;p19"/>
          <p:cNvSpPr txBox="1"/>
          <p:nvPr/>
        </p:nvSpPr>
        <p:spPr>
          <a:xfrm>
            <a:off x="1371600" y="762000"/>
            <a:ext cx="5715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Plotting Code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/>
          <p:nvPr/>
        </p:nvSpPr>
        <p:spPr>
          <a:xfrm>
            <a:off x="457200" y="1066800"/>
            <a:ext cx="8001000" cy="526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partition the data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nValid &lt;- 36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nTrain &lt;- length(ridership.ts) - nValid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train.ts &lt;- window(ridership.ts, start = c(1991, 1), end = 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c(1991, nTrain))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valid.ts &lt;- window(ridership.ts, start = c(1991, nTrain + 1),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end = c(1991, nTrain + nValid))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moving average on training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ma.trailing &lt;- rollmean(train.ts, k = 12, align = "right")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obtain the last moving average in the training period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last.ma &lt;- tail(ma.trailing, 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create forecast based on last MA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ma.trailing.pred &lt;- ts(rep(last.ma, nValid), start = c(1991, 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nTrain + 1), end = c(1991, nTrain + nValid), freq = 12)</a:t>
            </a:r>
            <a:endParaRPr/>
          </a:p>
        </p:txBody>
      </p:sp>
      <p:sp>
        <p:nvSpPr>
          <p:cNvPr id="150" name="Google Shape;150;p20"/>
          <p:cNvSpPr txBox="1"/>
          <p:nvPr/>
        </p:nvSpPr>
        <p:spPr>
          <a:xfrm>
            <a:off x="762000" y="381000"/>
            <a:ext cx="7467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 forecast, and checking it in the validation period: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1600200"/>
            <a:ext cx="5410200" cy="4593676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1"/>
          <p:cNvSpPr txBox="1"/>
          <p:nvPr/>
        </p:nvSpPr>
        <p:spPr>
          <a:xfrm>
            <a:off x="1371600" y="533400"/>
            <a:ext cx="6858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Validation forecast is the last moving average from training period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