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Baskerville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B2FCD2-5A84-4CEE-9412-02B5F5D97D94}">
  <a:tblStyle styleId="{C4B2FCD2-5A84-4CEE-9412-02B5F5D97D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Baskerville-bold.fntdata"/><Relationship Id="rId27" Type="http://schemas.openxmlformats.org/officeDocument/2006/relationships/font" Target="fonts/LibreBaskervill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Baskervill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19 – Social Network Analytics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914400" y="23622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list, first few rows, Twitter graph</a:t>
            </a:r>
            <a:endParaRPr/>
          </a:p>
        </p:txBody>
      </p:sp>
      <p:graphicFrame>
        <p:nvGraphicFramePr>
          <p:cNvPr id="176" name="Google Shape;176;p22"/>
          <p:cNvGraphicFramePr/>
          <p:nvPr/>
        </p:nvGraphicFramePr>
        <p:xfrm>
          <a:off x="12192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{C4B2FCD2-5A84-4CEE-9412-02B5F5D97D94}</a:tableStyleId>
              </a:tblPr>
              <a:tblGrid>
                <a:gridCol w="762000"/>
                <a:gridCol w="762000"/>
              </a:tblGrid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Peter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Jenny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Dave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Peter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Jenny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Peter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2"/>
          <p:cNvSpPr txBox="1"/>
          <p:nvPr/>
        </p:nvSpPr>
        <p:spPr>
          <a:xfrm>
            <a:off x="4648200" y="2590800"/>
            <a:ext cx="3429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matrix, Twitter graph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2667000" y="2743200"/>
            <a:ext cx="1447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 flipH="1">
            <a:off x="1447800" y="2895600"/>
            <a:ext cx="1676400" cy="457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3733800" y="2895600"/>
            <a:ext cx="533400" cy="5334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" name="Google Shape;181;p22"/>
          <p:cNvCxnSpPr/>
          <p:nvPr/>
        </p:nvCxnSpPr>
        <p:spPr>
          <a:xfrm flipH="1">
            <a:off x="2286000" y="31242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3886200" y="3124200"/>
            <a:ext cx="1981200" cy="381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3" name="Google Shape;183;p22"/>
          <p:cNvSpPr txBox="1"/>
          <p:nvPr/>
        </p:nvSpPr>
        <p:spPr>
          <a:xfrm>
            <a:off x="2362200" y="685800"/>
            <a:ext cx="4191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list and matrix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581400"/>
            <a:ext cx="4287838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2514600" y="533400"/>
            <a:ext cx="3962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1066800" y="2209800"/>
            <a:ext cx="693420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weight: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strength of relationship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(and path length):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from one node to another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network: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has a path to all others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Clique: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directly connected by single edge to each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unconnected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5486400" y="457200"/>
            <a:ext cx="312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Metrics: How central/important is a node?</a:t>
            </a:r>
            <a:endParaRPr/>
          </a:p>
        </p:txBody>
      </p:sp>
      <p:pic>
        <p:nvPicPr>
          <p:cNvPr descr="http://peterdaou.com/wp-content/uploads/2010/12/motorcade.jpg"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981200"/>
            <a:ext cx="2438400" cy="147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52400" y="1066800"/>
            <a:ext cx="4876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number of connections to a node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Closeness: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path length to other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Betweenness: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extent to which a node is on the shortest path between other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Eigenvector centrality: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to other highly connected nodes are weighted more, ranges from 0 to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6172200" y="3733800"/>
            <a:ext cx="2057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Egocentric network: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network around a single node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304800" y="4114800"/>
            <a:ext cx="86868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degree(g)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Dave Jenny Peter John Sam Albert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3     3     4     3    2    1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betweenness(g)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Dave Jenny Peter John Sam Albert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0     0     2     0    2    0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closeness(g)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Dave       Jenny      Peter      John       Sam        Albert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0.12500000 0.03333333 0.09090909 0.04000000 0.04000000 0.03333333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eigen_centrality(g)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Dave      Jenny     Peter     John      Sam       Albert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0.9119867 0.9119867 1.0000000 0.9119867 0.3605471 0.1164367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304800" y="3733800"/>
            <a:ext cx="495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Measuring centrality;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graph previously calculated: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1524000" y="457200"/>
            <a:ext cx="57150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metrics: Describing the network as a whole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14400" y="1905000"/>
            <a:ext cx="7162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distribution: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# of connections per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Ratio of # of edges to maximum possible # of edges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819400"/>
            <a:ext cx="2706688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743200"/>
            <a:ext cx="28035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981200" y="5105400"/>
            <a:ext cx="1524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network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5410200" y="5029200"/>
            <a:ext cx="1295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685800" y="457200"/>
            <a:ext cx="74676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Prediction: Predicting the next link to form in a network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990600" y="1676400"/>
            <a:ext cx="6477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node, score similarity to all other nodes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predictive model variables could be used (e.g. demographic info) to calculate similarity [see nearest-neighbor methods]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metrics (shortest path, etc.) can also be used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unlinked pair with highest similarity score is predicted next link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4114800"/>
            <a:ext cx="16764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114800"/>
            <a:ext cx="23336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533400" y="381000"/>
            <a:ext cx="7162800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methods can be used in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resolution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(is “x” the same person as “y”)?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457200" y="1752600"/>
            <a:ext cx="74676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customer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orders online:  is the person already in the customer database?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phone number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linked to known terrorists:  is its owner the same person as a suspect known to a partner intelligence service?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352800"/>
            <a:ext cx="25908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Collecting Social Data</a:t>
            </a:r>
            <a:br>
              <a:rPr lang="en-US"/>
            </a:br>
            <a:r>
              <a:rPr lang="en-US" sz="2400"/>
              <a:t>via public API’s</a:t>
            </a:r>
            <a:endParaRPr sz="2400"/>
          </a:p>
        </p:txBody>
      </p:sp>
      <p:sp>
        <p:nvSpPr>
          <p:cNvPr id="231" name="Google Shape;231;p28"/>
          <p:cNvSpPr txBox="1"/>
          <p:nvPr/>
        </p:nvSpPr>
        <p:spPr>
          <a:xfrm>
            <a:off x="1752600" y="1905000"/>
            <a:ext cx="6858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TwitterR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RFacebook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code in Tables 19.11 and 19.12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800600"/>
            <a:ext cx="1271587" cy="108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4648200"/>
            <a:ext cx="1183409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2000’s:  The advent of businesses based on social network data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14400" y="2362200"/>
            <a:ext cx="7239000" cy="258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movers: Friendster, Myspace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Later:  Facebook, LinkedIn, Twitter, Tumblr, Instagram, Yelp, TripAdvisor, …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element:  Data on their network of users is the main business asset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4724400"/>
            <a:ext cx="17335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648200"/>
            <a:ext cx="15621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5257800"/>
            <a:ext cx="4014788" cy="56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990600"/>
            <a:ext cx="42672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457200" y="4267200"/>
            <a:ext cx="838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library(igraph)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define links in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 &lt;- rbind(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c("Dave", "Jenny"), c("Peter", "Jenny"), c("John", "Jenny"),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c("Dave", "Peter"), c("Dave", "John"), c("Peter", "Sam"),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c("Sam", "Albert"), c("Peter", "John")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and plot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argument directed = FALSE in graph.edgelist() to plot an undirected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&lt;- graph.edgelist(edges, directed = 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plot(g, vertex.size = 1, vertex.label.dist = 0.5)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04800" y="1828800"/>
            <a:ext cx="3352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Hypothetical LinkedIn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are undirected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381000" y="53340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argument directed = TRUE in graph.edgelist() to plot an undirected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&lt;- graph.edgelist(edges, directed = 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plot(g, vertex.size = 1, vertex.label.dist = 0.5)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304800" y="1828800"/>
            <a:ext cx="3352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are directed (e.g. following someone in Twitter)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066800"/>
            <a:ext cx="4162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304800" y="4572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weight (thickness) reflects strength of relationship (number of communications, value or number of transactions, etc.)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752600"/>
            <a:ext cx="22383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2438400" cy="27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514600"/>
            <a:ext cx="2990850" cy="25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685800" y="838200"/>
            <a:ext cx="73914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x-y coordinates are not meaningful – these two graphs convey the same information: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962400" y="3581400"/>
            <a:ext cx="685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914400"/>
            <a:ext cx="4606878" cy="3901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990600" y="381000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and important entities emerge visually in this law enforcement graph of a drug laundry network in San Antonio, TX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33400" y="4191000"/>
            <a:ext cx="8001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library(igraph)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drug.df &lt;- read.csv("Drug.csv")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edges to edge list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 &lt;- as.matrix(drug.df[, c(1,2)])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&lt;- graph.edgelist(edges,directed=FALSE)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nodes' size is proportional to their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eigenvector centrality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plot(g, vertex.label = NA, vertex.size = eigen_centrality(g)$vector * 20)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04800" y="3048000"/>
            <a:ext cx="3429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to read in data to use for drawing the graph: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flipH="1">
            <a:off x="6248400" y="51816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5" name="Google Shape;155;p19"/>
          <p:cNvSpPr txBox="1"/>
          <p:nvPr/>
        </p:nvSpPr>
        <p:spPr>
          <a:xfrm>
            <a:off x="6858000" y="4876800"/>
            <a:ext cx="190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metric of node importance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90800"/>
            <a:ext cx="41243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685800" y="609600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in the edge list for the drug laundry network denote the nodes at either end of each connection (edge)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762000" y="609600"/>
            <a:ext cx="7162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 of graph layout: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1066800" y="1905000"/>
            <a:ext cx="6019800" cy="267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node should be visible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node, you should be able to count its degree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link, you should be able to follow it from source to destination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and outliers should be identifiable</a:t>
            </a:r>
            <a:endParaRPr/>
          </a:p>
        </p:txBody>
      </p:sp>
      <p:sp>
        <p:nvSpPr>
          <p:cNvPr descr="Image result for images of checklist" id="168" name="Google Shape;168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images of checklist" id="169" name="Google Shape;169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990600"/>
            <a:ext cx="12763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