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9144000"/>
  <p:notesSz cx="6858000" cy="9144000"/>
  <p:embeddedFontLst>
    <p:embeddedFont>
      <p:font typeface="Libre Franklin"/>
      <p:regular r:id="rId35"/>
      <p:bold r:id="rId36"/>
      <p:italic r:id="rId37"/>
      <p:boldItalic r:id="rId38"/>
    </p:embeddedFont>
    <p:embeddedFont>
      <p:font typeface="Libre Baskerville"/>
      <p:regular r:id="rId39"/>
      <p:bold r:id="rId40"/>
      <p: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ibreBaskerville-bold.fntdata"/><Relationship Id="rId20" Type="http://schemas.openxmlformats.org/officeDocument/2006/relationships/slide" Target="slides/slide15.xml"/><Relationship Id="rId41" Type="http://schemas.openxmlformats.org/officeDocument/2006/relationships/font" Target="fonts/LibreBaskerville-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LibreFranklin-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LibreFranklin-italic.fntdata"/><Relationship Id="rId14" Type="http://schemas.openxmlformats.org/officeDocument/2006/relationships/slide" Target="slides/slide9.xml"/><Relationship Id="rId36" Type="http://schemas.openxmlformats.org/officeDocument/2006/relationships/font" Target="fonts/LibreFranklin-bold.fntdata"/><Relationship Id="rId17" Type="http://schemas.openxmlformats.org/officeDocument/2006/relationships/slide" Target="slides/slide12.xml"/><Relationship Id="rId39" Type="http://schemas.openxmlformats.org/officeDocument/2006/relationships/font" Target="fonts/LibreBaskerville-regular.fntdata"/><Relationship Id="rId16" Type="http://schemas.openxmlformats.org/officeDocument/2006/relationships/slide" Target="slides/slide11.xml"/><Relationship Id="rId38" Type="http://schemas.openxmlformats.org/officeDocument/2006/relationships/font" Target="fonts/LibreFranklin-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3" name="Google Shape;10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3" name="Google Shape;16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9" name="Google Shape;16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5" name="Google Shape;17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1" name="Google Shape;18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7" name="Google Shape;18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3" name="Google Shape;19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9" name="Google Shape;19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5" name="Google Shape;20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1" name="Google Shape;21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7" name="Google Shape;21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1" name="Google Shape;11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2" name="Google Shape;22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1" name="Google Shape;23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7" name="Google Shape;23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3" name="Google Shape;24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9" name="Google Shape;24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5" name="Google Shape;25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1" name="Google Shape;26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2" name="Google Shape;27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8" name="Google Shape;27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3" name="Google Shape;28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7" name="Google Shape;11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1" name="Google Shape;13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8" name="Google Shape;13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4" name="Google Shape;14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0" name="Google Shape;15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6" name="Google Shape;15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 name="Shape 17"/>
        <p:cNvGrpSpPr/>
        <p:nvPr/>
      </p:nvGrpSpPr>
      <p:grpSpPr>
        <a:xfrm>
          <a:off x="0" y="0"/>
          <a:ext cx="0" cy="0"/>
          <a:chOff x="0" y="0"/>
          <a:chExt cx="0" cy="0"/>
        </a:xfrm>
      </p:grpSpPr>
      <p:sp>
        <p:nvSpPr>
          <p:cNvPr id="18" name="Google Shape;18;p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2" name="Google Shape;92;p1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12"/>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8" name="Google Shape;98;p1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25" name="Google Shape;25;p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4"/>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 name="Google Shape;30;p4"/>
          <p:cNvSpPr/>
          <p:nvPr/>
        </p:nvSpPr>
        <p:spPr>
          <a:xfrm>
            <a:off x="65088" y="69850"/>
            <a:ext cx="9013825" cy="6691313"/>
          </a:xfrm>
          <a:prstGeom prst="roundRect">
            <a:avLst>
              <a:gd fmla="val 4929" name="adj"/>
            </a:avLst>
          </a:prstGeom>
          <a:blipFill rotWithShape="1">
            <a:blip r:embed="rId2">
              <a:alphaModFix/>
            </a:blip>
            <a:stretch>
              <a:fillRect b="0" l="0" r="0"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 name="Google Shape;31;p4"/>
          <p:cNvSpPr/>
          <p:nvPr/>
        </p:nvSpPr>
        <p:spPr>
          <a:xfrm>
            <a:off x="63500" y="1449388"/>
            <a:ext cx="9020175" cy="15271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 name="Google Shape;32;p4"/>
          <p:cNvSpPr/>
          <p:nvPr/>
        </p:nvSpPr>
        <p:spPr>
          <a:xfrm>
            <a:off x="63500" y="1397000"/>
            <a:ext cx="9020175" cy="12065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 name="Google Shape;33;p4"/>
          <p:cNvSpPr/>
          <p:nvPr/>
        </p:nvSpPr>
        <p:spPr>
          <a:xfrm>
            <a:off x="63500" y="2976563"/>
            <a:ext cx="9020175" cy="111125"/>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 name="Google Shape;34;p4"/>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lvl1pPr lvl="0" algn="ctr">
              <a:spcBef>
                <a:spcPts val="575"/>
              </a:spcBef>
              <a:spcAft>
                <a:spcPts val="0"/>
              </a:spcAft>
              <a:buSzPts val="2210"/>
              <a:buNone/>
              <a:defRPr sz="2600">
                <a:solidFill>
                  <a:schemeClr val="dk2"/>
                </a:solidFill>
              </a:defRPr>
            </a:lvl1pPr>
            <a:lvl2pPr lvl="1" algn="ctr">
              <a:spcBef>
                <a:spcPts val="375"/>
              </a:spcBef>
              <a:spcAft>
                <a:spcPts val="0"/>
              </a:spcAft>
              <a:buSzPts val="1530"/>
              <a:buNone/>
              <a:defRPr/>
            </a:lvl2pPr>
            <a:lvl3pPr lvl="2" algn="ctr">
              <a:spcBef>
                <a:spcPts val="375"/>
              </a:spcBef>
              <a:spcAft>
                <a:spcPts val="0"/>
              </a:spcAft>
              <a:buSzPts val="1530"/>
              <a:buNone/>
              <a:defRPr/>
            </a:lvl3pPr>
            <a:lvl4pPr lvl="3" algn="ctr">
              <a:spcBef>
                <a:spcPts val="375"/>
              </a:spcBef>
              <a:spcAft>
                <a:spcPts val="0"/>
              </a:spcAft>
              <a:buSzPts val="1440"/>
              <a:buNone/>
              <a:defRPr/>
            </a:lvl4pPr>
            <a:lvl5pPr lvl="4" algn="ctr">
              <a:spcBef>
                <a:spcPts val="375"/>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35" name="Google Shape;35;p4"/>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5"/>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 name="Google Shape;41;p5"/>
          <p:cNvSpPr/>
          <p:nvPr/>
        </p:nvSpPr>
        <p:spPr>
          <a:xfrm>
            <a:off x="65313" y="69755"/>
            <a:ext cx="9013372" cy="6692201"/>
          </a:xfrm>
          <a:prstGeom prst="roundRect">
            <a:avLst>
              <a:gd fmla="val 4929" name="adj"/>
            </a:avLst>
          </a:prstGeom>
          <a:blipFill rotWithShape="1">
            <a:blip r:embed="rId2">
              <a:alphaModFix/>
            </a:blip>
            <a:stretch>
              <a:fillRect b="0" l="0" r="0"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 name="Google Shape;42;p5"/>
          <p:cNvSpPr/>
          <p:nvPr/>
        </p:nvSpPr>
        <p:spPr>
          <a:xfrm flipH="1" rot="10800000">
            <a:off x="69850" y="2376488"/>
            <a:ext cx="901382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 name="Google Shape;43;p5"/>
          <p:cNvSpPr/>
          <p:nvPr/>
        </p:nvSpPr>
        <p:spPr>
          <a:xfrm>
            <a:off x="69850" y="2341563"/>
            <a:ext cx="9013825" cy="46037"/>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 name="Google Shape;44;p5"/>
          <p:cNvSpPr/>
          <p:nvPr/>
        </p:nvSpPr>
        <p:spPr>
          <a:xfrm>
            <a:off x="68263" y="2468563"/>
            <a:ext cx="9015412" cy="4603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 name="Google Shape;45;p5"/>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2040"/>
              <a:buNone/>
              <a:defRPr sz="2400">
                <a:solidFill>
                  <a:srgbClr val="888888"/>
                </a:solidFill>
              </a:defRPr>
            </a:lvl1pPr>
            <a:lvl2pPr indent="-228600" lvl="1" marL="914400" algn="l">
              <a:spcBef>
                <a:spcPts val="375"/>
              </a:spcBef>
              <a:spcAft>
                <a:spcPts val="0"/>
              </a:spcAft>
              <a:buSzPts val="1530"/>
              <a:buNone/>
              <a:defRPr sz="1800">
                <a:solidFill>
                  <a:srgbClr val="888888"/>
                </a:solidFill>
              </a:defRPr>
            </a:lvl2pPr>
            <a:lvl3pPr indent="-228600" lvl="2" marL="1371600" algn="l">
              <a:spcBef>
                <a:spcPts val="375"/>
              </a:spcBef>
              <a:spcAft>
                <a:spcPts val="0"/>
              </a:spcAft>
              <a:buSzPts val="1360"/>
              <a:buNone/>
              <a:defRPr sz="1600">
                <a:solidFill>
                  <a:srgbClr val="888888"/>
                </a:solidFill>
              </a:defRPr>
            </a:lvl3pPr>
            <a:lvl4pPr indent="-228600" lvl="3" marL="1828800" algn="l">
              <a:spcBef>
                <a:spcPts val="375"/>
              </a:spcBef>
              <a:spcAft>
                <a:spcPts val="0"/>
              </a:spcAft>
              <a:buSzPts val="1120"/>
              <a:buNone/>
              <a:defRPr sz="1400">
                <a:solidFill>
                  <a:srgbClr val="888888"/>
                </a:solidFill>
              </a:defRPr>
            </a:lvl4pPr>
            <a:lvl5pPr indent="-228600" lvl="4" marL="2286000" algn="l">
              <a:spcBef>
                <a:spcPts val="375"/>
              </a:spcBef>
              <a:spcAft>
                <a:spcPts val="0"/>
              </a:spcAft>
              <a:buSzPts val="1400"/>
              <a:buFont typeface="Libre Franklin"/>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7" name="Google Shape;47;p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p:nvPr>
            <p:ph idx="12" type="sldNum"/>
          </p:nvPr>
        </p:nvSpPr>
        <p:spPr>
          <a:xfrm>
            <a:off x="146050" y="6208713"/>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3" name="Google Shape;53;p6"/>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4" name="Google Shape;54;p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7"/>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Franklin"/>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0" name="Google Shape;60;p7"/>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Franklin"/>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1" name="Google Shape;61;p7"/>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2" name="Google Shape;62;p7"/>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3" name="Google Shape;63;p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9"/>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2" name="Google Shape;72;p9"/>
          <p:cNvSpPr/>
          <p:nvPr/>
        </p:nvSpPr>
        <p:spPr>
          <a:xfrm>
            <a:off x="63500" y="69850"/>
            <a:ext cx="9013825" cy="6692900"/>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3" name="Google Shape;73;p9"/>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530"/>
              <a:buNone/>
              <a:defRPr sz="1800"/>
            </a:lvl1pPr>
            <a:lvl2pPr indent="-228600" lvl="1" marL="914400" algn="l">
              <a:spcBef>
                <a:spcPts val="375"/>
              </a:spcBef>
              <a:spcAft>
                <a:spcPts val="0"/>
              </a:spcAft>
              <a:buSzPts val="1020"/>
              <a:buNone/>
              <a:defRPr sz="1200"/>
            </a:lvl2pPr>
            <a:lvl3pPr indent="-228600" lvl="2" marL="1371600" algn="l">
              <a:spcBef>
                <a:spcPts val="375"/>
              </a:spcBef>
              <a:spcAft>
                <a:spcPts val="0"/>
              </a:spcAft>
              <a:buSzPts val="850"/>
              <a:buNone/>
              <a:defRPr sz="1000"/>
            </a:lvl3pPr>
            <a:lvl4pPr indent="-228600" lvl="3" marL="1828800" algn="l">
              <a:spcBef>
                <a:spcPts val="375"/>
              </a:spcBef>
              <a:spcAft>
                <a:spcPts val="0"/>
              </a:spcAft>
              <a:buSzPts val="720"/>
              <a:buNone/>
              <a:defRPr sz="900"/>
            </a:lvl4pPr>
            <a:lvl5pPr indent="-228600" lvl="4" marL="2286000" algn="l">
              <a:spcBef>
                <a:spcPts val="375"/>
              </a:spcBef>
              <a:spcAft>
                <a:spcPts val="0"/>
              </a:spcAft>
              <a:buSzPts val="900"/>
              <a:buFont typeface="Libre Franklin"/>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5" name="Google Shape;75;p9"/>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6" name="Google Shape;76;p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10"/>
          <p:cNvSpPr/>
          <p:nvPr/>
        </p:nvSpPr>
        <p:spPr>
          <a:xfrm flipH="1" rot="10800000">
            <a:off x="68263" y="4683125"/>
            <a:ext cx="900747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 name="Google Shape;81;p10"/>
          <p:cNvSpPr/>
          <p:nvPr/>
        </p:nvSpPr>
        <p:spPr>
          <a:xfrm>
            <a:off x="68263" y="4649788"/>
            <a:ext cx="9007475" cy="46037"/>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 name="Google Shape;82;p10"/>
          <p:cNvSpPr/>
          <p:nvPr/>
        </p:nvSpPr>
        <p:spPr>
          <a:xfrm>
            <a:off x="68263" y="4773613"/>
            <a:ext cx="9007475" cy="47625"/>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3" name="Google Shape;83;p10"/>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360"/>
              <a:buFont typeface="Libre Franklin"/>
              <a:buNone/>
              <a:defRPr sz="1600"/>
            </a:lvl1pPr>
            <a:lvl2pPr indent="-293369" lvl="1" marL="914400" algn="l">
              <a:spcBef>
                <a:spcPts val="375"/>
              </a:spcBef>
              <a:spcAft>
                <a:spcPts val="0"/>
              </a:spcAft>
              <a:buSzPts val="1020"/>
              <a:buChar char="⚫"/>
              <a:defRPr sz="1200"/>
            </a:lvl2pPr>
            <a:lvl3pPr indent="-282575" lvl="2" marL="1371600" algn="l">
              <a:spcBef>
                <a:spcPts val="375"/>
              </a:spcBef>
              <a:spcAft>
                <a:spcPts val="0"/>
              </a:spcAft>
              <a:buSzPts val="850"/>
              <a:buChar char="⚫"/>
              <a:defRPr sz="1000"/>
            </a:lvl3pPr>
            <a:lvl4pPr indent="-274319" lvl="3" marL="1828800" algn="l">
              <a:spcBef>
                <a:spcPts val="375"/>
              </a:spcBef>
              <a:spcAft>
                <a:spcPts val="0"/>
              </a:spcAft>
              <a:buSzPts val="720"/>
              <a:buChar char="⚫"/>
              <a:defRPr sz="900"/>
            </a:lvl4pPr>
            <a:lvl5pPr indent="-285750" lvl="4" marL="2286000" algn="l">
              <a:spcBef>
                <a:spcPts val="375"/>
              </a:spcBef>
              <a:spcAft>
                <a:spcPts val="0"/>
              </a:spcAft>
              <a:buSzPts val="900"/>
              <a:buFont typeface="Libre Franklin"/>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5" name="Google Shape;85;p10"/>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575"/>
              </a:spcBef>
              <a:spcAft>
                <a:spcPts val="0"/>
              </a:spcAft>
              <a:buClr>
                <a:schemeClr val="accent1"/>
              </a:buClr>
              <a:buSzPts val="2720"/>
              <a:buFont typeface="Noto Sans Symbols"/>
              <a:buNone/>
              <a:defRPr b="0" i="0" sz="3200" u="none" cap="none" strike="noStrike">
                <a:solidFill>
                  <a:schemeClr val="dk1"/>
                </a:solidFill>
                <a:latin typeface="Libre Franklin"/>
                <a:ea typeface="Libre Franklin"/>
                <a:cs typeface="Libre Franklin"/>
                <a:sym typeface="Libre Franklin"/>
              </a:defRPr>
            </a:lvl1pPr>
            <a:lvl2pPr lvl="1"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Franklin"/>
                <a:ea typeface="Libre Franklin"/>
                <a:cs typeface="Libre Franklin"/>
                <a:sym typeface="Libre Franklin"/>
              </a:defRPr>
            </a:lvl2pPr>
            <a:lvl3pPr lvl="2"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Franklin"/>
                <a:ea typeface="Libre Franklin"/>
                <a:cs typeface="Libre Franklin"/>
                <a:sym typeface="Libre Franklin"/>
              </a:defRPr>
            </a:lvl3pPr>
            <a:lvl4pPr lvl="3"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Franklin"/>
                <a:ea typeface="Libre Franklin"/>
                <a:cs typeface="Libre Franklin"/>
                <a:sym typeface="Libre Franklin"/>
              </a:defRPr>
            </a:lvl4pPr>
            <a:lvl5pPr lvl="4" marR="0" rtl="0" algn="l">
              <a:spcBef>
                <a:spcPts val="375"/>
              </a:spcBef>
              <a:spcAft>
                <a:spcPts val="0"/>
              </a:spcAft>
              <a:buClr>
                <a:srgbClr val="A28E6A"/>
              </a:buClr>
              <a:buSzPts val="2000"/>
              <a:buFont typeface="Libre Franklin"/>
              <a:buChar char="o"/>
              <a:defRPr b="0" i="0" sz="2000" u="none" cap="none" strike="noStrike">
                <a:solidFill>
                  <a:schemeClr val="dk1"/>
                </a:solidFill>
                <a:latin typeface="Libre Franklin"/>
                <a:ea typeface="Libre Franklin"/>
                <a:cs typeface="Libre Franklin"/>
                <a:sym typeface="Libre Franklin"/>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86" name="Google Shape;86;p1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0"/>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p:nvPr>
            <p:ph idx="12" type="sldNum"/>
          </p:nvPr>
        </p:nvSpPr>
        <p:spPr>
          <a:xfrm>
            <a:off x="146050" y="6208713"/>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Google Shape;11;p1"/>
          <p:cNvSpPr/>
          <p:nvPr/>
        </p:nvSpPr>
        <p:spPr>
          <a:xfrm>
            <a:off x="63500" y="69850"/>
            <a:ext cx="9013825" cy="6692900"/>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 name="Google Shape;12;p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3" name="Google Shape;13;p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Franklin"/>
                <a:ea typeface="Libre Franklin"/>
                <a:cs typeface="Libre Franklin"/>
                <a:sym typeface="Libre Franklin"/>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Franklin"/>
                <a:ea typeface="Libre Franklin"/>
                <a:cs typeface="Libre Franklin"/>
                <a:sym typeface="Libre Franklin"/>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Franklin"/>
                <a:ea typeface="Libre Franklin"/>
                <a:cs typeface="Libre Franklin"/>
                <a:sym typeface="Libre Franklin"/>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Franklin"/>
                <a:ea typeface="Libre Franklin"/>
                <a:cs typeface="Libre Franklin"/>
                <a:sym typeface="Libre Franklin"/>
              </a:defRPr>
            </a:lvl4pPr>
            <a:lvl5pPr indent="-355600" lvl="4" marL="2286000" marR="0" rtl="0" algn="l">
              <a:spcBef>
                <a:spcPts val="375"/>
              </a:spcBef>
              <a:spcAft>
                <a:spcPts val="0"/>
              </a:spcAft>
              <a:buClr>
                <a:srgbClr val="A28E6A"/>
              </a:buClr>
              <a:buSzPts val="2000"/>
              <a:buFont typeface="Libre Franklin"/>
              <a:buChar char="o"/>
              <a:defRPr b="0" i="0" sz="2000" u="none" cap="none" strike="noStrike">
                <a:solidFill>
                  <a:schemeClr val="dk1"/>
                </a:solidFill>
                <a:latin typeface="Libre Franklin"/>
                <a:ea typeface="Libre Franklin"/>
                <a:cs typeface="Libre Franklin"/>
                <a:sym typeface="Libre Franklin"/>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onlinelibrary.wiley.com/doi/10.1002/jbmr.v15:4/issuetoc"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mailto:john@domain.com" TargetMode="External"/><Relationship Id="rId4" Type="http://schemas.openxmlformats.org/officeDocument/2006/relationships/hyperlink" Target="http://www.domain.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3"/>
          <p:cNvSpPr txBox="1"/>
          <p:nvPr>
            <p:ph type="title"/>
          </p:nvPr>
        </p:nvSpPr>
        <p:spPr>
          <a:xfrm>
            <a:off x="609600" y="1447800"/>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Chapter 20 – Text Mining</a:t>
            </a:r>
            <a:endParaRPr/>
          </a:p>
        </p:txBody>
      </p:sp>
      <p:sp>
        <p:nvSpPr>
          <p:cNvPr id="107" name="Google Shape;107;p1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 Galit Shmueli and Peter Bruce 2017</a:t>
            </a:r>
            <a:endParaRPr/>
          </a:p>
        </p:txBody>
      </p:sp>
      <p:sp>
        <p:nvSpPr>
          <p:cNvPr id="108" name="Google Shape;108;p13"/>
          <p:cNvSpPr txBox="1"/>
          <p:nvPr/>
        </p:nvSpPr>
        <p:spPr>
          <a:xfrm>
            <a:off x="609600" y="4570413"/>
            <a:ext cx="7010400" cy="11695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800" u="none" cap="none" strike="noStrike">
                <a:solidFill>
                  <a:schemeClr val="accent2"/>
                </a:solidFill>
                <a:latin typeface="Libre Franklin"/>
                <a:ea typeface="Libre Franklin"/>
                <a:cs typeface="Libre Franklin"/>
                <a:sym typeface="Libre Franklin"/>
              </a:rPr>
              <a:t>Data Mining for Business Analytics in R</a:t>
            </a:r>
            <a:endParaRPr b="1" i="0" sz="2800" u="none" cap="none" strike="noStrike">
              <a:solidFill>
                <a:schemeClr val="accent2"/>
              </a:solidFill>
              <a:latin typeface="Libre Franklin"/>
              <a:ea typeface="Libre Franklin"/>
              <a:cs typeface="Libre Franklin"/>
              <a:sym typeface="Libre Franklin"/>
            </a:endParaRPr>
          </a:p>
          <a:p>
            <a:pPr indent="0" lvl="0" marL="0" marR="0" rtl="0" algn="l">
              <a:spcBef>
                <a:spcPts val="1400"/>
              </a:spcBef>
              <a:spcAft>
                <a:spcPts val="0"/>
              </a:spcAft>
              <a:buNone/>
            </a:pPr>
            <a:r>
              <a:rPr b="1" i="0" lang="en-US" sz="2800" u="none" cap="none" strike="noStrike">
                <a:solidFill>
                  <a:schemeClr val="dk2"/>
                </a:solidFill>
                <a:latin typeface="Libre Franklin"/>
                <a:ea typeface="Libre Franklin"/>
                <a:cs typeface="Libre Franklin"/>
                <a:sym typeface="Libre Franklin"/>
              </a:rPr>
              <a:t>Shmueli, Bruce &amp; Patel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Need to turn text into a matrix </a:t>
            </a:r>
            <a:endParaRPr/>
          </a:p>
        </p:txBody>
      </p:sp>
      <p:sp>
        <p:nvSpPr>
          <p:cNvPr id="166" name="Google Shape;166;p2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For the two documents (sentences S1 and S2) that we looked at earlier, the process of producing a matrix is simple.  We had</a:t>
            </a:r>
            <a:endParaRPr/>
          </a:p>
          <a:p>
            <a:pPr indent="-228600" lvl="1" marL="547688" rtl="0" algn="l">
              <a:spcBef>
                <a:spcPts val="375"/>
              </a:spcBef>
              <a:spcAft>
                <a:spcPts val="0"/>
              </a:spcAft>
              <a:buSzPts val="2040"/>
              <a:buChar char="⚫"/>
            </a:pPr>
            <a:r>
              <a:rPr lang="en-US"/>
              <a:t>Words</a:t>
            </a:r>
            <a:endParaRPr/>
          </a:p>
          <a:p>
            <a:pPr indent="-228600" lvl="1" marL="547688" rtl="0" algn="l">
              <a:spcBef>
                <a:spcPts val="375"/>
              </a:spcBef>
              <a:spcAft>
                <a:spcPts val="0"/>
              </a:spcAft>
              <a:buSzPts val="2040"/>
              <a:buChar char="⚫"/>
            </a:pPr>
            <a:r>
              <a:rPr lang="en-US"/>
              <a:t>Spaces</a:t>
            </a:r>
            <a:endParaRPr/>
          </a:p>
          <a:p>
            <a:pPr indent="-228600" lvl="1" marL="547688" rtl="0" algn="l">
              <a:spcBef>
                <a:spcPts val="375"/>
              </a:spcBef>
              <a:spcAft>
                <a:spcPts val="0"/>
              </a:spcAft>
              <a:buSzPts val="2040"/>
              <a:buChar char="⚫"/>
            </a:pPr>
            <a:r>
              <a:rPr lang="en-US"/>
              <a:t>Periods</a:t>
            </a:r>
            <a:endParaRPr/>
          </a:p>
          <a:p>
            <a:pPr indent="-273050" lvl="0" marL="273050" rtl="0" algn="l">
              <a:spcBef>
                <a:spcPts val="575"/>
              </a:spcBef>
              <a:spcAft>
                <a:spcPts val="0"/>
              </a:spcAft>
              <a:buSzPts val="2210"/>
              <a:buChar char="⚫"/>
            </a:pPr>
            <a:r>
              <a:rPr lang="en-US"/>
              <a:t>Each word is preceded or followed by a </a:t>
            </a:r>
            <a:r>
              <a:rPr lang="en-US" u="sng"/>
              <a:t>space or period</a:t>
            </a:r>
            <a:r>
              <a:rPr lang="en-US"/>
              <a:t> – a </a:t>
            </a:r>
            <a:r>
              <a:rPr i="1" lang="en-US"/>
              <a:t>delimiter</a:t>
            </a:r>
            <a:r>
              <a:rPr lang="en-US"/>
              <a:t>.</a:t>
            </a:r>
            <a:endParaRPr/>
          </a:p>
          <a:p>
            <a:pPr indent="-273050" lvl="0" marL="273050" rtl="0" algn="l">
              <a:spcBef>
                <a:spcPts val="575"/>
              </a:spcBef>
              <a:spcAft>
                <a:spcPts val="0"/>
              </a:spcAft>
              <a:buSzPts val="2210"/>
              <a:buChar char="⚫"/>
            </a:pPr>
            <a:r>
              <a:rPr lang="en-US"/>
              <a:t>Real text is more complicated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sz="3600"/>
              <a:t>Lots of things to process besides words…</a:t>
            </a:r>
            <a:endParaRPr sz="3600"/>
          </a:p>
        </p:txBody>
      </p:sp>
      <p:sp>
        <p:nvSpPr>
          <p:cNvPr id="172" name="Google Shape;172;p2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Numbers (including dates, percents, monetary amounts), e.g. from Google Annual Report 2014:</a:t>
            </a:r>
            <a:endParaRPr/>
          </a:p>
          <a:p>
            <a:pPr indent="-273050" lvl="0" marL="273050" rtl="0" algn="l">
              <a:spcBef>
                <a:spcPts val="575"/>
              </a:spcBef>
              <a:spcAft>
                <a:spcPts val="0"/>
              </a:spcAft>
              <a:buSzPts val="2210"/>
              <a:buFont typeface="Noto Sans Symbols"/>
              <a:buNone/>
            </a:pPr>
            <a:r>
              <a:t/>
            </a:r>
            <a:endParaRPr/>
          </a:p>
          <a:p>
            <a:pPr indent="-273050" lvl="0" marL="273050" rtl="0" algn="l">
              <a:spcBef>
                <a:spcPts val="575"/>
              </a:spcBef>
              <a:spcAft>
                <a:spcPts val="0"/>
              </a:spcAft>
              <a:buSzPts val="1275"/>
              <a:buFont typeface="Noto Sans Symbols"/>
              <a:buNone/>
            </a:pPr>
            <a:r>
              <a:rPr lang="en-US" sz="1500"/>
              <a:t>   </a:t>
            </a:r>
            <a:r>
              <a:rPr lang="en-US" sz="1200"/>
              <a:t>We considered the historical trends in currency exchange rates and determined that it was reasonably possible that changes in exchange rates of 20% could be experienced in the near term. If the U.S. dollar weakened by 20% at December 31, 2013 and 2014, the amount recorded in AOCI related to our foreign exchange options before tax effect would have been approximately $4 million and $686 million lower at December 31, 2013 and December 31, 2014, and the total amount of expense recorded as interest and other income, net, would have been approximately $123 million and $90 million higher in the years ended December 31, 2013 and December 31, 2014. If the U.S. dollar strengthened by 20% at December 31, 20013 and December 31, 2014, the amount recorded in accumulated AOCI related to our foreign exchange options before tax effect would have been approximately $1.7 billion and $2.5 billion higher at December 31, 2013 and December 31, 2014, and the total amount of expense recorded as interest and other income, net, would have been approximately $120 million and $164 million higher in the years ended December 31, 2013 and December 31, 2014.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sz="3600"/>
              <a:t>Email addresses, url’s, stray characters introduced by file conversions, …</a:t>
            </a:r>
            <a:endParaRPr sz="3600"/>
          </a:p>
        </p:txBody>
      </p:sp>
      <p:sp>
        <p:nvSpPr>
          <p:cNvPr id="178" name="Google Shape;178;p24"/>
          <p:cNvSpPr txBox="1"/>
          <p:nvPr>
            <p:ph idx="1" type="body"/>
          </p:nvPr>
        </p:nvSpPr>
        <p:spPr>
          <a:xfrm>
            <a:off x="457200" y="2133600"/>
            <a:ext cx="8229600" cy="43434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190"/>
              <a:buFont typeface="Noto Sans Symbols"/>
              <a:buNone/>
            </a:pPr>
            <a:r>
              <a:rPr lang="en-US" sz="1400"/>
              <a:t>Sender: Distribution list for statistical items of interest &lt;WSS-ELECTRONIC-MAIL-LIST@LISTS.MITRE.ORG&gt; From: "Massimini, Vince" &lt;svm@mitre.org&gt; Subject: Comparing the Maximal Procedure to Permuted Blocks Randomization To: &lt;WSS-ELECTRONIC-MAIL-LIST@LISTS.MITRE.ORG&gt; Precedence: list List-Help: &lt;mailto:LISTSERV@LISTS.MITRE.ORG?body=INFO%20WSS-ELECTRONIC-MAIL-LIST&gt; </a:t>
            </a:r>
            <a:endParaRPr/>
          </a:p>
          <a:p>
            <a:pPr indent="-273050" lvl="0" marL="273050" rtl="0" algn="l">
              <a:spcBef>
                <a:spcPts val="575"/>
              </a:spcBef>
              <a:spcAft>
                <a:spcPts val="0"/>
              </a:spcAft>
              <a:buSzPts val="1190"/>
              <a:buFont typeface="Noto Sans Symbols"/>
              <a:buNone/>
            </a:pPr>
            <a:r>
              <a:rPr lang="en-US" sz="1400"/>
              <a:t> For more WSS events, see washstat.org WSS Public Health/Biostatistics Section and NCI Division of Cancer Preventi= on Jointly Sponsored Event: =20 </a:t>
            </a:r>
            <a:endParaRPr/>
          </a:p>
          <a:p>
            <a:pPr indent="-273050" lvl="0" marL="273050" rtl="0" algn="l">
              <a:spcBef>
                <a:spcPts val="575"/>
              </a:spcBef>
              <a:spcAft>
                <a:spcPts val="0"/>
              </a:spcAft>
              <a:buSzPts val="1190"/>
              <a:buFont typeface="Noto Sans Symbols"/>
              <a:buNone/>
            </a:pPr>
            <a:r>
              <a:rPr lang="en-US" sz="1400"/>
              <a:t>SPEAKER:  Vance W. Berger, PhD National Cancer Institute and University of = Maryland Baltimore County and Klejda Bejleri, BS Biometry and Statistics, D= epartment of Biological Statistics and Computational Biology, Cornell Unive= rsity, Ithaca, NY 14853 =20 TITLE: Comparing the Maximal Procedure to Permuted Blocks Randomization </a:t>
            </a:r>
            <a:endParaRPr/>
          </a:p>
          <a:p>
            <a:pPr indent="-273050" lvl="0" marL="273050" rtl="0" algn="l">
              <a:spcBef>
                <a:spcPts val="575"/>
              </a:spcBef>
              <a:spcAft>
                <a:spcPts val="0"/>
              </a:spcAft>
              <a:buSzPts val="1190"/>
              <a:buFont typeface="Noto Sans Symbols"/>
              <a:buNone/>
            </a:pPr>
            <a:r>
              <a:rPr lang="en-US" sz="1400"/>
              <a:t>TIME AND PLACE: Monday, June 8th NCI Shady Grove, 9609 Medical Center Drive= , Rockville MD Room 5E30/32. Bring photo ID, allow time to get through secu= rity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sz="3600"/>
              <a:t>Proper nouns &amp; terms specific to a particular field</a:t>
            </a:r>
            <a:endParaRPr sz="3600"/>
          </a:p>
        </p:txBody>
      </p:sp>
      <p:sp>
        <p:nvSpPr>
          <p:cNvPr id="184" name="Google Shape;184;p25"/>
          <p:cNvSpPr txBox="1"/>
          <p:nvPr>
            <p:ph idx="1" type="body"/>
          </p:nvPr>
        </p:nvSpPr>
        <p:spPr>
          <a:xfrm>
            <a:off x="457200" y="2133600"/>
            <a:ext cx="8229600" cy="43434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360"/>
              <a:buFont typeface="Noto Sans Symbols"/>
              <a:buNone/>
            </a:pPr>
            <a:r>
              <a:rPr lang="en-US" sz="1600"/>
              <a:t>   From Techsmith corporate information:  All-In-One Capture, Camtasia, Camtasia Studio, Camtasia Relay, Coach's Eye, DubIt, EnSharpen, Enterprise Wide, Expressshow, Jing, Morae, Rich Recording Technology (RRT), Snagit, Screencast.com, ScreenChomp, Show The World, SmartFocus, TechSmith, TechSmith and T Design logo, TechSmith Fuse, TechSmith Relay, TSCC, and UserVue are marks or registered marks of TechSmith Corporation. </a:t>
            </a:r>
            <a:endParaRPr/>
          </a:p>
          <a:p>
            <a:pPr indent="-273050" lvl="0" marL="273050" rtl="0" algn="l">
              <a:spcBef>
                <a:spcPts val="575"/>
              </a:spcBef>
              <a:spcAft>
                <a:spcPts val="0"/>
              </a:spcAft>
              <a:buSzPts val="1360"/>
              <a:buFont typeface="Noto Sans Symbols"/>
              <a:buNone/>
            </a:pPr>
            <a:r>
              <a:rPr lang="en-US" sz="1600"/>
              <a:t> </a:t>
            </a:r>
            <a:endParaRPr/>
          </a:p>
          <a:p>
            <a:pPr indent="-273050" lvl="0" marL="273050" rtl="0" algn="l">
              <a:spcBef>
                <a:spcPts val="575"/>
              </a:spcBef>
              <a:spcAft>
                <a:spcPts val="0"/>
              </a:spcAft>
              <a:buSzPts val="1360"/>
              <a:buFont typeface="Noto Sans Symbols"/>
              <a:buNone/>
            </a:pPr>
            <a:r>
              <a:rPr lang="en-US" sz="1600"/>
              <a:t>   From medical journal:  Eight hundred elderly women and men from the population-based Framingham Osteoporosis Study had BMD assessed in 1988-1989 and again in 1992-1993. BMD was measured at femoral neck, trochanter, Ward's area, radial shaft, ultradistal radius, and lumbar spine using Lunar densitometers. </a:t>
            </a:r>
            <a:r>
              <a:rPr lang="en-US" sz="1200"/>
              <a:t>(Risk Factors for Longitudinal Bone Loss in Elderly Men and Women: </a:t>
            </a:r>
            <a:r>
              <a:rPr i="1" lang="en-US" sz="1200"/>
              <a:t>The Framingham Osteoporosis Study, Journal of Bone and Mineral Research</a:t>
            </a:r>
            <a:r>
              <a:rPr lang="en-US" sz="1200"/>
              <a:t> </a:t>
            </a:r>
            <a:r>
              <a:rPr lang="en-US" sz="1200" u="sng">
                <a:solidFill>
                  <a:schemeClr val="hlink"/>
                </a:solidFill>
                <a:hlinkClick r:id="rId3"/>
              </a:rPr>
              <a:t>Volume 15, Issue 4, </a:t>
            </a:r>
            <a:r>
              <a:rPr lang="en-US" sz="1200"/>
              <a:t>pages 710–720, April 2000)</a:t>
            </a:r>
            <a:endParaRPr/>
          </a:p>
          <a:p>
            <a:pPr indent="-132715" lvl="0" marL="273050" rtl="0" algn="l">
              <a:spcBef>
                <a:spcPts val="575"/>
              </a:spcBef>
              <a:spcAft>
                <a:spcPts val="0"/>
              </a:spcAft>
              <a:buSzPts val="221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Tokenization</a:t>
            </a:r>
            <a:endParaRPr/>
          </a:p>
        </p:txBody>
      </p:sp>
      <p:sp>
        <p:nvSpPr>
          <p:cNvPr id="190" name="Google Shape;190;p2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We need to move from a mass of text to useful predictor information</a:t>
            </a:r>
            <a:endParaRPr/>
          </a:p>
          <a:p>
            <a:pPr indent="-273050" lvl="0" marL="273050" rtl="0" algn="l">
              <a:spcBef>
                <a:spcPts val="575"/>
              </a:spcBef>
              <a:spcAft>
                <a:spcPts val="0"/>
              </a:spcAft>
              <a:buSzPts val="2210"/>
              <a:buChar char="⚫"/>
            </a:pPr>
            <a:r>
              <a:rPr lang="en-US"/>
              <a:t>The first step is to separate out and identify individual terms</a:t>
            </a:r>
            <a:endParaRPr/>
          </a:p>
          <a:p>
            <a:pPr indent="-273050" lvl="0" marL="273050" rtl="0" algn="l">
              <a:spcBef>
                <a:spcPts val="575"/>
              </a:spcBef>
              <a:spcAft>
                <a:spcPts val="0"/>
              </a:spcAft>
              <a:buSzPts val="2210"/>
              <a:buChar char="⚫"/>
            </a:pPr>
            <a:r>
              <a:rPr lang="en-US"/>
              <a:t>The process by which you identify delimiters and use them to separate terms is called </a:t>
            </a:r>
            <a:r>
              <a:rPr i="1" lang="en-US"/>
              <a:t>tokenization</a:t>
            </a:r>
            <a:r>
              <a:rPr lang="en-US"/>
              <a:t>.  The resulting terms are also called </a:t>
            </a:r>
            <a:r>
              <a:rPr i="1" lang="en-US"/>
              <a:t>tokens</a:t>
            </a:r>
            <a:r>
              <a:rPr lang="en-US"/>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Preprocessing</a:t>
            </a:r>
            <a:endParaRPr/>
          </a:p>
        </p:txBody>
      </p:sp>
      <p:sp>
        <p:nvSpPr>
          <p:cNvPr id="196" name="Google Shape;196;p2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Goal – reduction of text (also called vocabulary reduction) without losing meaning or predictive power</a:t>
            </a:r>
            <a:endParaRPr/>
          </a:p>
          <a:p>
            <a:pPr indent="-273050" lvl="0" marL="273050" rtl="0" algn="l">
              <a:spcBef>
                <a:spcPts val="575"/>
              </a:spcBef>
              <a:spcAft>
                <a:spcPts val="0"/>
              </a:spcAft>
              <a:buSzPts val="2210"/>
              <a:buChar char="⚫"/>
            </a:pPr>
            <a:r>
              <a:rPr i="1" lang="en-US"/>
              <a:t>Stemming</a:t>
            </a:r>
            <a:endParaRPr/>
          </a:p>
          <a:p>
            <a:pPr indent="-228600" lvl="1" marL="547688" rtl="0" algn="l">
              <a:spcBef>
                <a:spcPts val="375"/>
              </a:spcBef>
              <a:spcAft>
                <a:spcPts val="0"/>
              </a:spcAft>
              <a:buSzPts val="2040"/>
              <a:buChar char="⚫"/>
            </a:pPr>
            <a:r>
              <a:rPr lang="en-US"/>
              <a:t>Reducing multiple variants of a word to a common core</a:t>
            </a:r>
            <a:endParaRPr/>
          </a:p>
          <a:p>
            <a:pPr indent="-228600" lvl="1" marL="547688" rtl="0" algn="l">
              <a:spcBef>
                <a:spcPts val="375"/>
              </a:spcBef>
              <a:spcAft>
                <a:spcPts val="0"/>
              </a:spcAft>
              <a:buSzPts val="2040"/>
              <a:buChar char="⚫"/>
            </a:pPr>
            <a:r>
              <a:rPr lang="en-US"/>
              <a:t>Travel, traveling, traveled, etc. -&gt; travel</a:t>
            </a:r>
            <a:endParaRPr/>
          </a:p>
          <a:p>
            <a:pPr indent="-273050" lvl="0" marL="273050" rtl="0" algn="l">
              <a:spcBef>
                <a:spcPts val="575"/>
              </a:spcBef>
              <a:spcAft>
                <a:spcPts val="0"/>
              </a:spcAft>
              <a:buSzPts val="2210"/>
              <a:buChar char="⚫"/>
            </a:pPr>
            <a:r>
              <a:rPr lang="en-US"/>
              <a:t>Ignore case</a:t>
            </a:r>
            <a:endParaRPr/>
          </a:p>
          <a:p>
            <a:pPr indent="-273050" lvl="0" marL="273050" rtl="0" algn="l">
              <a:spcBef>
                <a:spcPts val="575"/>
              </a:spcBef>
              <a:spcAft>
                <a:spcPts val="0"/>
              </a:spcAft>
              <a:buSzPts val="2210"/>
              <a:buChar char="⚫"/>
            </a:pPr>
            <a:r>
              <a:rPr lang="en-US"/>
              <a:t>Frequency filters can eliminate terms that</a:t>
            </a:r>
            <a:endParaRPr/>
          </a:p>
          <a:p>
            <a:pPr indent="-228600" lvl="1" marL="547688" rtl="0" algn="l">
              <a:spcBef>
                <a:spcPts val="375"/>
              </a:spcBef>
              <a:spcAft>
                <a:spcPts val="0"/>
              </a:spcAft>
              <a:buSzPts val="2040"/>
              <a:buChar char="⚫"/>
            </a:pPr>
            <a:r>
              <a:rPr lang="en-US"/>
              <a:t>Appear in nearly all documents</a:t>
            </a:r>
            <a:endParaRPr/>
          </a:p>
          <a:p>
            <a:pPr indent="-228600" lvl="1" marL="547688" rtl="0" algn="l">
              <a:spcBef>
                <a:spcPts val="375"/>
              </a:spcBef>
              <a:spcAft>
                <a:spcPts val="0"/>
              </a:spcAft>
              <a:buSzPts val="2040"/>
              <a:buChar char="⚫"/>
            </a:pPr>
            <a:r>
              <a:rPr lang="en-US"/>
              <a:t>Appear in hardly any documents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Preprocessing, cont.</a:t>
            </a:r>
            <a:endParaRPr/>
          </a:p>
        </p:txBody>
      </p:sp>
      <p:sp>
        <p:nvSpPr>
          <p:cNvPr id="202" name="Google Shape;202;p28"/>
          <p:cNvSpPr txBox="1"/>
          <p:nvPr>
            <p:ph idx="1" type="body"/>
          </p:nvPr>
        </p:nvSpPr>
        <p:spPr>
          <a:xfrm>
            <a:off x="457200" y="1981200"/>
            <a:ext cx="8229600" cy="44958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Punctuation characters and extra white space can be removed, and treated as delimiters</a:t>
            </a:r>
            <a:endParaRPr/>
          </a:p>
          <a:p>
            <a:pPr indent="-273050" lvl="0" marL="273050" rtl="0" algn="l">
              <a:spcBef>
                <a:spcPts val="575"/>
              </a:spcBef>
              <a:spcAft>
                <a:spcPts val="0"/>
              </a:spcAft>
              <a:buSzPts val="2210"/>
              <a:buChar char="⚫"/>
            </a:pPr>
            <a:r>
              <a:rPr lang="en-US"/>
              <a:t>Remove terms that are on a </a:t>
            </a:r>
            <a:r>
              <a:rPr i="1" lang="en-US"/>
              <a:t>stoplist (stopwords)</a:t>
            </a:r>
            <a:endParaRPr/>
          </a:p>
          <a:p>
            <a:pPr indent="-228600" lvl="1" marL="547688" rtl="0" algn="l">
              <a:spcBef>
                <a:spcPts val="375"/>
              </a:spcBef>
              <a:spcAft>
                <a:spcPts val="0"/>
              </a:spcAft>
              <a:buSzPts val="2040"/>
              <a:buChar char="⚫"/>
            </a:pPr>
            <a:r>
              <a:rPr lang="en-US"/>
              <a:t>Typically is done to reduce size and noise by getting rid of very common terms</a:t>
            </a:r>
            <a:endParaRPr/>
          </a:p>
          <a:p>
            <a:pPr indent="-228600" lvl="1" marL="547688" rtl="0" algn="l">
              <a:spcBef>
                <a:spcPts val="375"/>
              </a:spcBef>
              <a:spcAft>
                <a:spcPts val="0"/>
              </a:spcAft>
              <a:buSzPts val="2040"/>
              <a:buChar char="⚫"/>
            </a:pPr>
            <a:r>
              <a:rPr lang="en-US"/>
              <a:t>Illustrated with the default “cnglish” stoplist that comes with R’s </a:t>
            </a:r>
            <a:r>
              <a:rPr lang="en-US">
                <a:latin typeface="Courier New"/>
                <a:ea typeface="Courier New"/>
                <a:cs typeface="Courier New"/>
                <a:sym typeface="Courier New"/>
              </a:rPr>
              <a:t>tm</a:t>
            </a:r>
            <a:endParaRPr/>
          </a:p>
          <a:p>
            <a:pPr indent="-99059" lvl="1" marL="547688" rtl="0" algn="l">
              <a:spcBef>
                <a:spcPts val="375"/>
              </a:spcBef>
              <a:spcAft>
                <a:spcPts val="0"/>
              </a:spcAft>
              <a:buSzPts val="2040"/>
              <a:buNone/>
            </a:pPr>
            <a:r>
              <a:t/>
            </a:r>
            <a:endParaRPr/>
          </a:p>
          <a:p>
            <a:pPr indent="-132715" lvl="0" marL="273050" rtl="0" algn="l">
              <a:spcBef>
                <a:spcPts val="575"/>
              </a:spcBef>
              <a:spcAft>
                <a:spcPts val="0"/>
              </a:spcAft>
              <a:buSzPts val="221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Preprocessing, cont.</a:t>
            </a:r>
            <a:endParaRPr/>
          </a:p>
        </p:txBody>
      </p:sp>
      <p:sp>
        <p:nvSpPr>
          <p:cNvPr id="208" name="Google Shape;208;p2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Frequency vs. presence/absence</a:t>
            </a:r>
            <a:endParaRPr/>
          </a:p>
          <a:p>
            <a:pPr indent="-273050" lvl="0" marL="273050" rtl="0" algn="l">
              <a:spcBef>
                <a:spcPts val="575"/>
              </a:spcBef>
              <a:spcAft>
                <a:spcPts val="0"/>
              </a:spcAft>
              <a:buSzPts val="2210"/>
              <a:buChar char="⚫"/>
            </a:pPr>
            <a:r>
              <a:rPr i="1" lang="en-US"/>
              <a:t>Normalization</a:t>
            </a:r>
            <a:r>
              <a:rPr lang="en-US"/>
              <a:t>, when the presence of a type of term might be important but we don’t need the specific term.  For example</a:t>
            </a:r>
            <a:endParaRPr/>
          </a:p>
          <a:p>
            <a:pPr indent="-228600" lvl="1" marL="547688" rtl="0" algn="l">
              <a:spcBef>
                <a:spcPts val="375"/>
              </a:spcBef>
              <a:spcAft>
                <a:spcPts val="0"/>
              </a:spcAft>
              <a:buSzPts val="2040"/>
              <a:buChar char="⚫"/>
            </a:pPr>
            <a:r>
              <a:rPr lang="en-US"/>
              <a:t>Replace </a:t>
            </a:r>
            <a:r>
              <a:rPr lang="en-US" u="sng">
                <a:solidFill>
                  <a:schemeClr val="hlink"/>
                </a:solidFill>
                <a:hlinkClick r:id="rId3"/>
              </a:rPr>
              <a:t>john@domain.com</a:t>
            </a:r>
            <a:r>
              <a:rPr lang="en-US"/>
              <a:t> with “email token”</a:t>
            </a:r>
            <a:endParaRPr/>
          </a:p>
          <a:p>
            <a:pPr indent="-228600" lvl="1" marL="547688" rtl="0" algn="l">
              <a:spcBef>
                <a:spcPts val="375"/>
              </a:spcBef>
              <a:spcAft>
                <a:spcPts val="0"/>
              </a:spcAft>
              <a:buSzPts val="2040"/>
              <a:buChar char="⚫"/>
            </a:pPr>
            <a:r>
              <a:rPr lang="en-US"/>
              <a:t>Replace </a:t>
            </a:r>
            <a:r>
              <a:rPr lang="en-US" u="sng">
                <a:solidFill>
                  <a:schemeClr val="hlink"/>
                </a:solidFill>
                <a:hlinkClick r:id="rId4"/>
              </a:rPr>
              <a:t>www.domain.com</a:t>
            </a:r>
            <a:r>
              <a:rPr lang="en-US"/>
              <a:t> with “url token”</a:t>
            </a:r>
            <a:endParaRPr/>
          </a:p>
          <a:p>
            <a:pPr indent="-132715" lvl="0" marL="273050" rtl="0" algn="l">
              <a:spcBef>
                <a:spcPts val="575"/>
              </a:spcBef>
              <a:spcAft>
                <a:spcPts val="0"/>
              </a:spcAft>
              <a:buSzPts val="221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Post-reduction matrix</a:t>
            </a:r>
            <a:endParaRPr/>
          </a:p>
        </p:txBody>
      </p:sp>
      <p:sp>
        <p:nvSpPr>
          <p:cNvPr id="214" name="Google Shape;214;p3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rtl="0" algn="l">
              <a:lnSpc>
                <a:spcPct val="80000"/>
              </a:lnSpc>
              <a:spcBef>
                <a:spcPts val="0"/>
              </a:spcBef>
              <a:spcAft>
                <a:spcPts val="0"/>
              </a:spcAft>
              <a:buSzPts val="2044"/>
              <a:buChar char="⚫"/>
            </a:pPr>
            <a:r>
              <a:rPr lang="en-US" sz="2405"/>
              <a:t>Columns are documents, rows are terms</a:t>
            </a:r>
            <a:endParaRPr/>
          </a:p>
          <a:p>
            <a:pPr indent="-273050" lvl="0" marL="273050" rtl="0" algn="l">
              <a:lnSpc>
                <a:spcPct val="80000"/>
              </a:lnSpc>
              <a:spcBef>
                <a:spcPts val="575"/>
              </a:spcBef>
              <a:spcAft>
                <a:spcPts val="0"/>
              </a:spcAft>
              <a:buSzPts val="2044"/>
              <a:buChar char="⚫"/>
            </a:pPr>
            <a:r>
              <a:rPr lang="en-US" sz="2405"/>
              <a:t>Options for cell entries:</a:t>
            </a:r>
            <a:endParaRPr/>
          </a:p>
          <a:p>
            <a:pPr indent="-228600" lvl="2" marL="822325" rtl="0" algn="l">
              <a:lnSpc>
                <a:spcPct val="80000"/>
              </a:lnSpc>
              <a:spcBef>
                <a:spcPts val="375"/>
              </a:spcBef>
              <a:spcAft>
                <a:spcPts val="0"/>
              </a:spcAft>
              <a:buSzPts val="1573"/>
              <a:buChar char="⚫"/>
            </a:pPr>
            <a:r>
              <a:rPr lang="en-US" sz="1850"/>
              <a:t>0/1 (presence absence)</a:t>
            </a:r>
            <a:endParaRPr/>
          </a:p>
          <a:p>
            <a:pPr indent="-228600" lvl="2" marL="822325" rtl="0" algn="l">
              <a:lnSpc>
                <a:spcPct val="80000"/>
              </a:lnSpc>
              <a:spcBef>
                <a:spcPts val="375"/>
              </a:spcBef>
              <a:spcAft>
                <a:spcPts val="0"/>
              </a:spcAft>
              <a:buSzPts val="1573"/>
              <a:buChar char="⚫"/>
            </a:pPr>
            <a:r>
              <a:rPr lang="en-US" sz="1850"/>
              <a:t>Frequency count</a:t>
            </a:r>
            <a:endParaRPr/>
          </a:p>
          <a:p>
            <a:pPr indent="-228600" lvl="2" marL="822325" rtl="0" algn="l">
              <a:lnSpc>
                <a:spcPct val="80000"/>
              </a:lnSpc>
              <a:spcBef>
                <a:spcPts val="375"/>
              </a:spcBef>
              <a:spcAft>
                <a:spcPts val="0"/>
              </a:spcAft>
              <a:buSzPts val="1573"/>
              <a:buChar char="⚫"/>
            </a:pPr>
            <a:r>
              <a:rPr lang="en-US" sz="1850"/>
              <a:t>TF-IDF  (term frequency – inverse document frequency)</a:t>
            </a:r>
            <a:endParaRPr/>
          </a:p>
          <a:p>
            <a:pPr indent="-228600" lvl="1" marL="547688" rtl="0" algn="l">
              <a:lnSpc>
                <a:spcPct val="80000"/>
              </a:lnSpc>
              <a:spcBef>
                <a:spcPts val="375"/>
              </a:spcBef>
              <a:spcAft>
                <a:spcPts val="0"/>
              </a:spcAft>
              <a:buSzPts val="1887"/>
              <a:buChar char="⚫"/>
            </a:pPr>
            <a:r>
              <a:rPr lang="en-US" sz="2220"/>
              <a:t>TF = frequency of term</a:t>
            </a:r>
            <a:endParaRPr/>
          </a:p>
          <a:p>
            <a:pPr indent="-228600" lvl="1" marL="547688" rtl="0" algn="l">
              <a:lnSpc>
                <a:spcPct val="80000"/>
              </a:lnSpc>
              <a:spcBef>
                <a:spcPts val="375"/>
              </a:spcBef>
              <a:spcAft>
                <a:spcPts val="0"/>
              </a:spcAft>
              <a:buSzPts val="1887"/>
              <a:buChar char="⚫"/>
            </a:pPr>
            <a:r>
              <a:rPr lang="en-US" sz="2220"/>
              <a:t>IDF = log of inverse of the frequency with which documents have that term</a:t>
            </a:r>
            <a:endParaRPr/>
          </a:p>
          <a:p>
            <a:pPr indent="-228600" lvl="1" marL="547688" rtl="0" algn="l">
              <a:lnSpc>
                <a:spcPct val="80000"/>
              </a:lnSpc>
              <a:spcBef>
                <a:spcPts val="375"/>
              </a:spcBef>
              <a:spcAft>
                <a:spcPts val="0"/>
              </a:spcAft>
              <a:buSzPts val="1887"/>
              <a:buChar char="⚫"/>
            </a:pPr>
            <a:r>
              <a:rPr lang="en-US" sz="2220"/>
              <a:t>There are varying definitions of both TF and IDF, hence of TF-IDF</a:t>
            </a:r>
            <a:endParaRPr/>
          </a:p>
          <a:p>
            <a:pPr indent="-228600" lvl="1" marL="547688" rtl="0" algn="l">
              <a:lnSpc>
                <a:spcPct val="80000"/>
              </a:lnSpc>
              <a:spcBef>
                <a:spcPts val="375"/>
              </a:spcBef>
              <a:spcAft>
                <a:spcPts val="0"/>
              </a:spcAft>
              <a:buSzPts val="1887"/>
              <a:buChar char="⚫"/>
            </a:pPr>
            <a:r>
              <a:rPr lang="en-US" sz="2220"/>
              <a:t>Bottom line:  </a:t>
            </a:r>
            <a:endParaRPr/>
          </a:p>
          <a:p>
            <a:pPr indent="-228600" lvl="2" marL="822325" rtl="0" algn="l">
              <a:lnSpc>
                <a:spcPct val="80000"/>
              </a:lnSpc>
              <a:spcBef>
                <a:spcPts val="375"/>
              </a:spcBef>
              <a:spcAft>
                <a:spcPts val="0"/>
              </a:spcAft>
              <a:buSzPts val="1573"/>
              <a:buChar char="⚫"/>
            </a:pPr>
            <a:r>
              <a:rPr lang="en-US" sz="1850"/>
              <a:t>TF-IDF is high where a rare term is present or frequent in a document</a:t>
            </a:r>
            <a:endParaRPr/>
          </a:p>
          <a:p>
            <a:pPr indent="-228600" lvl="2" marL="822325" rtl="0" algn="l">
              <a:lnSpc>
                <a:spcPct val="80000"/>
              </a:lnSpc>
              <a:spcBef>
                <a:spcPts val="375"/>
              </a:spcBef>
              <a:spcAft>
                <a:spcPts val="0"/>
              </a:spcAft>
              <a:buSzPts val="1573"/>
              <a:buChar char="⚫"/>
            </a:pPr>
            <a:r>
              <a:rPr lang="en-US" sz="1850"/>
              <a:t>TF-IDF is near zero where a term is absent from a document, or abundant across all documents</a:t>
            </a:r>
            <a:endParaRPr sz="185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nvSpPr>
        <p:spPr>
          <a:xfrm>
            <a:off x="838200" y="685800"/>
            <a:ext cx="7696200" cy="5140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Using R’s </a:t>
            </a:r>
            <a:r>
              <a:rPr b="0" i="0" lang="en-US" sz="2800" u="none" cap="none" strike="noStrike">
                <a:solidFill>
                  <a:schemeClr val="dk1"/>
                </a:solidFill>
                <a:latin typeface="Courier New"/>
                <a:ea typeface="Courier New"/>
                <a:cs typeface="Courier New"/>
                <a:sym typeface="Courier New"/>
              </a:rPr>
              <a:t>tm</a:t>
            </a:r>
            <a:r>
              <a:rPr b="0" i="0" lang="en-US" sz="2800" u="none" cap="none" strike="noStrike">
                <a:solidFill>
                  <a:schemeClr val="dk1"/>
                </a:solidFill>
                <a:latin typeface="Arial"/>
                <a:ea typeface="Arial"/>
                <a:cs typeface="Arial"/>
                <a:sym typeface="Arial"/>
              </a:rPr>
              <a:t> package with simple example</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S1. this is the first sentence.</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S2. this is a second sentence.</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S3. the third sentence is here.</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enter the text as a corpus:</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text &lt;- c("this is the first sentence",</a:t>
            </a:r>
            <a:endParaRPr/>
          </a:p>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     "this is a second sentence",</a:t>
            </a:r>
            <a:endParaRPr/>
          </a:p>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     "the third sentence is here")</a:t>
            </a:r>
            <a:endParaRPr/>
          </a:p>
          <a:p>
            <a:pPr indent="0" lvl="0" marL="0" marR="0" rtl="0" algn="l">
              <a:spcBef>
                <a:spcPts val="0"/>
              </a:spcBef>
              <a:spcAft>
                <a:spcPts val="0"/>
              </a:spcAft>
              <a:buNone/>
            </a:pPr>
            <a:r>
              <a:t/>
            </a:r>
            <a:endParaRPr sz="20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corp &lt;- Corpus(VectorSource(text))</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Text data	</a:t>
            </a:r>
            <a:endParaRPr/>
          </a:p>
        </p:txBody>
      </p:sp>
      <p:sp>
        <p:nvSpPr>
          <p:cNvPr id="114" name="Google Shape;114;p1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Up to now we have been dealing with structured quantitative data</a:t>
            </a:r>
            <a:endParaRPr/>
          </a:p>
          <a:p>
            <a:pPr indent="-228600" lvl="1" marL="547688" rtl="0" algn="l">
              <a:spcBef>
                <a:spcPts val="375"/>
              </a:spcBef>
              <a:spcAft>
                <a:spcPts val="0"/>
              </a:spcAft>
              <a:buSzPts val="2040"/>
              <a:buChar char="⚫"/>
            </a:pPr>
            <a:r>
              <a:rPr lang="en-US"/>
              <a:t>Numerical</a:t>
            </a:r>
            <a:endParaRPr/>
          </a:p>
          <a:p>
            <a:pPr indent="-228600" lvl="1" marL="547688" rtl="0" algn="l">
              <a:spcBef>
                <a:spcPts val="375"/>
              </a:spcBef>
              <a:spcAft>
                <a:spcPts val="0"/>
              </a:spcAft>
              <a:buSzPts val="2040"/>
              <a:buChar char="⚫"/>
            </a:pPr>
            <a:r>
              <a:rPr lang="en-US"/>
              <a:t>Binary (yes/no)</a:t>
            </a:r>
            <a:endParaRPr/>
          </a:p>
          <a:p>
            <a:pPr indent="-228600" lvl="1" marL="547688" rtl="0" algn="l">
              <a:spcBef>
                <a:spcPts val="375"/>
              </a:spcBef>
              <a:spcAft>
                <a:spcPts val="0"/>
              </a:spcAft>
              <a:buSzPts val="2040"/>
              <a:buChar char="⚫"/>
            </a:pPr>
            <a:r>
              <a:rPr lang="en-US"/>
              <a:t>Multicategory</a:t>
            </a:r>
            <a:endParaRPr/>
          </a:p>
          <a:p>
            <a:pPr indent="-273050" lvl="0" marL="273050" rtl="0" algn="l">
              <a:spcBef>
                <a:spcPts val="575"/>
              </a:spcBef>
              <a:spcAft>
                <a:spcPts val="0"/>
              </a:spcAft>
              <a:buSzPts val="2210"/>
              <a:buChar char="⚫"/>
            </a:pPr>
            <a:r>
              <a:rPr lang="en-US"/>
              <a:t>Now we turn to unstructured text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nvSpPr>
        <p:spPr>
          <a:xfrm>
            <a:off x="914400" y="990600"/>
            <a:ext cx="7239000"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Producing the term-document matrix</a:t>
            </a:r>
            <a:endParaRPr/>
          </a:p>
        </p:txBody>
      </p:sp>
      <p:sp>
        <p:nvSpPr>
          <p:cNvPr id="225" name="Google Shape;225;p32"/>
          <p:cNvSpPr txBox="1"/>
          <p:nvPr/>
        </p:nvSpPr>
        <p:spPr>
          <a:xfrm>
            <a:off x="914400" y="1676400"/>
            <a:ext cx="6858000" cy="45243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tdm &lt;- TermDocumentMatrix(corp)</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inspect(tdm)</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Output</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&lt;&lt;TermDocumentMatrix (terms: 7, documents: 3)&gt;&gt;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Non-/sparse entries: 12/9</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Sparsity : 43%</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Maximal term length: 8</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Weighting : term frequency (tf)</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Docs</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Terms    1 2 3</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first    1 0 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here     0 0 1</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second   0 1 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sentence 1 1 1</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the      1 1 1</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third    0 0 1</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this     1 1 0</a:t>
            </a:r>
            <a:endParaRPr/>
          </a:p>
        </p:txBody>
      </p:sp>
      <p:sp>
        <p:nvSpPr>
          <p:cNvPr id="226" name="Google Shape;226;p32"/>
          <p:cNvSpPr/>
          <p:nvPr/>
        </p:nvSpPr>
        <p:spPr>
          <a:xfrm>
            <a:off x="2514600" y="4419600"/>
            <a:ext cx="228600" cy="228600"/>
          </a:xfrm>
          <a:prstGeom prst="ellipse">
            <a:avLst/>
          </a:prstGeom>
          <a:no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7" name="Google Shape;227;p32"/>
          <p:cNvSpPr txBox="1"/>
          <p:nvPr/>
        </p:nvSpPr>
        <p:spPr>
          <a:xfrm>
            <a:off x="3733800" y="4267200"/>
            <a:ext cx="2819400" cy="523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The term “first” does not occur in document 3</a:t>
            </a:r>
            <a:endParaRPr/>
          </a:p>
        </p:txBody>
      </p:sp>
      <p:cxnSp>
        <p:nvCxnSpPr>
          <p:cNvPr id="228" name="Google Shape;228;p32"/>
          <p:cNvCxnSpPr>
            <a:stCxn id="227" idx="1"/>
          </p:cNvCxnSpPr>
          <p:nvPr/>
        </p:nvCxnSpPr>
        <p:spPr>
          <a:xfrm rot="10800000">
            <a:off x="2819400" y="4495837"/>
            <a:ext cx="914400" cy="33300"/>
          </a:xfrm>
          <a:prstGeom prst="straightConnector1">
            <a:avLst/>
          </a:prstGeom>
          <a:noFill/>
          <a:ln cap="flat" cmpd="sng" w="9525">
            <a:solidFill>
              <a:srgbClr val="AE350A"/>
            </a:solidFill>
            <a:prstDash val="solid"/>
            <a:round/>
            <a:headEnd len="sm" w="sm" type="none"/>
            <a:tailEnd len="med" w="med" type="stealth"/>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457200" y="533400"/>
            <a:ext cx="8229600" cy="12192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sz="3600"/>
              <a:t>From terms to concepts – Latent Semantic Indexing (LSI)</a:t>
            </a:r>
            <a:endParaRPr sz="3600"/>
          </a:p>
        </p:txBody>
      </p:sp>
      <p:sp>
        <p:nvSpPr>
          <p:cNvPr id="234" name="Google Shape;234;p33"/>
          <p:cNvSpPr txBox="1"/>
          <p:nvPr>
            <p:ph idx="1" type="body"/>
          </p:nvPr>
        </p:nvSpPr>
        <p:spPr>
          <a:xfrm>
            <a:off x="457200" y="1981200"/>
            <a:ext cx="8229600" cy="44958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The post-reduction term/document matrix is often still huge – too big for easy processing</a:t>
            </a:r>
            <a:endParaRPr/>
          </a:p>
          <a:p>
            <a:pPr indent="-273050" lvl="0" marL="273050" rtl="0" algn="l">
              <a:spcBef>
                <a:spcPts val="575"/>
              </a:spcBef>
              <a:spcAft>
                <a:spcPts val="0"/>
              </a:spcAft>
              <a:buSzPts val="2210"/>
              <a:buChar char="⚫"/>
            </a:pPr>
            <a:r>
              <a:rPr lang="en-US"/>
              <a:t>Recall how, with principal components, we derived a small set of synthetic predictor variables, each of which was a linear combination of “like-minded” original variables.</a:t>
            </a:r>
            <a:endParaRPr/>
          </a:p>
          <a:p>
            <a:pPr indent="-273050" lvl="0" marL="273050" rtl="0" algn="l">
              <a:spcBef>
                <a:spcPts val="575"/>
              </a:spcBef>
              <a:spcAft>
                <a:spcPts val="0"/>
              </a:spcAft>
              <a:buSzPts val="2210"/>
              <a:buChar char="⚫"/>
            </a:pPr>
            <a:r>
              <a:rPr lang="en-US"/>
              <a:t>Latent semantic indexing does something similar for text – it maps multiple terms to a small set of </a:t>
            </a:r>
            <a:r>
              <a:rPr i="1" lang="en-US"/>
              <a:t>concepts</a:t>
            </a:r>
            <a:r>
              <a:rPr lang="en-US"/>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Intuitive explanation - LSI</a:t>
            </a:r>
            <a:endParaRPr/>
          </a:p>
        </p:txBody>
      </p:sp>
      <p:sp>
        <p:nvSpPr>
          <p:cNvPr id="240" name="Google Shape;240;p3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530"/>
              <a:buFont typeface="Noto Sans Symbols"/>
              <a:buNone/>
            </a:pPr>
            <a:r>
              <a:rPr lang="en-US" sz="1800"/>
              <a:t>For example: if we inspected our document collection, we might find that each time the term “alternator” appeared in an automobile document, the document also included the terms “battery” and “headlights.” Or each time the term “brake" appeared in an automobile document, the terms “pads” and “squeaky” also appeared. However, there is no detectable pattern regarding the use of the terms “alternator” and “brake” together. Documents including “alternator” might or might not include “brake” and documents including “brake” might or might not include “alternator.” Our four terms, battery, headlights, pads, and squeaky describe two different automobile repair issues: failing brakes and a bad alternator.</a:t>
            </a:r>
            <a:endParaRPr/>
          </a:p>
          <a:p>
            <a:pPr indent="-273050" lvl="0" marL="273050" rtl="0" algn="l">
              <a:spcBef>
                <a:spcPts val="575"/>
              </a:spcBef>
              <a:spcAft>
                <a:spcPts val="0"/>
              </a:spcAft>
              <a:buSzPts val="1530"/>
              <a:buFont typeface="Noto Sans Symbols"/>
              <a:buNone/>
            </a:pPr>
            <a:r>
              <a:t/>
            </a:r>
            <a:endParaRPr sz="1800"/>
          </a:p>
          <a:p>
            <a:pPr indent="-273050" lvl="0" marL="273050" rtl="0" algn="l">
              <a:spcBef>
                <a:spcPts val="575"/>
              </a:spcBef>
              <a:spcAft>
                <a:spcPts val="0"/>
              </a:spcAft>
              <a:buSzPts val="1530"/>
              <a:buFont typeface="Noto Sans Symbols"/>
              <a:buNone/>
            </a:pPr>
            <a:r>
              <a:rPr lang="en-US" sz="1800"/>
              <a:t>Analytic Solver Platform, XLMiner Platform, Data Mining User Guide, 2014, Frontline Systems, p. 245}</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Extracting Meaning?</a:t>
            </a:r>
            <a:endParaRPr/>
          </a:p>
        </p:txBody>
      </p:sp>
      <p:sp>
        <p:nvSpPr>
          <p:cNvPr id="246" name="Google Shape;246;p3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It may be possible to use the concepts to identify themes in the document corpus, and clusters of documents sharing those themes.</a:t>
            </a:r>
            <a:endParaRPr/>
          </a:p>
          <a:p>
            <a:pPr indent="-273050" lvl="0" marL="273050" rtl="0" algn="l">
              <a:spcBef>
                <a:spcPts val="575"/>
              </a:spcBef>
              <a:spcAft>
                <a:spcPts val="0"/>
              </a:spcAft>
              <a:buSzPts val="2210"/>
              <a:buChar char="⚫"/>
            </a:pPr>
            <a:r>
              <a:rPr lang="en-US"/>
              <a:t>Often, however, the concepts do not map in obvious fashion to meaningful themes.</a:t>
            </a:r>
            <a:endParaRPr/>
          </a:p>
          <a:p>
            <a:pPr indent="-273050" lvl="0" marL="273050" rtl="0" algn="l">
              <a:spcBef>
                <a:spcPts val="575"/>
              </a:spcBef>
              <a:spcAft>
                <a:spcPts val="0"/>
              </a:spcAft>
              <a:buSzPts val="2210"/>
              <a:buChar char="⚫"/>
            </a:pPr>
            <a:r>
              <a:rPr lang="en-US"/>
              <a:t>Their key contribution is simply reducing the vocabulary – instead of a matrix with thousands of columns, we can deal with just a dozen or two.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A predictive model</a:t>
            </a:r>
            <a:endParaRPr/>
          </a:p>
        </p:txBody>
      </p:sp>
      <p:sp>
        <p:nvSpPr>
          <p:cNvPr id="252" name="Google Shape;252;p3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Now we have a clean, structured dataset similar to what we have used in our numerical data mining:</a:t>
            </a:r>
            <a:endParaRPr/>
          </a:p>
          <a:p>
            <a:pPr indent="-228600" lvl="1" marL="547688" rtl="0" algn="l">
              <a:spcBef>
                <a:spcPts val="375"/>
              </a:spcBef>
              <a:spcAft>
                <a:spcPts val="0"/>
              </a:spcAft>
              <a:buSzPts val="2040"/>
              <a:buChar char="⚫"/>
            </a:pPr>
            <a:r>
              <a:rPr lang="en-US"/>
              <a:t>Class identifications (labels) for training</a:t>
            </a:r>
            <a:endParaRPr/>
          </a:p>
          <a:p>
            <a:pPr indent="-228600" lvl="1" marL="547688" rtl="0" algn="l">
              <a:spcBef>
                <a:spcPts val="375"/>
              </a:spcBef>
              <a:spcAft>
                <a:spcPts val="0"/>
              </a:spcAft>
              <a:buSzPts val="2040"/>
              <a:buChar char="⚫"/>
            </a:pPr>
            <a:r>
              <a:rPr lang="en-US"/>
              <a:t>Numerical predictors</a:t>
            </a:r>
            <a:endParaRPr/>
          </a:p>
          <a:p>
            <a:pPr indent="-132715" lvl="0" marL="273050" rtl="0" algn="l">
              <a:spcBef>
                <a:spcPts val="575"/>
              </a:spcBef>
              <a:spcAft>
                <a:spcPts val="0"/>
              </a:spcAft>
              <a:buSzPts val="221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nvSpPr>
        <p:spPr>
          <a:xfrm>
            <a:off x="152400" y="762000"/>
            <a:ext cx="8991600" cy="8302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Example:  Classify posts as auto-related, or electronics-related; here’s a sample post:</a:t>
            </a:r>
            <a:endParaRPr/>
          </a:p>
        </p:txBody>
      </p:sp>
      <p:sp>
        <p:nvSpPr>
          <p:cNvPr id="258" name="Google Shape;258;p37"/>
          <p:cNvSpPr txBox="1"/>
          <p:nvPr/>
        </p:nvSpPr>
        <p:spPr>
          <a:xfrm>
            <a:off x="304800" y="2133600"/>
            <a:ext cx="8458200" cy="3540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From: smith@logos.asd.sgi.com (Tom Smith) Subject: Ford Explorer 4WD -</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do I need performance axle?</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We’re considering getting a Ford Explorer XLT with 4WD and we have the</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following questions (All we would do is go skiing - no off-roading):</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 With 4WD, do we need the “performance axle” - (limited slip axle). Its</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purpose is to allow the tires to act independently when the tires are on</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different terrain.</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2. Do we need the all-terrain tires (P235/75X15) or will the all-season</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(P225/70X15) be good enough for us at Lake Tahoe?</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Thanks,</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Tom</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Tom Smith Silicon Graphics smith@asd.sgi.com 2011 N. Shoreline Rd. MS</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8U-815 415-962-0494 (fax) Mountain View, CA 94043</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8"/>
          <p:cNvSpPr txBox="1"/>
          <p:nvPr/>
        </p:nvSpPr>
        <p:spPr>
          <a:xfrm>
            <a:off x="990600" y="1676400"/>
            <a:ext cx="7543800" cy="29543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Import the data, create document labels: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library(tm)</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step 1: import and label records</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read zip file into a corpus</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corp &lt;- Corpus(ZipSource("AutoElectronics.zip",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recursive = T))</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create an array of records labels</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label &lt;- c(rep(1, 1000), rep(0, 1000))</a:t>
            </a:r>
            <a:endParaRPr/>
          </a:p>
        </p:txBody>
      </p:sp>
      <p:sp>
        <p:nvSpPr>
          <p:cNvPr id="264" name="Google Shape;264;p38"/>
          <p:cNvSpPr txBox="1"/>
          <p:nvPr/>
        </p:nvSpPr>
        <p:spPr>
          <a:xfrm>
            <a:off x="2209800" y="5181600"/>
            <a:ext cx="4038600" cy="10779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1000 1’s which will be used later to label the first 1000 documents, which we know are auto, and 1000 0’s to label the remainder, which are electronic</a:t>
            </a:r>
            <a:endParaRPr/>
          </a:p>
        </p:txBody>
      </p:sp>
      <p:cxnSp>
        <p:nvCxnSpPr>
          <p:cNvPr id="265" name="Google Shape;265;p38"/>
          <p:cNvCxnSpPr/>
          <p:nvPr/>
        </p:nvCxnSpPr>
        <p:spPr>
          <a:xfrm rot="10800000">
            <a:off x="3276600" y="4572000"/>
            <a:ext cx="381000" cy="533400"/>
          </a:xfrm>
          <a:prstGeom prst="straightConnector1">
            <a:avLst/>
          </a:prstGeom>
          <a:noFill/>
          <a:ln cap="flat" cmpd="sng" w="9525">
            <a:solidFill>
              <a:srgbClr val="AE350A"/>
            </a:solidFill>
            <a:prstDash val="solid"/>
            <a:round/>
            <a:headEnd len="sm" w="sm" type="none"/>
            <a:tailEnd len="med" w="med" type="stealth"/>
          </a:ln>
        </p:spPr>
      </p:cxnSp>
      <p:cxnSp>
        <p:nvCxnSpPr>
          <p:cNvPr id="266" name="Google Shape;266;p38"/>
          <p:cNvCxnSpPr/>
          <p:nvPr/>
        </p:nvCxnSpPr>
        <p:spPr>
          <a:xfrm flipH="1" rot="10800000">
            <a:off x="3886200" y="4648200"/>
            <a:ext cx="1295400" cy="457200"/>
          </a:xfrm>
          <a:prstGeom prst="straightConnector1">
            <a:avLst/>
          </a:prstGeom>
          <a:noFill/>
          <a:ln cap="flat" cmpd="sng" w="9525">
            <a:solidFill>
              <a:srgbClr val="AE350A"/>
            </a:solidFill>
            <a:prstDash val="solid"/>
            <a:round/>
            <a:headEnd len="sm" w="sm" type="none"/>
            <a:tailEnd len="med" w="med" type="stealth"/>
          </a:ln>
        </p:spPr>
      </p:cxnSp>
      <p:sp>
        <p:nvSpPr>
          <p:cNvPr id="267" name="Google Shape;267;p38"/>
          <p:cNvSpPr/>
          <p:nvPr/>
        </p:nvSpPr>
        <p:spPr>
          <a:xfrm>
            <a:off x="1524000" y="3352800"/>
            <a:ext cx="2209800" cy="533400"/>
          </a:xfrm>
          <a:prstGeom prst="ellipse">
            <a:avLst/>
          </a:prstGeom>
          <a:no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68" name="Google Shape;268;p38"/>
          <p:cNvCxnSpPr/>
          <p:nvPr/>
        </p:nvCxnSpPr>
        <p:spPr>
          <a:xfrm>
            <a:off x="3733800" y="3657600"/>
            <a:ext cx="2895600" cy="152400"/>
          </a:xfrm>
          <a:prstGeom prst="straightConnector1">
            <a:avLst/>
          </a:prstGeom>
          <a:noFill/>
          <a:ln cap="flat" cmpd="sng" w="9525">
            <a:solidFill>
              <a:srgbClr val="AE350A"/>
            </a:solidFill>
            <a:prstDash val="solid"/>
            <a:round/>
            <a:headEnd len="sm" w="sm" type="none"/>
            <a:tailEnd len="med" w="med" type="stealth"/>
          </a:ln>
        </p:spPr>
      </p:cxnSp>
      <p:sp>
        <p:nvSpPr>
          <p:cNvPr id="269" name="Google Shape;269;p38"/>
          <p:cNvSpPr txBox="1"/>
          <p:nvPr/>
        </p:nvSpPr>
        <p:spPr>
          <a:xfrm>
            <a:off x="6553200" y="3581400"/>
            <a:ext cx="2209800" cy="523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“reach into subdirectories while getting documents”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nvSpPr>
        <p:spPr>
          <a:xfrm>
            <a:off x="685800" y="2667000"/>
            <a:ext cx="7848600" cy="28622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tokenization</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corp &lt;- tm_map(corp, stripWhitespace)</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corp &lt;- tm_map(corp, removePunctuation)</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corp &lt;- tm_map(corp, removeNumbers)</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stopwords</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corp &lt;- tm_map(corp, removeWords, stopwords("english"))</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stemming</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corp &lt;- tm_map(corp, stemDocument)</a:t>
            </a:r>
            <a:endParaRPr/>
          </a:p>
        </p:txBody>
      </p:sp>
      <p:sp>
        <p:nvSpPr>
          <p:cNvPr id="275" name="Google Shape;275;p39"/>
          <p:cNvSpPr txBox="1"/>
          <p:nvPr/>
        </p:nvSpPr>
        <p:spPr>
          <a:xfrm>
            <a:off x="609600" y="914400"/>
            <a:ext cx="7696200" cy="1016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Preprocess the text </a:t>
            </a:r>
            <a:endParaRPr/>
          </a:p>
          <a:p>
            <a:pPr indent="0" lvl="0" marL="0" marR="0" rtl="0" algn="ctr">
              <a:spcBef>
                <a:spcPts val="0"/>
              </a:spcBef>
              <a:spcAft>
                <a:spcPts val="0"/>
              </a:spcAft>
              <a:buNone/>
            </a:pPr>
            <a:r>
              <a:rPr lang="en-US" sz="2400">
                <a:solidFill>
                  <a:schemeClr val="dk1"/>
                </a:solidFill>
                <a:latin typeface="Arial"/>
                <a:ea typeface="Arial"/>
                <a:cs typeface="Arial"/>
                <a:sym typeface="Arial"/>
              </a:rPr>
              <a:t>(function </a:t>
            </a:r>
            <a:r>
              <a:rPr lang="en-US" sz="2400">
                <a:solidFill>
                  <a:schemeClr val="dk1"/>
                </a:solidFill>
                <a:latin typeface="Courier New"/>
                <a:ea typeface="Courier New"/>
                <a:cs typeface="Courier New"/>
                <a:sym typeface="Courier New"/>
              </a:rPr>
              <a:t>tm_map</a:t>
            </a:r>
            <a:r>
              <a:rPr lang="en-US" sz="2400">
                <a:solidFill>
                  <a:schemeClr val="dk1"/>
                </a:solidFill>
                <a:latin typeface="Arial"/>
                <a:ea typeface="Arial"/>
                <a:cs typeface="Arial"/>
                <a:sym typeface="Arial"/>
              </a:rPr>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0"/>
          <p:cNvSpPr txBox="1"/>
          <p:nvPr/>
        </p:nvSpPr>
        <p:spPr>
          <a:xfrm>
            <a:off x="838200" y="1066800"/>
            <a:ext cx="7696200" cy="46783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Produce the Concept Matrix</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step 3: TF-IDF and latent semantic analysis</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compute TF-IDF</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tdm &lt;- TermDocumentMatrix(corp)</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tfidf &lt;- weightTfIdf(tdm)</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extract (20) concepts</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library(lsa)</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lsa.tfidf &lt;- lsa(tfidf, dim = 20)</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convert to data frame</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words.df &lt;- as.data.frame(as.matrix(lsa.tfidf$dk))</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nvSpPr>
        <p:spPr>
          <a:xfrm>
            <a:off x="533400" y="304800"/>
            <a:ext cx="7924800" cy="6032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Now run a standard predictive model on the Concept Matrix</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sample 60% training data</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training &lt;- sample(c(1:2000), 0.6*2000)</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run logistic model on training</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trainData = cbind(label = label[training], words.df[training,])</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reg &lt;- glm(label ~ ., data = trainData, family = 'binomial')</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compute accuracy on validation set</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validData = cbind(label = label[-training], words.df[-training,])</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pred &lt;- predict(reg, newdata = validData, type = "response")</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produce confusion matrix</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library(caret)</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confusionMatrix(ifelse(pred&gt;0.5, 1, 0), label[-training])</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Output</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&gt; confusionMatrix(ifelse(pred&gt;0.5, 1, 0), label[-training])</a:t>
            </a:r>
            <a:endParaRPr/>
          </a:p>
          <a:p>
            <a:pPr indent="0" lvl="0" marL="0" marR="0" rtl="0" algn="l">
              <a:spcBef>
                <a:spcPts val="0"/>
              </a:spcBef>
              <a:spcAft>
                <a:spcPts val="0"/>
              </a:spcAft>
              <a:buClr>
                <a:schemeClr val="dk1"/>
              </a:buClr>
              <a:buSzPts val="1400"/>
              <a:buFont typeface="Noto Sans Symbols"/>
              <a:buNone/>
            </a:pPr>
            <a:r>
              <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Confusion Matrix and Statistics</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Reference</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Prediction 0   1</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0          385 16</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1          9   390</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Accuracy : 0.9688</a:t>
            </a:r>
            <a:endParaRPr/>
          </a:p>
        </p:txBody>
      </p:sp>
      <p:sp>
        <p:nvSpPr>
          <p:cNvPr id="286" name="Google Shape;286;p41"/>
          <p:cNvSpPr/>
          <p:nvPr/>
        </p:nvSpPr>
        <p:spPr>
          <a:xfrm>
            <a:off x="1676400" y="6019800"/>
            <a:ext cx="838200" cy="304800"/>
          </a:xfrm>
          <a:prstGeom prst="ellipse">
            <a:avLst/>
          </a:prstGeom>
          <a:no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7" name="Google Shape;287;p41"/>
          <p:cNvSpPr txBox="1"/>
          <p:nvPr/>
        </p:nvSpPr>
        <p:spPr>
          <a:xfrm>
            <a:off x="3124200" y="5943600"/>
            <a:ext cx="3276600" cy="646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The high accuracy shows the posts are very separable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Applications of Text Mining</a:t>
            </a:r>
            <a:endParaRPr/>
          </a:p>
        </p:txBody>
      </p:sp>
      <p:sp>
        <p:nvSpPr>
          <p:cNvPr id="120" name="Google Shape;120;p1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Insurance fraud – notes in claim forms can be mined and transformed into predictor variables for a predictive model</a:t>
            </a:r>
            <a:endParaRPr/>
          </a:p>
          <a:p>
            <a:pPr indent="-273050" lvl="0" marL="273050" rtl="0" algn="l">
              <a:spcBef>
                <a:spcPts val="575"/>
              </a:spcBef>
              <a:spcAft>
                <a:spcPts val="0"/>
              </a:spcAft>
              <a:buSzPts val="2210"/>
              <a:buChar char="⚫"/>
            </a:pPr>
            <a:r>
              <a:rPr lang="en-US"/>
              <a:t>The model is trained on prior claims in two classes – found to be fraudulent, and not found to be fraudulent</a:t>
            </a:r>
            <a:endParaRPr/>
          </a:p>
          <a:p>
            <a:pPr indent="-273050" lvl="0" marL="273050" rtl="0" algn="l">
              <a:spcBef>
                <a:spcPts val="575"/>
              </a:spcBef>
              <a:spcAft>
                <a:spcPts val="0"/>
              </a:spcAft>
              <a:buSzPts val="2210"/>
              <a:buChar char="⚫"/>
            </a:pPr>
            <a:r>
              <a:rPr lang="en-US"/>
              <a:t>The model is then applied to new claims</a:t>
            </a:r>
            <a:endParaRPr/>
          </a:p>
          <a:p>
            <a:pPr indent="-273050" lvl="0" marL="273050" rtl="0" algn="l">
              <a:spcBef>
                <a:spcPts val="575"/>
              </a:spcBef>
              <a:spcAft>
                <a:spcPts val="0"/>
              </a:spcAft>
              <a:buSzPts val="2210"/>
              <a:buFont typeface="Noto Sans Symbols"/>
              <a:buNone/>
            </a:pPr>
            <a:r>
              <a:t/>
            </a:r>
            <a:endParaRPr/>
          </a:p>
        </p:txBody>
      </p:sp>
      <p:pic>
        <p:nvPicPr>
          <p:cNvPr descr="Allstate.png" id="121" name="Google Shape;121;p15"/>
          <p:cNvPicPr preferRelativeResize="0"/>
          <p:nvPr/>
        </p:nvPicPr>
        <p:blipFill rotWithShape="1">
          <a:blip r:embed="rId3">
            <a:alphaModFix/>
          </a:blip>
          <a:srcRect b="0" l="0" r="0" t="0"/>
          <a:stretch/>
        </p:blipFill>
        <p:spPr>
          <a:xfrm>
            <a:off x="1447800" y="4648200"/>
            <a:ext cx="5486400" cy="1454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Applications, cont.</a:t>
            </a:r>
            <a:endParaRPr/>
          </a:p>
        </p:txBody>
      </p:sp>
      <p:sp>
        <p:nvSpPr>
          <p:cNvPr id="127" name="Google Shape;127;p16"/>
          <p:cNvSpPr txBox="1"/>
          <p:nvPr>
            <p:ph idx="1" type="body"/>
          </p:nvPr>
        </p:nvSpPr>
        <p:spPr>
          <a:xfrm>
            <a:off x="457200" y="1600200"/>
            <a:ext cx="4495800" cy="48768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Maintenance or support tickets often contain text fields</a:t>
            </a:r>
            <a:endParaRPr/>
          </a:p>
          <a:p>
            <a:pPr indent="-273050" lvl="0" marL="273050" rtl="0" algn="l">
              <a:spcBef>
                <a:spcPts val="575"/>
              </a:spcBef>
              <a:spcAft>
                <a:spcPts val="0"/>
              </a:spcAft>
              <a:buSzPts val="2210"/>
              <a:buChar char="⚫"/>
            </a:pPr>
            <a:r>
              <a:rPr lang="en-US"/>
              <a:t>These fields could be mined to classify ticket in several ways:</a:t>
            </a:r>
            <a:endParaRPr/>
          </a:p>
          <a:p>
            <a:pPr indent="-228600" lvl="1" marL="547688" rtl="0" algn="l">
              <a:spcBef>
                <a:spcPts val="375"/>
              </a:spcBef>
              <a:spcAft>
                <a:spcPts val="0"/>
              </a:spcAft>
              <a:buSzPts val="2040"/>
              <a:buChar char="⚫"/>
            </a:pPr>
            <a:r>
              <a:rPr lang="en-US"/>
              <a:t>How urgent?</a:t>
            </a:r>
            <a:endParaRPr/>
          </a:p>
          <a:p>
            <a:pPr indent="-228600" lvl="1" marL="547688" rtl="0" algn="l">
              <a:spcBef>
                <a:spcPts val="375"/>
              </a:spcBef>
              <a:spcAft>
                <a:spcPts val="0"/>
              </a:spcAft>
              <a:buSzPts val="2040"/>
              <a:buChar char="⚫"/>
            </a:pPr>
            <a:r>
              <a:rPr lang="en-US"/>
              <a:t>How much time to fix?</a:t>
            </a:r>
            <a:endParaRPr/>
          </a:p>
          <a:p>
            <a:pPr indent="-228600" lvl="1" marL="547688" rtl="0" algn="l">
              <a:spcBef>
                <a:spcPts val="375"/>
              </a:spcBef>
              <a:spcAft>
                <a:spcPts val="0"/>
              </a:spcAft>
              <a:buSzPts val="2040"/>
              <a:buChar char="⚫"/>
            </a:pPr>
            <a:r>
              <a:rPr lang="en-US"/>
              <a:t>What category of technician is needed to fix?</a:t>
            </a:r>
            <a:endParaRPr/>
          </a:p>
        </p:txBody>
      </p:sp>
      <p:pic>
        <p:nvPicPr>
          <p:cNvPr id="128" name="Google Shape;128;p16"/>
          <p:cNvPicPr preferRelativeResize="0"/>
          <p:nvPr/>
        </p:nvPicPr>
        <p:blipFill rotWithShape="1">
          <a:blip r:embed="rId3">
            <a:alphaModFix/>
          </a:blip>
          <a:srcRect b="0" l="0" r="0" t="0"/>
          <a:stretch/>
        </p:blipFill>
        <p:spPr>
          <a:xfrm>
            <a:off x="4876800" y="1676400"/>
            <a:ext cx="3810000" cy="32305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Applications, cont.</a:t>
            </a:r>
            <a:endParaRPr/>
          </a:p>
        </p:txBody>
      </p:sp>
      <p:sp>
        <p:nvSpPr>
          <p:cNvPr id="134" name="Google Shape;134;p17"/>
          <p:cNvSpPr txBox="1"/>
          <p:nvPr>
            <p:ph idx="1" type="body"/>
          </p:nvPr>
        </p:nvSpPr>
        <p:spPr>
          <a:xfrm>
            <a:off x="457200" y="1600200"/>
            <a:ext cx="7924800" cy="48768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Medical triage/diagnosis</a:t>
            </a:r>
            <a:endParaRPr/>
          </a:p>
          <a:p>
            <a:pPr indent="-273050" lvl="0" marL="273050" rtl="0" algn="l">
              <a:spcBef>
                <a:spcPts val="575"/>
              </a:spcBef>
              <a:spcAft>
                <a:spcPts val="0"/>
              </a:spcAft>
              <a:buSzPts val="2210"/>
              <a:buChar char="⚫"/>
            </a:pPr>
            <a:r>
              <a:rPr lang="en-US"/>
              <a:t>Clinics could use patient online appointment request forms to route requests </a:t>
            </a:r>
            <a:endParaRPr/>
          </a:p>
          <a:p>
            <a:pPr indent="-228600" lvl="1" marL="547688" rtl="0" algn="l">
              <a:spcBef>
                <a:spcPts val="375"/>
              </a:spcBef>
              <a:spcAft>
                <a:spcPts val="0"/>
              </a:spcAft>
              <a:buSzPts val="2040"/>
              <a:buChar char="⚫"/>
            </a:pPr>
            <a:r>
              <a:rPr lang="en-US"/>
              <a:t>Admin asst.</a:t>
            </a:r>
            <a:endParaRPr/>
          </a:p>
          <a:p>
            <a:pPr indent="-228600" lvl="1" marL="547688" rtl="0" algn="l">
              <a:spcBef>
                <a:spcPts val="375"/>
              </a:spcBef>
              <a:spcAft>
                <a:spcPts val="0"/>
              </a:spcAft>
              <a:buSzPts val="2040"/>
              <a:buChar char="⚫"/>
            </a:pPr>
            <a:r>
              <a:rPr lang="en-US"/>
              <a:t>Nurse</a:t>
            </a:r>
            <a:endParaRPr/>
          </a:p>
          <a:p>
            <a:pPr indent="-228600" lvl="1" marL="547688" rtl="0" algn="l">
              <a:spcBef>
                <a:spcPts val="375"/>
              </a:spcBef>
              <a:spcAft>
                <a:spcPts val="0"/>
              </a:spcAft>
              <a:buSzPts val="2040"/>
              <a:buChar char="⚫"/>
            </a:pPr>
            <a:r>
              <a:rPr lang="en-US"/>
              <a:t>Doctor</a:t>
            </a:r>
            <a:endParaRPr/>
          </a:p>
        </p:txBody>
      </p:sp>
      <p:pic>
        <p:nvPicPr>
          <p:cNvPr descr="Medical.png" id="135" name="Google Shape;135;p17"/>
          <p:cNvPicPr preferRelativeResize="0"/>
          <p:nvPr/>
        </p:nvPicPr>
        <p:blipFill rotWithShape="1">
          <a:blip r:embed="rId3">
            <a:alphaModFix/>
          </a:blip>
          <a:srcRect b="0" l="0" r="0" t="0"/>
          <a:stretch/>
        </p:blipFill>
        <p:spPr>
          <a:xfrm>
            <a:off x="2819400" y="3048000"/>
            <a:ext cx="5334000" cy="3397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What exactly is text mining?</a:t>
            </a:r>
            <a:endParaRPr/>
          </a:p>
        </p:txBody>
      </p:sp>
      <p:sp>
        <p:nvSpPr>
          <p:cNvPr id="141" name="Google Shape;141;p18"/>
          <p:cNvSpPr txBox="1"/>
          <p:nvPr>
            <p:ph idx="1" type="body"/>
          </p:nvPr>
        </p:nvSpPr>
        <p:spPr>
          <a:xfrm>
            <a:off x="457200" y="1600200"/>
            <a:ext cx="8229600" cy="3048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Classify (label) thousands of documents</a:t>
            </a:r>
            <a:endParaRPr/>
          </a:p>
          <a:p>
            <a:pPr indent="-228599" lvl="1" marL="547688" rtl="0" algn="l">
              <a:spcBef>
                <a:spcPts val="375"/>
              </a:spcBef>
              <a:spcAft>
                <a:spcPts val="0"/>
              </a:spcAft>
              <a:buSzPts val="1530"/>
              <a:buChar char="⚫"/>
            </a:pPr>
            <a:r>
              <a:rPr lang="en-US" sz="1800"/>
              <a:t>Extension of predictive modeling (our focus)</a:t>
            </a:r>
            <a:endParaRPr/>
          </a:p>
          <a:p>
            <a:pPr indent="-273050" lvl="0" marL="273050" rtl="0" algn="l">
              <a:spcBef>
                <a:spcPts val="575"/>
              </a:spcBef>
              <a:spcAft>
                <a:spcPts val="0"/>
              </a:spcAft>
              <a:buSzPts val="2210"/>
              <a:buChar char="⚫"/>
            </a:pPr>
            <a:r>
              <a:rPr lang="en-US"/>
              <a:t>Extract meaning from a single document – interpreting it like a human reads language </a:t>
            </a:r>
            <a:endParaRPr/>
          </a:p>
          <a:p>
            <a:pPr indent="-228599" lvl="1" marL="547688" rtl="0" algn="l">
              <a:spcBef>
                <a:spcPts val="375"/>
              </a:spcBef>
              <a:spcAft>
                <a:spcPts val="0"/>
              </a:spcAft>
              <a:buSzPts val="1530"/>
              <a:buChar char="⚫"/>
            </a:pPr>
            <a:r>
              <a:rPr lang="en-US" sz="1800"/>
              <a:t>“Natural language processing” (very ambitious, not predictive modeling, not our focus)</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Font typeface="Noto Sans Symbols"/>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Classification (labeling) and clustering</a:t>
            </a:r>
            <a:endParaRPr/>
          </a:p>
        </p:txBody>
      </p:sp>
      <p:sp>
        <p:nvSpPr>
          <p:cNvPr id="147" name="Google Shape;147;p1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No attempt to extract overall document meaning from a single document</a:t>
            </a:r>
            <a:endParaRPr/>
          </a:p>
          <a:p>
            <a:pPr indent="-273050" lvl="0" marL="273050" rtl="0" algn="l">
              <a:spcBef>
                <a:spcPts val="575"/>
              </a:spcBef>
              <a:spcAft>
                <a:spcPts val="0"/>
              </a:spcAft>
              <a:buSzPts val="2210"/>
              <a:buChar char="⚫"/>
            </a:pPr>
            <a:r>
              <a:rPr lang="en-US"/>
              <a:t>Focus is on assigning a label or class to numerous documents</a:t>
            </a:r>
            <a:endParaRPr/>
          </a:p>
          <a:p>
            <a:pPr indent="-273050" lvl="0" marL="273050" rtl="0" algn="l">
              <a:spcBef>
                <a:spcPts val="575"/>
              </a:spcBef>
              <a:spcAft>
                <a:spcPts val="0"/>
              </a:spcAft>
              <a:buSzPts val="2210"/>
              <a:buChar char="⚫"/>
            </a:pPr>
            <a:r>
              <a:rPr lang="en-US"/>
              <a:t>As with numerical data mining, the goal is to do better than guessing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“Bag-of-words”</a:t>
            </a:r>
            <a:endParaRPr/>
          </a:p>
        </p:txBody>
      </p:sp>
      <p:sp>
        <p:nvSpPr>
          <p:cNvPr id="153" name="Google Shape;153;p20"/>
          <p:cNvSpPr txBox="1"/>
          <p:nvPr>
            <p:ph idx="1" type="body"/>
          </p:nvPr>
        </p:nvSpPr>
        <p:spPr>
          <a:xfrm>
            <a:off x="533400" y="1524000"/>
            <a:ext cx="8229600" cy="4876800"/>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2044"/>
              <a:buChar char="⚫"/>
            </a:pPr>
            <a:r>
              <a:rPr lang="en-US" sz="2405"/>
              <a:t>Grammar, syntax, punctuation, word order are ignored</a:t>
            </a:r>
            <a:endParaRPr/>
          </a:p>
          <a:p>
            <a:pPr indent="-273050" lvl="0" marL="273050" rtl="0" algn="l">
              <a:lnSpc>
                <a:spcPct val="90000"/>
              </a:lnSpc>
              <a:spcBef>
                <a:spcPts val="575"/>
              </a:spcBef>
              <a:spcAft>
                <a:spcPts val="0"/>
              </a:spcAft>
              <a:buSzPts val="2044"/>
              <a:buChar char="⚫"/>
            </a:pPr>
            <a:r>
              <a:rPr lang="en-US" sz="2405"/>
              <a:t>The document is considered as a “bag of words”</a:t>
            </a:r>
            <a:endParaRPr/>
          </a:p>
          <a:p>
            <a:pPr indent="-273050" lvl="0" marL="273050" rtl="0" algn="l">
              <a:lnSpc>
                <a:spcPct val="90000"/>
              </a:lnSpc>
              <a:spcBef>
                <a:spcPts val="575"/>
              </a:spcBef>
              <a:spcAft>
                <a:spcPts val="0"/>
              </a:spcAft>
              <a:buSzPts val="2044"/>
              <a:buChar char="⚫"/>
            </a:pPr>
            <a:r>
              <a:rPr lang="en-US" sz="2405"/>
              <a:t>This approach is, nonetheless, effective when the goal is to decide which category or cluster a document falls in</a:t>
            </a:r>
            <a:endParaRPr/>
          </a:p>
          <a:p>
            <a:pPr indent="-273050" lvl="0" marL="273050" rtl="0" algn="l">
              <a:lnSpc>
                <a:spcPct val="90000"/>
              </a:lnSpc>
              <a:spcBef>
                <a:spcPts val="575"/>
              </a:spcBef>
              <a:spcAft>
                <a:spcPts val="0"/>
              </a:spcAft>
              <a:buSzPts val="2044"/>
              <a:buChar char="⚫"/>
            </a:pPr>
            <a:r>
              <a:rPr lang="en-US" sz="2405"/>
              <a:t>A typical application is supervised learning</a:t>
            </a:r>
            <a:endParaRPr/>
          </a:p>
          <a:p>
            <a:pPr indent="-273050" lvl="0" marL="273050" rtl="0" algn="l">
              <a:lnSpc>
                <a:spcPct val="90000"/>
              </a:lnSpc>
              <a:spcBef>
                <a:spcPts val="575"/>
              </a:spcBef>
              <a:spcAft>
                <a:spcPts val="0"/>
              </a:spcAft>
              <a:buSzPts val="2044"/>
              <a:buChar char="⚫"/>
            </a:pPr>
            <a:r>
              <a:rPr lang="en-US" sz="2405"/>
              <a:t>Requires lots of documents (a corpus)*</a:t>
            </a:r>
            <a:endParaRPr/>
          </a:p>
          <a:p>
            <a:pPr indent="-273050" lvl="0" marL="273050" rtl="0" algn="l">
              <a:lnSpc>
                <a:spcPct val="90000"/>
              </a:lnSpc>
              <a:spcBef>
                <a:spcPts val="575"/>
              </a:spcBef>
              <a:spcAft>
                <a:spcPts val="0"/>
              </a:spcAft>
              <a:buSzPts val="2044"/>
              <a:buChar char="⚫"/>
            </a:pPr>
            <a:r>
              <a:rPr lang="en-US" sz="2405"/>
              <a:t>Do not need 100% accuracy</a:t>
            </a:r>
            <a:endParaRPr/>
          </a:p>
          <a:p>
            <a:pPr indent="-143240" lvl="0" marL="273050" rtl="0" algn="l">
              <a:lnSpc>
                <a:spcPct val="90000"/>
              </a:lnSpc>
              <a:spcBef>
                <a:spcPts val="575"/>
              </a:spcBef>
              <a:spcAft>
                <a:spcPts val="0"/>
              </a:spcAft>
              <a:buSzPts val="2044"/>
              <a:buNone/>
            </a:pPr>
            <a:r>
              <a:t/>
            </a:r>
            <a:endParaRPr sz="2405"/>
          </a:p>
          <a:p>
            <a:pPr indent="-143240" lvl="0" marL="273050" rtl="0" algn="l">
              <a:lnSpc>
                <a:spcPct val="90000"/>
              </a:lnSpc>
              <a:spcBef>
                <a:spcPts val="575"/>
              </a:spcBef>
              <a:spcAft>
                <a:spcPts val="0"/>
              </a:spcAft>
              <a:buSzPts val="2044"/>
              <a:buNone/>
            </a:pPr>
            <a:r>
              <a:t/>
            </a:r>
            <a:endParaRPr sz="2405"/>
          </a:p>
          <a:p>
            <a:pPr indent="-143240" lvl="0" marL="273050" rtl="0" algn="l">
              <a:lnSpc>
                <a:spcPct val="90000"/>
              </a:lnSpc>
              <a:spcBef>
                <a:spcPts val="575"/>
              </a:spcBef>
              <a:spcAft>
                <a:spcPts val="0"/>
              </a:spcAft>
              <a:buSzPts val="2044"/>
              <a:buNone/>
            </a:pPr>
            <a:r>
              <a:t/>
            </a:r>
            <a:endParaRPr sz="2405"/>
          </a:p>
          <a:p>
            <a:pPr indent="-273050" lvl="0" marL="273050" rtl="0" algn="l">
              <a:lnSpc>
                <a:spcPct val="90000"/>
              </a:lnSpc>
              <a:spcBef>
                <a:spcPts val="575"/>
              </a:spcBef>
              <a:spcAft>
                <a:spcPts val="0"/>
              </a:spcAft>
              <a:buSzPts val="1493"/>
              <a:buFont typeface="Noto Sans Symbols"/>
              <a:buNone/>
            </a:pPr>
            <a:r>
              <a:rPr lang="en-US" sz="1757"/>
              <a:t>*“Corpus” often refers to a fixed standard set of documents that many researchers can use to develop and tune text mining algorithms.</a:t>
            </a:r>
            <a:endParaRPr sz="1757"/>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The spreadsheet model of text</a:t>
            </a:r>
            <a:endParaRPr/>
          </a:p>
        </p:txBody>
      </p:sp>
      <p:sp>
        <p:nvSpPr>
          <p:cNvPr id="159" name="Google Shape;159;p21"/>
          <p:cNvSpPr txBox="1"/>
          <p:nvPr>
            <p:ph idx="1" type="body"/>
          </p:nvPr>
        </p:nvSpPr>
        <p:spPr>
          <a:xfrm>
            <a:off x="914400" y="1447800"/>
            <a:ext cx="7772400" cy="41148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Columns are terms</a:t>
            </a:r>
            <a:endParaRPr/>
          </a:p>
          <a:p>
            <a:pPr indent="-273050" lvl="0" marL="273050" rtl="0" algn="l">
              <a:spcBef>
                <a:spcPts val="575"/>
              </a:spcBef>
              <a:spcAft>
                <a:spcPts val="0"/>
              </a:spcAft>
              <a:buSzPts val="2210"/>
              <a:buChar char="⚫"/>
            </a:pPr>
            <a:r>
              <a:rPr lang="en-US"/>
              <a:t>Rows are documents</a:t>
            </a:r>
            <a:endParaRPr/>
          </a:p>
          <a:p>
            <a:pPr indent="-273050" lvl="0" marL="273050" rtl="0" algn="l">
              <a:spcBef>
                <a:spcPts val="575"/>
              </a:spcBef>
              <a:spcAft>
                <a:spcPts val="0"/>
              </a:spcAft>
              <a:buSzPts val="2210"/>
              <a:buChar char="⚫"/>
            </a:pPr>
            <a:r>
              <a:rPr lang="en-US"/>
              <a:t>Cells indicate presence/absence (or frequency) of terms in documents</a:t>
            </a:r>
            <a:endParaRPr/>
          </a:p>
          <a:p>
            <a:pPr indent="-273050" lvl="0" marL="273050" rtl="0" algn="l">
              <a:spcBef>
                <a:spcPts val="575"/>
              </a:spcBef>
              <a:spcAft>
                <a:spcPts val="0"/>
              </a:spcAft>
              <a:buSzPts val="2210"/>
              <a:buChar char="⚫"/>
            </a:pPr>
            <a:r>
              <a:rPr lang="en-US"/>
              <a:t>Consider the two sentences:</a:t>
            </a:r>
            <a:endParaRPr/>
          </a:p>
          <a:p>
            <a:pPr indent="-228600" lvl="1" marL="547688" rtl="0" algn="l">
              <a:spcBef>
                <a:spcPts val="375"/>
              </a:spcBef>
              <a:spcAft>
                <a:spcPts val="0"/>
              </a:spcAft>
              <a:buSzPts val="2040"/>
              <a:buChar char="⚫"/>
            </a:pPr>
            <a:r>
              <a:rPr lang="en-US"/>
              <a:t>S1 First we consider the spreadsheet model</a:t>
            </a:r>
            <a:endParaRPr/>
          </a:p>
          <a:p>
            <a:pPr indent="-228600" lvl="1" marL="547688" rtl="0" algn="l">
              <a:spcBef>
                <a:spcPts val="375"/>
              </a:spcBef>
              <a:spcAft>
                <a:spcPts val="0"/>
              </a:spcAft>
              <a:buSzPts val="2040"/>
              <a:buChar char="⚫"/>
            </a:pPr>
            <a:r>
              <a:rPr lang="en-US"/>
              <a:t>S2 Then we consider another model</a:t>
            </a:r>
            <a:endParaRPr/>
          </a:p>
          <a:p>
            <a:pPr indent="-228599" lvl="1" marL="547688" rtl="0" algn="l">
              <a:spcBef>
                <a:spcPts val="375"/>
              </a:spcBef>
              <a:spcAft>
                <a:spcPts val="0"/>
              </a:spcAft>
              <a:buSzPts val="1190"/>
              <a:buFont typeface="Noto Sans Symbols"/>
              <a:buNone/>
            </a:pPr>
            <a:r>
              <a:t/>
            </a:r>
            <a:endParaRPr sz="1400"/>
          </a:p>
          <a:p>
            <a:pPr indent="-228599" lvl="1" marL="547688" rtl="0" algn="l">
              <a:spcBef>
                <a:spcPts val="375"/>
              </a:spcBef>
              <a:spcAft>
                <a:spcPts val="0"/>
              </a:spcAft>
              <a:buSzPts val="2040"/>
              <a:buFont typeface="Noto Sans Symbols"/>
              <a:buNone/>
            </a:pPr>
            <a:r>
              <a:rPr lang="en-US"/>
              <a:t>Here is the resulting spreadsheet, using presence/absence:</a:t>
            </a:r>
            <a:endParaRPr/>
          </a:p>
          <a:p>
            <a:pPr indent="-228599" lvl="1" marL="547688" rtl="0" algn="l">
              <a:spcBef>
                <a:spcPts val="375"/>
              </a:spcBef>
              <a:spcAft>
                <a:spcPts val="0"/>
              </a:spcAft>
              <a:buSzPts val="2040"/>
              <a:buFont typeface="Noto Sans Symbols"/>
              <a:buNone/>
            </a:pPr>
            <a:r>
              <a:t/>
            </a:r>
            <a:endParaRPr/>
          </a:p>
        </p:txBody>
      </p:sp>
      <p:pic>
        <p:nvPicPr>
          <p:cNvPr id="160" name="Google Shape;160;p21"/>
          <p:cNvPicPr preferRelativeResize="0"/>
          <p:nvPr/>
        </p:nvPicPr>
        <p:blipFill rotWithShape="1">
          <a:blip r:embed="rId3">
            <a:alphaModFix/>
          </a:blip>
          <a:srcRect b="0" l="0" r="0" t="0"/>
          <a:stretch/>
        </p:blipFill>
        <p:spPr>
          <a:xfrm>
            <a:off x="838200" y="5715000"/>
            <a:ext cx="7307263" cy="762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