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opengl-cn.github.io/01%20Getting%20started/09%20Camera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opengl-cn.github.io/04%20Advanced%20OpenGL/06%20Cubemaps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opengl-cn.github.io/06%20In%20Practice/02%20Text%20Rendering/" TargetMode="External"/><Relationship Id="rId3" Type="http://schemas.openxmlformats.org/officeDocument/2006/relationships/hyperlink" Target="https://www.freetype.org/" TargetMode="External"/><Relationship Id="rId4" Type="http://schemas.openxmlformats.org/officeDocument/2006/relationships/hyperlink" Target="https://blog.csdn.net/wxwtj/article/details/6620032" TargetMode="External"/><Relationship Id="rId5" Type="http://schemas.openxmlformats.org/officeDocument/2006/relationships/hyperlink" Target="https://blog.csdn.net/augusdi/article/details/20572533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opengl-cn.github.io/04%20Advanced%20OpenGL/11%20Anti%20Aliasing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副标题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Camera Roaming</a:t>
            </a:r>
          </a:p>
        </p:txBody>
      </p:sp>
      <p:sp>
        <p:nvSpPr>
          <p:cNvPr id="98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glm::lookAt</a:t>
            </a:r>
            <a:r>
              <a:t> 创建一观察矩阵</a:t>
            </a:r>
          </a:p>
          <a:p>
            <a:pPr/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glfwSetCursorPosCallback </a:t>
            </a:r>
            <a:r>
              <a:t>获取鼠标位置调整摄像机方向</a:t>
            </a:r>
          </a:p>
          <a:p>
            <a:pPr/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glfwGetKey</a:t>
            </a:r>
            <a:r>
              <a:t> 获取键盘输入移动摄像机位置。</a:t>
            </a:r>
          </a:p>
          <a:p>
            <a:pPr/>
            <a:r>
              <a:t>第一人称</a:t>
            </a:r>
          </a:p>
          <a:p>
            <a:pPr/>
            <a:r>
              <a:t>物体碰撞检测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Sky Box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物体碰撞检测</a:t>
            </a:r>
            <a:r>
              <a:t>http://www.custommapmakers.org/skyboxes.php </a:t>
            </a:r>
            <a:r>
              <a:t>提供了很多天空盒，选择海底天空盒</a:t>
            </a:r>
          </a:p>
          <a:p>
            <a:pPr marL="280736" indent="-280736" defTabSz="457200">
              <a:lnSpc>
                <a:spcPts val="5100"/>
              </a:lnSpc>
              <a:spcBef>
                <a:spcPts val="0"/>
              </a:spcBef>
              <a:buFontTx/>
            </a:pP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glGenTextures</a:t>
            </a:r>
            <a:r>
              <a:t>,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glBindTexture</a:t>
            </a:r>
            <a:r>
              <a:t>,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glTexImage2D</a:t>
            </a:r>
            <a:r>
              <a:t>,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glTexParameteri</a:t>
            </a:r>
          </a:p>
          <a:p>
            <a:pPr marL="280736" indent="-280736" defTabSz="457200">
              <a:lnSpc>
                <a:spcPts val="5100"/>
              </a:lnSpc>
              <a:spcBef>
                <a:spcPts val="0"/>
              </a:spcBef>
              <a:buFontTx/>
            </a:pPr>
            <a:r>
              <a:t>需要一组新的着色器</a:t>
            </a:r>
          </a:p>
          <a:p>
            <a:pPr marL="280736" indent="-280736" defTabSz="457200">
              <a:lnSpc>
                <a:spcPts val="5100"/>
              </a:lnSpc>
              <a:spcBef>
                <a:spcPts val="0"/>
              </a:spcBef>
              <a:buFontTx/>
            </a:pPr>
            <a:r>
              <a:t>需要把天空盒缩放到足够大</a:t>
            </a:r>
          </a:p>
          <a:p>
            <a:pPr marL="280736" indent="-280736" defTabSz="457200">
              <a:lnSpc>
                <a:spcPts val="5100"/>
              </a:lnSpc>
              <a:spcBef>
                <a:spcPts val="0"/>
              </a:spcBef>
              <a:buFontTx/>
            </a:pPr>
            <a:r>
              <a:t>指定一个足够视距的投影矩阵</a:t>
            </a:r>
          </a:p>
          <a:p>
            <a:pPr marL="280736" indent="-280736" defTabSz="457200">
              <a:lnSpc>
                <a:spcPts val="5100"/>
              </a:lnSpc>
              <a:spcBef>
                <a:spcPts val="0"/>
              </a:spcBef>
              <a:buFontTx/>
            </a:pPr>
            <a:r>
              <a:t>先渲染天空盒，再渲染其他物体，并且在渲染天空盒时禁用深度写入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Display Text</a:t>
            </a:r>
          </a:p>
        </p:txBody>
      </p:sp>
      <p:sp>
        <p:nvSpPr>
          <p:cNvPr id="10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736" indent="-280736" defTabSz="457200">
              <a:lnSpc>
                <a:spcPts val="5100"/>
              </a:lnSpc>
              <a:spcBef>
                <a:spcPts val="0"/>
              </a:spcBef>
              <a:buFontTx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FreeType</a:t>
            </a:r>
            <a:r>
              <a:t> 字体库为字形生成静态位图（作为纹理）及度量值（定位）</a:t>
            </a:r>
          </a:p>
          <a:p>
            <a:pPr marL="280736" indent="-280736" defTabSz="457200">
              <a:lnSpc>
                <a:spcPts val="5100"/>
              </a:lnSpc>
              <a:spcBef>
                <a:spcPts val="0"/>
              </a:spcBef>
              <a:buFontTx/>
            </a:pPr>
            <a:r>
              <a:t>或 Windows 的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wglUseFontBitmaps</a:t>
            </a:r>
            <a:r>
              <a:t> 显示文字，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wglUseFontOutlines</a:t>
            </a:r>
            <a:r>
              <a:t> 显示立体文字</a:t>
            </a:r>
          </a:p>
          <a:p>
            <a:pPr marL="280736" indent="-280736" defTabSz="457200">
              <a:lnSpc>
                <a:spcPts val="5100"/>
              </a:lnSpc>
              <a:spcBef>
                <a:spcPts val="0"/>
              </a:spcBef>
              <a:buFontTx/>
            </a:pPr>
            <a:r>
              <a:t>操作方法</a:t>
            </a:r>
          </a:p>
          <a:p>
            <a:pPr marL="280736" indent="-280736" defTabSz="457200">
              <a:lnSpc>
                <a:spcPts val="5100"/>
              </a:lnSpc>
              <a:spcBef>
                <a:spcPts val="0"/>
              </a:spcBef>
              <a:buFontTx/>
            </a:pPr>
            <a:r>
              <a:t>立体路标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Anti-Aliasing</a:t>
            </a:r>
          </a:p>
        </p:txBody>
      </p:sp>
      <p:sp>
        <p:nvSpPr>
          <p:cNvPr id="10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736" indent="-280736" defTabSz="457200">
              <a:lnSpc>
                <a:spcPts val="5100"/>
              </a:lnSpc>
              <a:spcBef>
                <a:spcPts val="0"/>
              </a:spcBef>
              <a:buFontTx/>
            </a:pPr>
            <a:r>
              <a:t>离屏多重采样抗锯齿(Multisample Anti-aliasing, MSAA)</a:t>
            </a:r>
          </a:p>
          <a:p>
            <a:pPr marL="280736" indent="-280736" defTabSz="457200">
              <a:lnSpc>
                <a:spcPts val="5100"/>
              </a:lnSpc>
              <a:spcBef>
                <a:spcPts val="0"/>
              </a:spcBef>
              <a:buFontTx/>
            </a:pPr>
            <a:r>
              <a:t>使用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glTexImage2DMultisample</a:t>
            </a:r>
            <a:r>
              <a:t> 替代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glGenTextures</a:t>
            </a:r>
            <a:r>
              <a:t> 多重采样纹理附件</a:t>
            </a:r>
          </a:p>
          <a:p>
            <a:pPr marL="280736" indent="-280736" defTabSz="457200">
              <a:lnSpc>
                <a:spcPts val="5100"/>
              </a:lnSpc>
              <a:spcBef>
                <a:spcPts val="0"/>
              </a:spcBef>
              <a:buFontTx/>
            </a:pPr>
            <a:r>
              <a:t>使用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glRenderbufferStorageMultisample</a:t>
            </a:r>
            <a:r>
              <a:t> 替代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glRenderbufferStorage</a:t>
            </a:r>
            <a:r>
              <a:t> 多重采样渲染缓冲对象</a:t>
            </a:r>
          </a:p>
          <a:p>
            <a:pPr marL="280736" indent="-280736" defTabSz="457200">
              <a:lnSpc>
                <a:spcPts val="5100"/>
              </a:lnSpc>
              <a:spcBef>
                <a:spcPts val="0"/>
              </a:spcBef>
              <a:buFontTx/>
            </a:pP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glBlitFramebuffer</a:t>
            </a:r>
            <a:r>
              <a:t> 渲染到多重采样帧缓冲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