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257" r:id="rId4"/>
    <p:sldId id="262" r:id="rId5"/>
    <p:sldId id="258" r:id="rId6"/>
    <p:sldId id="261" r:id="rId7"/>
    <p:sldId id="259" r:id="rId8"/>
    <p:sldId id="263" r:id="rId9"/>
    <p:sldId id="260" r:id="rId10"/>
    <p:sldId id="264" r:id="rId11"/>
    <p:sldId id="265" r:id="rId12"/>
    <p:sldId id="266" r:id="rId13"/>
    <p:sldId id="267" r:id="rId14"/>
    <p:sldId id="268" r:id="rId15"/>
    <p:sldId id="269" r:id="rId16"/>
    <p:sldId id="270" r:id="rId17"/>
    <p:sldId id="271" r:id="rId18"/>
    <p:sldId id="272" r:id="rId19"/>
    <p:sldId id="273" r:id="rId20"/>
    <p:sldId id="278" r:id="rId21"/>
    <p:sldId id="274" r:id="rId22"/>
    <p:sldId id="275" r:id="rId23"/>
    <p:sldId id="276" r:id="rId24"/>
    <p:sldId id="2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6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A5348-C79E-4915-A8B2-2EBD8B091D0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2DFD07A-769D-4AA5-A835-E219FB545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800DE4B-097F-4422-ACB4-E36F84230AE1}"/>
              </a:ext>
            </a:extLst>
          </p:cNvPr>
          <p:cNvSpPr>
            <a:spLocks noGrp="1"/>
          </p:cNvSpPr>
          <p:nvPr>
            <p:ph type="dt" sz="half" idx="10"/>
          </p:nvPr>
        </p:nvSpPr>
        <p:spPr/>
        <p:txBody>
          <a:bodyPr/>
          <a:lstStyle/>
          <a:p>
            <a:fld id="{73D9653A-E702-456E-B9BE-AD21DAA6DB19}" type="datetimeFigureOut">
              <a:rPr lang="zh-CN" altLang="en-US" smtClean="0"/>
              <a:t>2019/4/27</a:t>
            </a:fld>
            <a:endParaRPr lang="zh-CN" altLang="en-US"/>
          </a:p>
        </p:txBody>
      </p:sp>
      <p:sp>
        <p:nvSpPr>
          <p:cNvPr id="5" name="页脚占位符 4">
            <a:extLst>
              <a:ext uri="{FF2B5EF4-FFF2-40B4-BE49-F238E27FC236}">
                <a16:creationId xmlns:a16="http://schemas.microsoft.com/office/drawing/2014/main" id="{3564D9D3-C9C2-415D-8E52-EABAC7BF0C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7958BB-3937-493E-A3BC-820AC89EA7CB}"/>
              </a:ext>
            </a:extLst>
          </p:cNvPr>
          <p:cNvSpPr>
            <a:spLocks noGrp="1"/>
          </p:cNvSpPr>
          <p:nvPr>
            <p:ph type="sldNum" sz="quarter" idx="12"/>
          </p:nvPr>
        </p:nvSpPr>
        <p:spPr/>
        <p:txBody>
          <a:bodyPr/>
          <a:lstStyle/>
          <a:p>
            <a:fld id="{29448DC1-2460-4764-AE64-4A561010B42F}" type="slidenum">
              <a:rPr lang="zh-CN" altLang="en-US" smtClean="0"/>
              <a:t>‹#›</a:t>
            </a:fld>
            <a:endParaRPr lang="zh-CN" altLang="en-US"/>
          </a:p>
        </p:txBody>
      </p:sp>
    </p:spTree>
    <p:extLst>
      <p:ext uri="{BB962C8B-B14F-4D97-AF65-F5344CB8AC3E}">
        <p14:creationId xmlns:p14="http://schemas.microsoft.com/office/powerpoint/2010/main" val="347346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FA49C-42C4-48D1-AC9D-57C36F4A93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7124FC-23F5-4569-8D2C-01F0355F481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330D3D-42ED-43EF-BD65-FC94BFC56719}"/>
              </a:ext>
            </a:extLst>
          </p:cNvPr>
          <p:cNvSpPr>
            <a:spLocks noGrp="1"/>
          </p:cNvSpPr>
          <p:nvPr>
            <p:ph type="dt" sz="half" idx="10"/>
          </p:nvPr>
        </p:nvSpPr>
        <p:spPr/>
        <p:txBody>
          <a:bodyPr/>
          <a:lstStyle/>
          <a:p>
            <a:fld id="{73D9653A-E702-456E-B9BE-AD21DAA6DB19}" type="datetimeFigureOut">
              <a:rPr lang="zh-CN" altLang="en-US" smtClean="0"/>
              <a:t>2019/4/27</a:t>
            </a:fld>
            <a:endParaRPr lang="zh-CN" altLang="en-US"/>
          </a:p>
        </p:txBody>
      </p:sp>
      <p:sp>
        <p:nvSpPr>
          <p:cNvPr id="5" name="页脚占位符 4">
            <a:extLst>
              <a:ext uri="{FF2B5EF4-FFF2-40B4-BE49-F238E27FC236}">
                <a16:creationId xmlns:a16="http://schemas.microsoft.com/office/drawing/2014/main" id="{9DD6457E-763F-46E7-831F-B724B9A548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C12CAF-436D-4F67-8903-95773795E5D6}"/>
              </a:ext>
            </a:extLst>
          </p:cNvPr>
          <p:cNvSpPr>
            <a:spLocks noGrp="1"/>
          </p:cNvSpPr>
          <p:nvPr>
            <p:ph type="sldNum" sz="quarter" idx="12"/>
          </p:nvPr>
        </p:nvSpPr>
        <p:spPr/>
        <p:txBody>
          <a:bodyPr/>
          <a:lstStyle/>
          <a:p>
            <a:fld id="{29448DC1-2460-4764-AE64-4A561010B42F}" type="slidenum">
              <a:rPr lang="zh-CN" altLang="en-US" smtClean="0"/>
              <a:t>‹#›</a:t>
            </a:fld>
            <a:endParaRPr lang="zh-CN" altLang="en-US"/>
          </a:p>
        </p:txBody>
      </p:sp>
    </p:spTree>
    <p:extLst>
      <p:ext uri="{BB962C8B-B14F-4D97-AF65-F5344CB8AC3E}">
        <p14:creationId xmlns:p14="http://schemas.microsoft.com/office/powerpoint/2010/main" val="281334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3F02259-2379-40F2-B6DF-8D46B7FF19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B463A8E-6A1C-407B-822E-75CE1F6FC47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BCE144-642E-45D5-AFB5-D7D4810CCF09}"/>
              </a:ext>
            </a:extLst>
          </p:cNvPr>
          <p:cNvSpPr>
            <a:spLocks noGrp="1"/>
          </p:cNvSpPr>
          <p:nvPr>
            <p:ph type="dt" sz="half" idx="10"/>
          </p:nvPr>
        </p:nvSpPr>
        <p:spPr/>
        <p:txBody>
          <a:bodyPr/>
          <a:lstStyle/>
          <a:p>
            <a:fld id="{73D9653A-E702-456E-B9BE-AD21DAA6DB19}" type="datetimeFigureOut">
              <a:rPr lang="zh-CN" altLang="en-US" smtClean="0"/>
              <a:t>2019/4/27</a:t>
            </a:fld>
            <a:endParaRPr lang="zh-CN" altLang="en-US"/>
          </a:p>
        </p:txBody>
      </p:sp>
      <p:sp>
        <p:nvSpPr>
          <p:cNvPr id="5" name="页脚占位符 4">
            <a:extLst>
              <a:ext uri="{FF2B5EF4-FFF2-40B4-BE49-F238E27FC236}">
                <a16:creationId xmlns:a16="http://schemas.microsoft.com/office/drawing/2014/main" id="{5AAB5351-A0F9-4635-8260-CDF9F421C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597FF7-3FF7-4DEE-A67C-6D59D0D1FA02}"/>
              </a:ext>
            </a:extLst>
          </p:cNvPr>
          <p:cNvSpPr>
            <a:spLocks noGrp="1"/>
          </p:cNvSpPr>
          <p:nvPr>
            <p:ph type="sldNum" sz="quarter" idx="12"/>
          </p:nvPr>
        </p:nvSpPr>
        <p:spPr/>
        <p:txBody>
          <a:bodyPr/>
          <a:lstStyle/>
          <a:p>
            <a:fld id="{29448DC1-2460-4764-AE64-4A561010B42F}" type="slidenum">
              <a:rPr lang="zh-CN" altLang="en-US" smtClean="0"/>
              <a:t>‹#›</a:t>
            </a:fld>
            <a:endParaRPr lang="zh-CN" altLang="en-US"/>
          </a:p>
        </p:txBody>
      </p:sp>
    </p:spTree>
    <p:extLst>
      <p:ext uri="{BB962C8B-B14F-4D97-AF65-F5344CB8AC3E}">
        <p14:creationId xmlns:p14="http://schemas.microsoft.com/office/powerpoint/2010/main" val="323004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A58E1-1627-4BD2-95E6-C6C1CDAD14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C4EB36-6A44-47F3-9F03-4AD6FC064E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CF1DD0-7FF9-4D75-BFF2-2A4ADAD0C981}"/>
              </a:ext>
            </a:extLst>
          </p:cNvPr>
          <p:cNvSpPr>
            <a:spLocks noGrp="1"/>
          </p:cNvSpPr>
          <p:nvPr>
            <p:ph type="dt" sz="half" idx="10"/>
          </p:nvPr>
        </p:nvSpPr>
        <p:spPr/>
        <p:txBody>
          <a:bodyPr/>
          <a:lstStyle/>
          <a:p>
            <a:fld id="{73D9653A-E702-456E-B9BE-AD21DAA6DB19}" type="datetimeFigureOut">
              <a:rPr lang="zh-CN" altLang="en-US" smtClean="0"/>
              <a:t>2019/4/27</a:t>
            </a:fld>
            <a:endParaRPr lang="zh-CN" altLang="en-US"/>
          </a:p>
        </p:txBody>
      </p:sp>
      <p:sp>
        <p:nvSpPr>
          <p:cNvPr id="5" name="页脚占位符 4">
            <a:extLst>
              <a:ext uri="{FF2B5EF4-FFF2-40B4-BE49-F238E27FC236}">
                <a16:creationId xmlns:a16="http://schemas.microsoft.com/office/drawing/2014/main" id="{4A5B9299-E49E-488D-802F-17AB11671D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3535AB-1C06-474A-86A2-CDBAA1310BE9}"/>
              </a:ext>
            </a:extLst>
          </p:cNvPr>
          <p:cNvSpPr>
            <a:spLocks noGrp="1"/>
          </p:cNvSpPr>
          <p:nvPr>
            <p:ph type="sldNum" sz="quarter" idx="12"/>
          </p:nvPr>
        </p:nvSpPr>
        <p:spPr/>
        <p:txBody>
          <a:bodyPr/>
          <a:lstStyle/>
          <a:p>
            <a:fld id="{29448DC1-2460-4764-AE64-4A561010B42F}" type="slidenum">
              <a:rPr lang="zh-CN" altLang="en-US" smtClean="0"/>
              <a:t>‹#›</a:t>
            </a:fld>
            <a:endParaRPr lang="zh-CN" altLang="en-US"/>
          </a:p>
        </p:txBody>
      </p:sp>
    </p:spTree>
    <p:extLst>
      <p:ext uri="{BB962C8B-B14F-4D97-AF65-F5344CB8AC3E}">
        <p14:creationId xmlns:p14="http://schemas.microsoft.com/office/powerpoint/2010/main" val="207025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1B538-35A4-42B3-A561-1B53A4DBEE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19DDFA-E612-4689-A1C8-3EB20C31B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D064834-D4C1-4BB3-B840-A24F045B3B98}"/>
              </a:ext>
            </a:extLst>
          </p:cNvPr>
          <p:cNvSpPr>
            <a:spLocks noGrp="1"/>
          </p:cNvSpPr>
          <p:nvPr>
            <p:ph type="dt" sz="half" idx="10"/>
          </p:nvPr>
        </p:nvSpPr>
        <p:spPr/>
        <p:txBody>
          <a:bodyPr/>
          <a:lstStyle/>
          <a:p>
            <a:fld id="{73D9653A-E702-456E-B9BE-AD21DAA6DB19}" type="datetimeFigureOut">
              <a:rPr lang="zh-CN" altLang="en-US" smtClean="0"/>
              <a:t>2019/4/27</a:t>
            </a:fld>
            <a:endParaRPr lang="zh-CN" altLang="en-US"/>
          </a:p>
        </p:txBody>
      </p:sp>
      <p:sp>
        <p:nvSpPr>
          <p:cNvPr id="5" name="页脚占位符 4">
            <a:extLst>
              <a:ext uri="{FF2B5EF4-FFF2-40B4-BE49-F238E27FC236}">
                <a16:creationId xmlns:a16="http://schemas.microsoft.com/office/drawing/2014/main" id="{46E24A74-207E-4942-9169-64CF34D54F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2563D1-A984-430B-81C0-54848B0AB744}"/>
              </a:ext>
            </a:extLst>
          </p:cNvPr>
          <p:cNvSpPr>
            <a:spLocks noGrp="1"/>
          </p:cNvSpPr>
          <p:nvPr>
            <p:ph type="sldNum" sz="quarter" idx="12"/>
          </p:nvPr>
        </p:nvSpPr>
        <p:spPr/>
        <p:txBody>
          <a:bodyPr/>
          <a:lstStyle/>
          <a:p>
            <a:fld id="{29448DC1-2460-4764-AE64-4A561010B42F}" type="slidenum">
              <a:rPr lang="zh-CN" altLang="en-US" smtClean="0"/>
              <a:t>‹#›</a:t>
            </a:fld>
            <a:endParaRPr lang="zh-CN" altLang="en-US"/>
          </a:p>
        </p:txBody>
      </p:sp>
    </p:spTree>
    <p:extLst>
      <p:ext uri="{BB962C8B-B14F-4D97-AF65-F5344CB8AC3E}">
        <p14:creationId xmlns:p14="http://schemas.microsoft.com/office/powerpoint/2010/main" val="229460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52177-57D0-420A-A03A-EFEF06B9CF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6097E7-2794-4523-BDC9-D490237B37F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0044F9F-8027-4EA2-B7D0-8099D9373D5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75613CD-F7CD-4386-A98C-461B1227927A}"/>
              </a:ext>
            </a:extLst>
          </p:cNvPr>
          <p:cNvSpPr>
            <a:spLocks noGrp="1"/>
          </p:cNvSpPr>
          <p:nvPr>
            <p:ph type="dt" sz="half" idx="10"/>
          </p:nvPr>
        </p:nvSpPr>
        <p:spPr/>
        <p:txBody>
          <a:bodyPr/>
          <a:lstStyle/>
          <a:p>
            <a:fld id="{73D9653A-E702-456E-B9BE-AD21DAA6DB19}" type="datetimeFigureOut">
              <a:rPr lang="zh-CN" altLang="en-US" smtClean="0"/>
              <a:t>2019/4/27</a:t>
            </a:fld>
            <a:endParaRPr lang="zh-CN" altLang="en-US"/>
          </a:p>
        </p:txBody>
      </p:sp>
      <p:sp>
        <p:nvSpPr>
          <p:cNvPr id="6" name="页脚占位符 5">
            <a:extLst>
              <a:ext uri="{FF2B5EF4-FFF2-40B4-BE49-F238E27FC236}">
                <a16:creationId xmlns:a16="http://schemas.microsoft.com/office/drawing/2014/main" id="{6BEC5469-735A-4393-B8B8-D1FB697370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1897E6-4C55-4DE1-AF0B-C74E823D3D13}"/>
              </a:ext>
            </a:extLst>
          </p:cNvPr>
          <p:cNvSpPr>
            <a:spLocks noGrp="1"/>
          </p:cNvSpPr>
          <p:nvPr>
            <p:ph type="sldNum" sz="quarter" idx="12"/>
          </p:nvPr>
        </p:nvSpPr>
        <p:spPr/>
        <p:txBody>
          <a:bodyPr/>
          <a:lstStyle/>
          <a:p>
            <a:fld id="{29448DC1-2460-4764-AE64-4A561010B42F}" type="slidenum">
              <a:rPr lang="zh-CN" altLang="en-US" smtClean="0"/>
              <a:t>‹#›</a:t>
            </a:fld>
            <a:endParaRPr lang="zh-CN" altLang="en-US"/>
          </a:p>
        </p:txBody>
      </p:sp>
    </p:spTree>
    <p:extLst>
      <p:ext uri="{BB962C8B-B14F-4D97-AF65-F5344CB8AC3E}">
        <p14:creationId xmlns:p14="http://schemas.microsoft.com/office/powerpoint/2010/main" val="274172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D2D7AF-2CDB-4ABE-A9BE-507CACF24F2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E73E67-4E22-461E-9737-2785F5FE8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CA7FD6-E6A3-47BA-8379-C441E8A19C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895710-F65A-4A95-8DAE-B8D39CFC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8E6146-E8A8-4258-AEAB-3873ABCC9D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AE7DBF2-3296-46C4-A9B8-4C234D64CD2B}"/>
              </a:ext>
            </a:extLst>
          </p:cNvPr>
          <p:cNvSpPr>
            <a:spLocks noGrp="1"/>
          </p:cNvSpPr>
          <p:nvPr>
            <p:ph type="dt" sz="half" idx="10"/>
          </p:nvPr>
        </p:nvSpPr>
        <p:spPr/>
        <p:txBody>
          <a:bodyPr/>
          <a:lstStyle/>
          <a:p>
            <a:fld id="{73D9653A-E702-456E-B9BE-AD21DAA6DB19}" type="datetimeFigureOut">
              <a:rPr lang="zh-CN" altLang="en-US" smtClean="0"/>
              <a:t>2019/4/27</a:t>
            </a:fld>
            <a:endParaRPr lang="zh-CN" altLang="en-US"/>
          </a:p>
        </p:txBody>
      </p:sp>
      <p:sp>
        <p:nvSpPr>
          <p:cNvPr id="8" name="页脚占位符 7">
            <a:extLst>
              <a:ext uri="{FF2B5EF4-FFF2-40B4-BE49-F238E27FC236}">
                <a16:creationId xmlns:a16="http://schemas.microsoft.com/office/drawing/2014/main" id="{69E06430-A427-42DB-BF3A-FC1093015C3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F036CB4-5072-4D0B-9138-7BC2D4368D37}"/>
              </a:ext>
            </a:extLst>
          </p:cNvPr>
          <p:cNvSpPr>
            <a:spLocks noGrp="1"/>
          </p:cNvSpPr>
          <p:nvPr>
            <p:ph type="sldNum" sz="quarter" idx="12"/>
          </p:nvPr>
        </p:nvSpPr>
        <p:spPr/>
        <p:txBody>
          <a:bodyPr/>
          <a:lstStyle/>
          <a:p>
            <a:fld id="{29448DC1-2460-4764-AE64-4A561010B42F}" type="slidenum">
              <a:rPr lang="zh-CN" altLang="en-US" smtClean="0"/>
              <a:t>‹#›</a:t>
            </a:fld>
            <a:endParaRPr lang="zh-CN" altLang="en-US"/>
          </a:p>
        </p:txBody>
      </p:sp>
    </p:spTree>
    <p:extLst>
      <p:ext uri="{BB962C8B-B14F-4D97-AF65-F5344CB8AC3E}">
        <p14:creationId xmlns:p14="http://schemas.microsoft.com/office/powerpoint/2010/main" val="2664464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4616B-2439-4602-865D-E481DC123F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E7649AA-4BD6-4E59-ABC5-B762FB92EB48}"/>
              </a:ext>
            </a:extLst>
          </p:cNvPr>
          <p:cNvSpPr>
            <a:spLocks noGrp="1"/>
          </p:cNvSpPr>
          <p:nvPr>
            <p:ph type="dt" sz="half" idx="10"/>
          </p:nvPr>
        </p:nvSpPr>
        <p:spPr/>
        <p:txBody>
          <a:bodyPr/>
          <a:lstStyle/>
          <a:p>
            <a:fld id="{73D9653A-E702-456E-B9BE-AD21DAA6DB19}" type="datetimeFigureOut">
              <a:rPr lang="zh-CN" altLang="en-US" smtClean="0"/>
              <a:t>2019/4/27</a:t>
            </a:fld>
            <a:endParaRPr lang="zh-CN" altLang="en-US"/>
          </a:p>
        </p:txBody>
      </p:sp>
      <p:sp>
        <p:nvSpPr>
          <p:cNvPr id="4" name="页脚占位符 3">
            <a:extLst>
              <a:ext uri="{FF2B5EF4-FFF2-40B4-BE49-F238E27FC236}">
                <a16:creationId xmlns:a16="http://schemas.microsoft.com/office/drawing/2014/main" id="{D3FDE8CA-D5C1-447F-BCBC-18D863D21EE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DB7F9B-381F-4252-8548-DA1C330EBFD5}"/>
              </a:ext>
            </a:extLst>
          </p:cNvPr>
          <p:cNvSpPr>
            <a:spLocks noGrp="1"/>
          </p:cNvSpPr>
          <p:nvPr>
            <p:ph type="sldNum" sz="quarter" idx="12"/>
          </p:nvPr>
        </p:nvSpPr>
        <p:spPr/>
        <p:txBody>
          <a:bodyPr/>
          <a:lstStyle/>
          <a:p>
            <a:fld id="{29448DC1-2460-4764-AE64-4A561010B42F}" type="slidenum">
              <a:rPr lang="zh-CN" altLang="en-US" smtClean="0"/>
              <a:t>‹#›</a:t>
            </a:fld>
            <a:endParaRPr lang="zh-CN" altLang="en-US"/>
          </a:p>
        </p:txBody>
      </p:sp>
    </p:spTree>
    <p:extLst>
      <p:ext uri="{BB962C8B-B14F-4D97-AF65-F5344CB8AC3E}">
        <p14:creationId xmlns:p14="http://schemas.microsoft.com/office/powerpoint/2010/main" val="569495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A189FF-F59C-4E1E-819D-DDB6C792886E}"/>
              </a:ext>
            </a:extLst>
          </p:cNvPr>
          <p:cNvSpPr>
            <a:spLocks noGrp="1"/>
          </p:cNvSpPr>
          <p:nvPr>
            <p:ph type="dt" sz="half" idx="10"/>
          </p:nvPr>
        </p:nvSpPr>
        <p:spPr/>
        <p:txBody>
          <a:bodyPr/>
          <a:lstStyle/>
          <a:p>
            <a:fld id="{73D9653A-E702-456E-B9BE-AD21DAA6DB19}" type="datetimeFigureOut">
              <a:rPr lang="zh-CN" altLang="en-US" smtClean="0"/>
              <a:t>2019/4/27</a:t>
            </a:fld>
            <a:endParaRPr lang="zh-CN" altLang="en-US"/>
          </a:p>
        </p:txBody>
      </p:sp>
      <p:sp>
        <p:nvSpPr>
          <p:cNvPr id="3" name="页脚占位符 2">
            <a:extLst>
              <a:ext uri="{FF2B5EF4-FFF2-40B4-BE49-F238E27FC236}">
                <a16:creationId xmlns:a16="http://schemas.microsoft.com/office/drawing/2014/main" id="{41350910-0827-44DC-BAAA-968D8F2CA9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C652F51-AF31-4CF7-ACFF-A2EE51835DBA}"/>
              </a:ext>
            </a:extLst>
          </p:cNvPr>
          <p:cNvSpPr>
            <a:spLocks noGrp="1"/>
          </p:cNvSpPr>
          <p:nvPr>
            <p:ph type="sldNum" sz="quarter" idx="12"/>
          </p:nvPr>
        </p:nvSpPr>
        <p:spPr/>
        <p:txBody>
          <a:bodyPr/>
          <a:lstStyle/>
          <a:p>
            <a:fld id="{29448DC1-2460-4764-AE64-4A561010B42F}" type="slidenum">
              <a:rPr lang="zh-CN" altLang="en-US" smtClean="0"/>
              <a:t>‹#›</a:t>
            </a:fld>
            <a:endParaRPr lang="zh-CN" altLang="en-US"/>
          </a:p>
        </p:txBody>
      </p:sp>
    </p:spTree>
    <p:extLst>
      <p:ext uri="{BB962C8B-B14F-4D97-AF65-F5344CB8AC3E}">
        <p14:creationId xmlns:p14="http://schemas.microsoft.com/office/powerpoint/2010/main" val="339133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A9B76-1FEF-4238-BE9A-366D0ED547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B626EC-E2D6-412E-8C6F-381A48C69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CA45E6-B208-4F5A-A599-09A4D36C8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1E3103-02E0-4194-856C-C5346E5C25CF}"/>
              </a:ext>
            </a:extLst>
          </p:cNvPr>
          <p:cNvSpPr>
            <a:spLocks noGrp="1"/>
          </p:cNvSpPr>
          <p:nvPr>
            <p:ph type="dt" sz="half" idx="10"/>
          </p:nvPr>
        </p:nvSpPr>
        <p:spPr/>
        <p:txBody>
          <a:bodyPr/>
          <a:lstStyle/>
          <a:p>
            <a:fld id="{73D9653A-E702-456E-B9BE-AD21DAA6DB19}" type="datetimeFigureOut">
              <a:rPr lang="zh-CN" altLang="en-US" smtClean="0"/>
              <a:t>2019/4/27</a:t>
            </a:fld>
            <a:endParaRPr lang="zh-CN" altLang="en-US"/>
          </a:p>
        </p:txBody>
      </p:sp>
      <p:sp>
        <p:nvSpPr>
          <p:cNvPr id="6" name="页脚占位符 5">
            <a:extLst>
              <a:ext uri="{FF2B5EF4-FFF2-40B4-BE49-F238E27FC236}">
                <a16:creationId xmlns:a16="http://schemas.microsoft.com/office/drawing/2014/main" id="{F1908FA1-D58D-47FF-9275-3124071317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A8944F-F603-4CB9-A9A9-1D6FB9BA8592}"/>
              </a:ext>
            </a:extLst>
          </p:cNvPr>
          <p:cNvSpPr>
            <a:spLocks noGrp="1"/>
          </p:cNvSpPr>
          <p:nvPr>
            <p:ph type="sldNum" sz="quarter" idx="12"/>
          </p:nvPr>
        </p:nvSpPr>
        <p:spPr/>
        <p:txBody>
          <a:bodyPr/>
          <a:lstStyle/>
          <a:p>
            <a:fld id="{29448DC1-2460-4764-AE64-4A561010B42F}" type="slidenum">
              <a:rPr lang="zh-CN" altLang="en-US" smtClean="0"/>
              <a:t>‹#›</a:t>
            </a:fld>
            <a:endParaRPr lang="zh-CN" altLang="en-US"/>
          </a:p>
        </p:txBody>
      </p:sp>
    </p:spTree>
    <p:extLst>
      <p:ext uri="{BB962C8B-B14F-4D97-AF65-F5344CB8AC3E}">
        <p14:creationId xmlns:p14="http://schemas.microsoft.com/office/powerpoint/2010/main" val="1327123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1C51C-F557-43EA-A2C9-27D2B6B29B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12E1A15-E24C-43C7-B3D1-D875318FD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C0908F8-A15E-4196-A117-1845E4960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5144FE-74BC-435B-9C19-1AD5F4EEE2CA}"/>
              </a:ext>
            </a:extLst>
          </p:cNvPr>
          <p:cNvSpPr>
            <a:spLocks noGrp="1"/>
          </p:cNvSpPr>
          <p:nvPr>
            <p:ph type="dt" sz="half" idx="10"/>
          </p:nvPr>
        </p:nvSpPr>
        <p:spPr/>
        <p:txBody>
          <a:bodyPr/>
          <a:lstStyle/>
          <a:p>
            <a:fld id="{73D9653A-E702-456E-B9BE-AD21DAA6DB19}" type="datetimeFigureOut">
              <a:rPr lang="zh-CN" altLang="en-US" smtClean="0"/>
              <a:t>2019/4/27</a:t>
            </a:fld>
            <a:endParaRPr lang="zh-CN" altLang="en-US"/>
          </a:p>
        </p:txBody>
      </p:sp>
      <p:sp>
        <p:nvSpPr>
          <p:cNvPr id="6" name="页脚占位符 5">
            <a:extLst>
              <a:ext uri="{FF2B5EF4-FFF2-40B4-BE49-F238E27FC236}">
                <a16:creationId xmlns:a16="http://schemas.microsoft.com/office/drawing/2014/main" id="{EBB4D2BC-0D28-47A1-B6C8-29F3F5FE0E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BAFBFD-E64B-4E8B-A270-59CC1386F7E0}"/>
              </a:ext>
            </a:extLst>
          </p:cNvPr>
          <p:cNvSpPr>
            <a:spLocks noGrp="1"/>
          </p:cNvSpPr>
          <p:nvPr>
            <p:ph type="sldNum" sz="quarter" idx="12"/>
          </p:nvPr>
        </p:nvSpPr>
        <p:spPr/>
        <p:txBody>
          <a:bodyPr/>
          <a:lstStyle/>
          <a:p>
            <a:fld id="{29448DC1-2460-4764-AE64-4A561010B42F}" type="slidenum">
              <a:rPr lang="zh-CN" altLang="en-US" smtClean="0"/>
              <a:t>‹#›</a:t>
            </a:fld>
            <a:endParaRPr lang="zh-CN" altLang="en-US"/>
          </a:p>
        </p:txBody>
      </p:sp>
    </p:spTree>
    <p:extLst>
      <p:ext uri="{BB962C8B-B14F-4D97-AF65-F5344CB8AC3E}">
        <p14:creationId xmlns:p14="http://schemas.microsoft.com/office/powerpoint/2010/main" val="416313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D3AD792-D05B-4A8C-8FCC-72F8E6607D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20FEF5-94D7-4462-91E3-6EA730EAA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084F2D-5EF1-40A8-9A44-3BBF6FBD7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9653A-E702-456E-B9BE-AD21DAA6DB19}" type="datetimeFigureOut">
              <a:rPr lang="zh-CN" altLang="en-US" smtClean="0"/>
              <a:t>2019/4/27</a:t>
            </a:fld>
            <a:endParaRPr lang="zh-CN" altLang="en-US"/>
          </a:p>
        </p:txBody>
      </p:sp>
      <p:sp>
        <p:nvSpPr>
          <p:cNvPr id="5" name="页脚占位符 4">
            <a:extLst>
              <a:ext uri="{FF2B5EF4-FFF2-40B4-BE49-F238E27FC236}">
                <a16:creationId xmlns:a16="http://schemas.microsoft.com/office/drawing/2014/main" id="{83851AFE-1A24-430E-B659-827852E9A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8081DAC-E35D-459D-9F51-5A974756E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48DC1-2460-4764-AE64-4A561010B42F}" type="slidenum">
              <a:rPr lang="zh-CN" altLang="en-US" smtClean="0"/>
              <a:t>‹#›</a:t>
            </a:fld>
            <a:endParaRPr lang="zh-CN" altLang="en-US"/>
          </a:p>
        </p:txBody>
      </p:sp>
    </p:spTree>
    <p:extLst>
      <p:ext uri="{BB962C8B-B14F-4D97-AF65-F5344CB8AC3E}">
        <p14:creationId xmlns:p14="http://schemas.microsoft.com/office/powerpoint/2010/main" val="3135669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bilibili.com/video/av8525307?from=search&amp;seid=14070296669880865323"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opengl-cn.github.io/01%20Getting%20started/09%20Camer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opengl-cn.github.io/04%20Advanced%20OpenGL/06%20Cubemap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reetype.org/" TargetMode="External"/><Relationship Id="rId2" Type="http://schemas.openxmlformats.org/officeDocument/2006/relationships/hyperlink" Target="https://learnopengl-cn.github.io/06%20In%20Practice/02%20Text%20Rendering/" TargetMode="External"/><Relationship Id="rId1" Type="http://schemas.openxmlformats.org/officeDocument/2006/relationships/slideLayout" Target="../slideLayouts/slideLayout2.xml"/><Relationship Id="rId5" Type="http://schemas.openxmlformats.org/officeDocument/2006/relationships/hyperlink" Target="https://blog.csdn.net/augusdi/article/details/20572533" TargetMode="External"/><Relationship Id="rId4" Type="http://schemas.openxmlformats.org/officeDocument/2006/relationships/hyperlink" Target="https://blog.csdn.net/wxwtj/article/details/6620032"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learnopengl-cn.github.io/04%20Advanced%20OpenGL/11%20Anti%20Alias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learnopenglcn.github.io/02%20Lighting/02%20Basic%20Light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earnopengl-cn.github.io/05%20Advanced%20Lighting/01%20Advanced%20Light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earnopenglcn.github.io/04%20Advanced%20OpenGL/02%20Stencil%20tes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opengl-cn.github.io/01%20Getting%20started/06%20Textur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earnopengl-cn.github.io/03%20Model%20Loading/01%20Assim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ee.com/code_sysu/syllabu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opengl-cn.github.io/05%20Advanced%20Lighting/03%20Shadows/01%20Shadow%20Mapping/" TargetMode="External"/><Relationship Id="rId2" Type="http://schemas.openxmlformats.org/officeDocument/2006/relationships/hyperlink" Target="https://blog.csdn.net/zju_fish1996/article/details/51932954"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earnopengl-cn.github.io/06%20In%20Practice/2D-Game/06%20Part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rnopengl-cn.github.io/06%20In%20Practice/2D-Game/05%20Collisions/02%20Collision%20dete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D16A3-AEAA-4CC3-843F-3BAAF0FE0B26}"/>
              </a:ext>
            </a:extLst>
          </p:cNvPr>
          <p:cNvSpPr>
            <a:spLocks noGrp="1"/>
          </p:cNvSpPr>
          <p:nvPr>
            <p:ph type="title"/>
          </p:nvPr>
        </p:nvSpPr>
        <p:spPr/>
        <p:txBody>
          <a:bodyPr/>
          <a:lstStyle/>
          <a:p>
            <a:r>
              <a:rPr lang="en-US" altLang="zh-CN" dirty="0"/>
              <a:t>ABZU</a:t>
            </a:r>
            <a:r>
              <a:rPr lang="zh-CN" altLang="en-US" dirty="0"/>
              <a:t>的复刻</a:t>
            </a:r>
          </a:p>
        </p:txBody>
      </p:sp>
      <p:sp>
        <p:nvSpPr>
          <p:cNvPr id="3" name="内容占位符 2">
            <a:extLst>
              <a:ext uri="{FF2B5EF4-FFF2-40B4-BE49-F238E27FC236}">
                <a16:creationId xmlns:a16="http://schemas.microsoft.com/office/drawing/2014/main" id="{2B258E98-743B-437D-A16D-78E10F732BE9}"/>
              </a:ext>
            </a:extLst>
          </p:cNvPr>
          <p:cNvSpPr>
            <a:spLocks noGrp="1"/>
          </p:cNvSpPr>
          <p:nvPr>
            <p:ph idx="1"/>
          </p:nvPr>
        </p:nvSpPr>
        <p:spPr/>
        <p:txBody>
          <a:bodyPr/>
          <a:lstStyle/>
          <a:p>
            <a:r>
              <a:rPr lang="zh-CN" altLang="en-US" dirty="0"/>
              <a:t>我们打算模仿</a:t>
            </a:r>
            <a:r>
              <a:rPr lang="en-US" altLang="zh-CN" dirty="0"/>
              <a:t>ABZU</a:t>
            </a:r>
            <a:r>
              <a:rPr lang="zh-CN" altLang="en-US" dirty="0"/>
              <a:t>实现一个水下世界，</a:t>
            </a:r>
            <a:endParaRPr lang="en-US" altLang="zh-CN" dirty="0"/>
          </a:p>
          <a:p>
            <a:endParaRPr lang="en-US" altLang="zh-CN" dirty="0"/>
          </a:p>
          <a:p>
            <a:r>
              <a:rPr lang="en-US" altLang="zh-CN" dirty="0">
                <a:hlinkClick r:id="rId2"/>
              </a:rPr>
              <a:t>https://www.bilibili.com/video/av8525307?from=search&amp;seid=14070296669880865323</a:t>
            </a:r>
            <a:endParaRPr lang="en-US" altLang="zh-CN" dirty="0"/>
          </a:p>
          <a:p>
            <a:endParaRPr lang="zh-CN" altLang="en-US" dirty="0"/>
          </a:p>
        </p:txBody>
      </p:sp>
    </p:spTree>
    <p:extLst>
      <p:ext uri="{BB962C8B-B14F-4D97-AF65-F5344CB8AC3E}">
        <p14:creationId xmlns:p14="http://schemas.microsoft.com/office/powerpoint/2010/main" val="164481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8CB07-E434-4FE1-A0CB-1CF9E2F9E9B4}"/>
              </a:ext>
            </a:extLst>
          </p:cNvPr>
          <p:cNvSpPr>
            <a:spLocks noGrp="1"/>
          </p:cNvSpPr>
          <p:nvPr>
            <p:ph type="title"/>
          </p:nvPr>
        </p:nvSpPr>
        <p:spPr/>
        <p:txBody>
          <a:bodyPr/>
          <a:lstStyle/>
          <a:p>
            <a:r>
              <a:rPr lang="zh-CN" altLang="en-US" dirty="0"/>
              <a:t>流体模拟 渲染部分</a:t>
            </a:r>
          </a:p>
        </p:txBody>
      </p:sp>
      <p:sp>
        <p:nvSpPr>
          <p:cNvPr id="3" name="内容占位符 2">
            <a:extLst>
              <a:ext uri="{FF2B5EF4-FFF2-40B4-BE49-F238E27FC236}">
                <a16:creationId xmlns:a16="http://schemas.microsoft.com/office/drawing/2014/main" id="{1B1239CC-2364-4544-A67E-663839BF175F}"/>
              </a:ext>
            </a:extLst>
          </p:cNvPr>
          <p:cNvSpPr>
            <a:spLocks noGrp="1"/>
          </p:cNvSpPr>
          <p:nvPr>
            <p:ph idx="1"/>
          </p:nvPr>
        </p:nvSpPr>
        <p:spPr/>
        <p:txBody>
          <a:bodyPr/>
          <a:lstStyle/>
          <a:p>
            <a:r>
              <a:rPr lang="zh-CN" altLang="en-US" dirty="0"/>
              <a:t>光的反射和折射</a:t>
            </a:r>
            <a:endParaRPr lang="en-US" altLang="zh-CN" dirty="0"/>
          </a:p>
          <a:p>
            <a:r>
              <a:rPr lang="zh-CN" altLang="en-US" dirty="0"/>
              <a:t>高光、亮斑的添加</a:t>
            </a:r>
            <a:endParaRPr lang="en-US" altLang="zh-CN" dirty="0"/>
          </a:p>
          <a:p>
            <a:r>
              <a:rPr lang="zh-CN" altLang="en-US" dirty="0"/>
              <a:t>半透明效果</a:t>
            </a:r>
            <a:endParaRPr lang="en-US" altLang="zh-CN" dirty="0"/>
          </a:p>
          <a:p>
            <a:r>
              <a:rPr lang="en-US" altLang="zh-CN" dirty="0"/>
              <a:t>https://blog.csdn.net/ZJU_fish1996/article/details/52317363</a:t>
            </a:r>
            <a:endParaRPr lang="zh-CN" altLang="en-US" dirty="0"/>
          </a:p>
        </p:txBody>
      </p:sp>
    </p:spTree>
    <p:extLst>
      <p:ext uri="{BB962C8B-B14F-4D97-AF65-F5344CB8AC3E}">
        <p14:creationId xmlns:p14="http://schemas.microsoft.com/office/powerpoint/2010/main" val="57604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标题 1"/>
          <p:cNvSpPr txBox="1">
            <a:spLocks noGrp="1"/>
          </p:cNvSpPr>
          <p:nvPr>
            <p:ph type="ctrTitle"/>
          </p:nvPr>
        </p:nvSpPr>
        <p:spPr>
          <a:prstGeom prst="rect">
            <a:avLst/>
          </a:prstGeom>
        </p:spPr>
        <p:txBody>
          <a:bodyPr/>
          <a:lstStyle/>
          <a:p>
            <a:r>
              <a:rPr lang="zh-CN" altLang="en-US" dirty="0"/>
              <a:t>张吉祺负责部分</a:t>
            </a:r>
            <a:endParaRPr dirty="0"/>
          </a:p>
        </p:txBody>
      </p:sp>
      <p:sp>
        <p:nvSpPr>
          <p:cNvPr id="95" name="副标题 2"/>
          <p:cNvSpPr txBox="1">
            <a:spLocks noGrp="1"/>
          </p:cNvSpPr>
          <p:nvPr>
            <p:ph type="subTitle" sz="quarter" idx="1"/>
          </p:nvPr>
        </p:nvSpPr>
        <p:spPr>
          <a:xfrm>
            <a:off x="1524000" y="3602037"/>
            <a:ext cx="9144000" cy="1655762"/>
          </a:xfrm>
          <a:prstGeom prst="rect">
            <a:avLst/>
          </a:prstGeom>
        </p:spPr>
        <p:txBody>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标题 1"/>
          <p:cNvSpPr txBox="1">
            <a:spLocks noGrp="1"/>
          </p:cNvSpPr>
          <p:nvPr>
            <p:ph type="title"/>
          </p:nvPr>
        </p:nvSpPr>
        <p:spPr>
          <a:xfrm>
            <a:off x="838200" y="365125"/>
            <a:ext cx="10515600" cy="1325563"/>
          </a:xfrm>
          <a:prstGeom prst="rect">
            <a:avLst/>
          </a:prstGeom>
        </p:spPr>
        <p:txBody>
          <a:bodyPr/>
          <a:lstStyle>
            <a:lvl1pPr>
              <a:defRPr u="sng">
                <a:solidFill>
                  <a:srgbClr val="0563C1"/>
                </a:solidFill>
                <a:uFill>
                  <a:solidFill>
                    <a:srgbClr val="0563C1"/>
                  </a:solidFill>
                </a:uFill>
                <a:hlinkClick r:id="rId2"/>
              </a:defRPr>
            </a:lvl1pPr>
          </a:lstStyle>
          <a:p>
            <a:pPr>
              <a:defRPr u="none">
                <a:solidFill>
                  <a:srgbClr val="000000"/>
                </a:solidFill>
                <a:uFillTx/>
              </a:defRPr>
            </a:pPr>
            <a:r>
              <a:rPr u="sng" dirty="0">
                <a:solidFill>
                  <a:srgbClr val="0563C1"/>
                </a:solidFill>
                <a:uFill>
                  <a:solidFill>
                    <a:srgbClr val="0563C1"/>
                  </a:solidFill>
                </a:uFill>
                <a:hlinkClick r:id="rId2"/>
              </a:rPr>
              <a:t>Camera Roaming</a:t>
            </a:r>
          </a:p>
        </p:txBody>
      </p:sp>
      <p:sp>
        <p:nvSpPr>
          <p:cNvPr id="98" name="内容占位符 2"/>
          <p:cNvSpPr txBox="1">
            <a:spLocks noGrp="1"/>
          </p:cNvSpPr>
          <p:nvPr>
            <p:ph type="body" idx="1"/>
          </p:nvPr>
        </p:nvSpPr>
        <p:spPr>
          <a:xfrm>
            <a:off x="838200" y="1825625"/>
            <a:ext cx="10515600" cy="4351338"/>
          </a:xfrm>
          <a:prstGeom prst="rect">
            <a:avLst/>
          </a:prstGeom>
        </p:spPr>
        <p:txBody>
          <a:bodyPr/>
          <a:lstStyle/>
          <a:p>
            <a:r>
              <a:rPr dirty="0" err="1">
                <a:solidFill>
                  <a:schemeClr val="accent1">
                    <a:satOff val="-3547"/>
                    <a:lumOff val="-10352"/>
                  </a:schemeClr>
                </a:solidFill>
              </a:rPr>
              <a:t>glm</a:t>
            </a:r>
            <a:r>
              <a:rPr dirty="0">
                <a:solidFill>
                  <a:schemeClr val="accent1">
                    <a:satOff val="-3547"/>
                    <a:lumOff val="-10352"/>
                  </a:schemeClr>
                </a:solidFill>
              </a:rPr>
              <a:t>::</a:t>
            </a:r>
            <a:r>
              <a:rPr dirty="0" err="1">
                <a:solidFill>
                  <a:schemeClr val="accent1">
                    <a:satOff val="-3547"/>
                    <a:lumOff val="-10352"/>
                  </a:schemeClr>
                </a:solidFill>
              </a:rPr>
              <a:t>lookAt</a:t>
            </a:r>
            <a:r>
              <a:rPr dirty="0"/>
              <a:t> </a:t>
            </a:r>
            <a:r>
              <a:rPr dirty="0" err="1"/>
              <a:t>创建一观察矩阵</a:t>
            </a:r>
            <a:endParaRPr dirty="0"/>
          </a:p>
          <a:p>
            <a:r>
              <a:rPr dirty="0" err="1">
                <a:solidFill>
                  <a:schemeClr val="accent1">
                    <a:satOff val="-3547"/>
                    <a:lumOff val="-10352"/>
                  </a:schemeClr>
                </a:solidFill>
              </a:rPr>
              <a:t>glfwSetCursorPosCallback</a:t>
            </a:r>
            <a:r>
              <a:rPr dirty="0">
                <a:solidFill>
                  <a:schemeClr val="accent1">
                    <a:satOff val="-3547"/>
                    <a:lumOff val="-10352"/>
                  </a:schemeClr>
                </a:solidFill>
              </a:rPr>
              <a:t> </a:t>
            </a:r>
            <a:r>
              <a:rPr dirty="0" err="1"/>
              <a:t>获取鼠标位置调整摄像机方向</a:t>
            </a:r>
            <a:endParaRPr dirty="0"/>
          </a:p>
          <a:p>
            <a:r>
              <a:rPr dirty="0" err="1">
                <a:solidFill>
                  <a:schemeClr val="accent1">
                    <a:satOff val="-3547"/>
                    <a:lumOff val="-10352"/>
                  </a:schemeClr>
                </a:solidFill>
              </a:rPr>
              <a:t>glfwGetKey</a:t>
            </a:r>
            <a:r>
              <a:rPr dirty="0"/>
              <a:t> </a:t>
            </a:r>
            <a:r>
              <a:rPr dirty="0" err="1"/>
              <a:t>获取键盘输入移动摄像机位置</a:t>
            </a:r>
            <a:r>
              <a:rPr dirty="0"/>
              <a:t>。</a:t>
            </a:r>
          </a:p>
          <a:p>
            <a:r>
              <a:rPr dirty="0" err="1"/>
              <a:t>第一人称</a:t>
            </a:r>
            <a:endParaRPr dirty="0"/>
          </a:p>
          <a:p>
            <a:r>
              <a:rPr dirty="0" err="1"/>
              <a:t>物体碰撞检测</a:t>
            </a:r>
            <a:endParaRPr dirty="0">
              <a:solidFill>
                <a:srgbClr val="33333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标题 1"/>
          <p:cNvSpPr txBox="1">
            <a:spLocks noGrp="1"/>
          </p:cNvSpPr>
          <p:nvPr>
            <p:ph type="title"/>
          </p:nvPr>
        </p:nvSpPr>
        <p:spPr>
          <a:prstGeom prst="rect">
            <a:avLst/>
          </a:prstGeom>
        </p:spPr>
        <p:txBody>
          <a:bodyPr/>
          <a:lstStyle>
            <a:lvl1pPr>
              <a:defRPr u="sng">
                <a:solidFill>
                  <a:srgbClr val="0563C1"/>
                </a:solidFill>
                <a:uFill>
                  <a:solidFill>
                    <a:srgbClr val="0563C1"/>
                  </a:solidFill>
                </a:uFill>
                <a:hlinkClick r:id="rId2"/>
              </a:defRPr>
            </a:lvl1pPr>
          </a:lstStyle>
          <a:p>
            <a:pPr>
              <a:defRPr u="none">
                <a:solidFill>
                  <a:srgbClr val="000000"/>
                </a:solidFill>
                <a:uFillTx/>
              </a:defRPr>
            </a:pPr>
            <a:r>
              <a:rPr u="sng">
                <a:solidFill>
                  <a:srgbClr val="0563C1"/>
                </a:solidFill>
                <a:uFill>
                  <a:solidFill>
                    <a:srgbClr val="0563C1"/>
                  </a:solidFill>
                </a:uFill>
                <a:hlinkClick r:id="rId2"/>
              </a:rPr>
              <a:t>Sky Box</a:t>
            </a:r>
          </a:p>
        </p:txBody>
      </p:sp>
      <p:sp>
        <p:nvSpPr>
          <p:cNvPr id="101" name="内容占位符 2"/>
          <p:cNvSpPr txBox="1">
            <a:spLocks noGrp="1"/>
          </p:cNvSpPr>
          <p:nvPr>
            <p:ph type="body" idx="1"/>
          </p:nvPr>
        </p:nvSpPr>
        <p:spPr>
          <a:prstGeom prst="rect">
            <a:avLst/>
          </a:prstGeom>
        </p:spPr>
        <p:txBody>
          <a:bodyPr>
            <a:normAutofit fontScale="92500"/>
          </a:bodyPr>
          <a:lstStyle/>
          <a:p>
            <a:r>
              <a:rPr dirty="0"/>
              <a:t>物体碰撞检测http://www.custommapmakers.org/skyboxes.php </a:t>
            </a:r>
            <a:r>
              <a:rPr dirty="0" err="1"/>
              <a:t>提供了很多天空盒，选择海底天空盒</a:t>
            </a:r>
            <a:endParaRPr dirty="0"/>
          </a:p>
          <a:p>
            <a:pPr marL="280736" indent="-280736" defTabSz="457200">
              <a:lnSpc>
                <a:spcPts val="5100"/>
              </a:lnSpc>
              <a:spcBef>
                <a:spcPts val="0"/>
              </a:spcBef>
              <a:buFontTx/>
            </a:pPr>
            <a:r>
              <a:rPr dirty="0" err="1">
                <a:solidFill>
                  <a:schemeClr val="accent1">
                    <a:satOff val="-3547"/>
                    <a:lumOff val="-10352"/>
                  </a:schemeClr>
                </a:solidFill>
              </a:rPr>
              <a:t>glGenTextures</a:t>
            </a:r>
            <a:r>
              <a:rPr dirty="0"/>
              <a:t>, </a:t>
            </a:r>
            <a:r>
              <a:rPr dirty="0" err="1">
                <a:solidFill>
                  <a:schemeClr val="accent1">
                    <a:satOff val="-3547"/>
                    <a:lumOff val="-10352"/>
                  </a:schemeClr>
                </a:solidFill>
              </a:rPr>
              <a:t>glBindTexture</a:t>
            </a:r>
            <a:r>
              <a:rPr dirty="0"/>
              <a:t>, </a:t>
            </a:r>
            <a:r>
              <a:rPr dirty="0">
                <a:solidFill>
                  <a:schemeClr val="accent1">
                    <a:satOff val="-3547"/>
                    <a:lumOff val="-10352"/>
                  </a:schemeClr>
                </a:solidFill>
              </a:rPr>
              <a:t>glTexImage2D</a:t>
            </a:r>
            <a:r>
              <a:rPr dirty="0"/>
              <a:t>, </a:t>
            </a:r>
            <a:r>
              <a:rPr dirty="0" err="1">
                <a:solidFill>
                  <a:schemeClr val="accent1">
                    <a:satOff val="-3547"/>
                    <a:lumOff val="-10352"/>
                  </a:schemeClr>
                </a:solidFill>
              </a:rPr>
              <a:t>glTexParameteri</a:t>
            </a:r>
            <a:endParaRPr dirty="0">
              <a:solidFill>
                <a:schemeClr val="accent1">
                  <a:satOff val="-3547"/>
                  <a:lumOff val="-10352"/>
                </a:schemeClr>
              </a:solidFill>
            </a:endParaRPr>
          </a:p>
          <a:p>
            <a:pPr marL="280736" indent="-280736" defTabSz="457200">
              <a:lnSpc>
                <a:spcPts val="5100"/>
              </a:lnSpc>
              <a:spcBef>
                <a:spcPts val="0"/>
              </a:spcBef>
              <a:buFontTx/>
            </a:pPr>
            <a:r>
              <a:rPr dirty="0" err="1"/>
              <a:t>需要一组新的着色器</a:t>
            </a:r>
            <a:endParaRPr dirty="0"/>
          </a:p>
          <a:p>
            <a:pPr marL="280736" indent="-280736" defTabSz="457200">
              <a:lnSpc>
                <a:spcPts val="5100"/>
              </a:lnSpc>
              <a:spcBef>
                <a:spcPts val="0"/>
              </a:spcBef>
              <a:buFontTx/>
            </a:pPr>
            <a:r>
              <a:rPr dirty="0" err="1"/>
              <a:t>需要把天空盒缩放到足够大</a:t>
            </a:r>
            <a:endParaRPr dirty="0"/>
          </a:p>
          <a:p>
            <a:pPr marL="280736" indent="-280736" defTabSz="457200">
              <a:lnSpc>
                <a:spcPts val="5100"/>
              </a:lnSpc>
              <a:spcBef>
                <a:spcPts val="0"/>
              </a:spcBef>
              <a:buFontTx/>
            </a:pPr>
            <a:r>
              <a:rPr dirty="0" err="1"/>
              <a:t>指定一个足够视距的投影矩阵</a:t>
            </a:r>
            <a:endParaRPr dirty="0"/>
          </a:p>
          <a:p>
            <a:pPr marL="280736" indent="-280736" defTabSz="457200">
              <a:lnSpc>
                <a:spcPts val="5100"/>
              </a:lnSpc>
              <a:spcBef>
                <a:spcPts val="0"/>
              </a:spcBef>
              <a:buFontTx/>
            </a:pPr>
            <a:r>
              <a:rPr dirty="0" err="1"/>
              <a:t>先渲染天空盒，再渲染其他物体，并且在渲染天空盒时禁用深度写入</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
          <p:cNvSpPr txBox="1">
            <a:spLocks noGrp="1"/>
          </p:cNvSpPr>
          <p:nvPr>
            <p:ph type="title"/>
          </p:nvPr>
        </p:nvSpPr>
        <p:spPr>
          <a:prstGeom prst="rect">
            <a:avLst/>
          </a:prstGeom>
        </p:spPr>
        <p:txBody>
          <a:bodyPr/>
          <a:lstStyle>
            <a:lvl1pPr>
              <a:defRPr u="sng">
                <a:solidFill>
                  <a:srgbClr val="0563C1"/>
                </a:solidFill>
                <a:uFill>
                  <a:solidFill>
                    <a:srgbClr val="0563C1"/>
                  </a:solidFill>
                </a:uFill>
                <a:hlinkClick r:id="rId2"/>
              </a:defRPr>
            </a:lvl1pPr>
          </a:lstStyle>
          <a:p>
            <a:pPr>
              <a:defRPr u="none">
                <a:solidFill>
                  <a:srgbClr val="000000"/>
                </a:solidFill>
                <a:uFillTx/>
              </a:defRPr>
            </a:pPr>
            <a:r>
              <a:rPr u="sng">
                <a:solidFill>
                  <a:srgbClr val="0563C1"/>
                </a:solidFill>
                <a:uFill>
                  <a:solidFill>
                    <a:srgbClr val="0563C1"/>
                  </a:solidFill>
                </a:uFill>
                <a:hlinkClick r:id="rId2"/>
              </a:rPr>
              <a:t>Display Text</a:t>
            </a:r>
          </a:p>
        </p:txBody>
      </p:sp>
      <p:sp>
        <p:nvSpPr>
          <p:cNvPr id="104" name="内容占位符 2"/>
          <p:cNvSpPr txBox="1">
            <a:spLocks noGrp="1"/>
          </p:cNvSpPr>
          <p:nvPr>
            <p:ph type="body" idx="1"/>
          </p:nvPr>
        </p:nvSpPr>
        <p:spPr>
          <a:prstGeom prst="rect">
            <a:avLst/>
          </a:prstGeom>
        </p:spPr>
        <p:txBody>
          <a:bodyPr/>
          <a:lstStyle/>
          <a:p>
            <a:pPr marL="280736" indent="-280736" defTabSz="457200">
              <a:lnSpc>
                <a:spcPts val="5100"/>
              </a:lnSpc>
              <a:spcBef>
                <a:spcPts val="0"/>
              </a:spcBef>
              <a:buFontTx/>
            </a:pPr>
            <a:r>
              <a:rPr u="sng" dirty="0" err="1">
                <a:solidFill>
                  <a:srgbClr val="0563C1"/>
                </a:solidFill>
                <a:uFill>
                  <a:solidFill>
                    <a:srgbClr val="0563C1"/>
                  </a:solidFill>
                </a:uFill>
                <a:hlinkClick r:id="rId3"/>
              </a:rPr>
              <a:t>FreeType</a:t>
            </a:r>
            <a:r>
              <a:rPr dirty="0"/>
              <a:t> </a:t>
            </a:r>
            <a:r>
              <a:rPr dirty="0" err="1"/>
              <a:t>字体库为字形生成静态位图（作为纹理）及度量值（定位</a:t>
            </a:r>
            <a:r>
              <a:rPr dirty="0"/>
              <a:t>）</a:t>
            </a:r>
          </a:p>
          <a:p>
            <a:pPr marL="280736" indent="-280736" defTabSz="457200">
              <a:lnSpc>
                <a:spcPts val="5100"/>
              </a:lnSpc>
              <a:spcBef>
                <a:spcPts val="0"/>
              </a:spcBef>
              <a:buFontTx/>
            </a:pPr>
            <a:r>
              <a:rPr dirty="0"/>
              <a:t>或 Windows 的 </a:t>
            </a:r>
            <a:r>
              <a:rPr u="sng" dirty="0" err="1">
                <a:solidFill>
                  <a:srgbClr val="0563C1"/>
                </a:solidFill>
                <a:uFill>
                  <a:solidFill>
                    <a:srgbClr val="0563C1"/>
                  </a:solidFill>
                </a:uFill>
                <a:hlinkClick r:id="rId4"/>
              </a:rPr>
              <a:t>wglUseFontBitmaps</a:t>
            </a:r>
            <a:r>
              <a:rPr dirty="0"/>
              <a:t> </a:t>
            </a:r>
            <a:r>
              <a:rPr dirty="0" err="1"/>
              <a:t>显示文字，</a:t>
            </a:r>
            <a:r>
              <a:rPr u="sng" dirty="0" err="1">
                <a:solidFill>
                  <a:srgbClr val="0563C1"/>
                </a:solidFill>
                <a:uFill>
                  <a:solidFill>
                    <a:srgbClr val="0563C1"/>
                  </a:solidFill>
                </a:uFill>
                <a:hlinkClick r:id="rId5"/>
              </a:rPr>
              <a:t>wglUseFontOutlines</a:t>
            </a:r>
            <a:r>
              <a:rPr dirty="0"/>
              <a:t> </a:t>
            </a:r>
            <a:r>
              <a:rPr dirty="0" err="1"/>
              <a:t>显示立体文字</a:t>
            </a:r>
            <a:endParaRPr dirty="0"/>
          </a:p>
          <a:p>
            <a:pPr marL="280736" indent="-280736" defTabSz="457200">
              <a:lnSpc>
                <a:spcPts val="5100"/>
              </a:lnSpc>
              <a:spcBef>
                <a:spcPts val="0"/>
              </a:spcBef>
              <a:buFontTx/>
            </a:pPr>
            <a:r>
              <a:rPr dirty="0" err="1"/>
              <a:t>操作方法</a:t>
            </a:r>
            <a:endParaRPr dirty="0"/>
          </a:p>
          <a:p>
            <a:pPr marL="280736" indent="-280736" defTabSz="457200">
              <a:lnSpc>
                <a:spcPts val="5100"/>
              </a:lnSpc>
              <a:spcBef>
                <a:spcPts val="0"/>
              </a:spcBef>
              <a:buFontTx/>
            </a:pPr>
            <a:r>
              <a:rPr lang="zh-CN" altLang="en-US" dirty="0"/>
              <a:t>用途：</a:t>
            </a:r>
            <a:r>
              <a:rPr dirty="0" err="1"/>
              <a:t>立体路标</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
          <p:cNvSpPr txBox="1">
            <a:spLocks noGrp="1"/>
          </p:cNvSpPr>
          <p:nvPr>
            <p:ph type="title"/>
          </p:nvPr>
        </p:nvSpPr>
        <p:spPr>
          <a:prstGeom prst="rect">
            <a:avLst/>
          </a:prstGeom>
        </p:spPr>
        <p:txBody>
          <a:bodyPr/>
          <a:lstStyle>
            <a:lvl1pPr>
              <a:defRPr u="sng">
                <a:solidFill>
                  <a:srgbClr val="0563C1"/>
                </a:solidFill>
                <a:uFill>
                  <a:solidFill>
                    <a:srgbClr val="0563C1"/>
                  </a:solidFill>
                </a:uFill>
                <a:hlinkClick r:id="rId2"/>
              </a:defRPr>
            </a:lvl1pPr>
          </a:lstStyle>
          <a:p>
            <a:pPr>
              <a:defRPr u="none">
                <a:solidFill>
                  <a:srgbClr val="000000"/>
                </a:solidFill>
                <a:uFillTx/>
              </a:defRPr>
            </a:pPr>
            <a:r>
              <a:rPr u="sng">
                <a:solidFill>
                  <a:srgbClr val="0563C1"/>
                </a:solidFill>
                <a:uFill>
                  <a:solidFill>
                    <a:srgbClr val="0563C1"/>
                  </a:solidFill>
                </a:uFill>
                <a:hlinkClick r:id="rId2"/>
              </a:rPr>
              <a:t>Anti-Aliasing</a:t>
            </a:r>
          </a:p>
        </p:txBody>
      </p:sp>
      <p:sp>
        <p:nvSpPr>
          <p:cNvPr id="107" name="内容占位符 2"/>
          <p:cNvSpPr txBox="1">
            <a:spLocks noGrp="1"/>
          </p:cNvSpPr>
          <p:nvPr>
            <p:ph type="body" idx="1"/>
          </p:nvPr>
        </p:nvSpPr>
        <p:spPr>
          <a:prstGeom prst="rect">
            <a:avLst/>
          </a:prstGeom>
        </p:spPr>
        <p:txBody>
          <a:bodyPr/>
          <a:lstStyle/>
          <a:p>
            <a:pPr marL="280736" indent="-280736" defTabSz="457200">
              <a:lnSpc>
                <a:spcPts val="5100"/>
              </a:lnSpc>
              <a:spcBef>
                <a:spcPts val="0"/>
              </a:spcBef>
              <a:buFontTx/>
            </a:pPr>
            <a:r>
              <a:t>离屏多重采样抗锯齿(Multisample Anti-aliasing, MSAA)</a:t>
            </a:r>
          </a:p>
          <a:p>
            <a:pPr marL="280736" indent="-280736" defTabSz="457200">
              <a:lnSpc>
                <a:spcPts val="5100"/>
              </a:lnSpc>
              <a:spcBef>
                <a:spcPts val="0"/>
              </a:spcBef>
              <a:buFontTx/>
            </a:pPr>
            <a:r>
              <a:t>使用 </a:t>
            </a:r>
            <a:r>
              <a:rPr>
                <a:solidFill>
                  <a:schemeClr val="accent1">
                    <a:satOff val="-3547"/>
                    <a:lumOff val="-10352"/>
                  </a:schemeClr>
                </a:solidFill>
              </a:rPr>
              <a:t>glTexImage2DMultisample</a:t>
            </a:r>
            <a:r>
              <a:t> 替代 </a:t>
            </a:r>
            <a:r>
              <a:rPr>
                <a:solidFill>
                  <a:schemeClr val="accent1">
                    <a:satOff val="-3547"/>
                    <a:lumOff val="-10352"/>
                  </a:schemeClr>
                </a:solidFill>
              </a:rPr>
              <a:t>glGenTextures</a:t>
            </a:r>
            <a:r>
              <a:t> 多重采样纹理附件</a:t>
            </a:r>
          </a:p>
          <a:p>
            <a:pPr marL="280736" indent="-280736" defTabSz="457200">
              <a:lnSpc>
                <a:spcPts val="5100"/>
              </a:lnSpc>
              <a:spcBef>
                <a:spcPts val="0"/>
              </a:spcBef>
              <a:buFontTx/>
            </a:pPr>
            <a:r>
              <a:t>使用 </a:t>
            </a:r>
            <a:r>
              <a:rPr>
                <a:solidFill>
                  <a:schemeClr val="accent1">
                    <a:satOff val="-3547"/>
                    <a:lumOff val="-10352"/>
                  </a:schemeClr>
                </a:solidFill>
              </a:rPr>
              <a:t>glRenderbufferStorageMultisample</a:t>
            </a:r>
            <a:r>
              <a:t> 替代 </a:t>
            </a:r>
            <a:r>
              <a:rPr>
                <a:solidFill>
                  <a:schemeClr val="accent1">
                    <a:satOff val="-3547"/>
                    <a:lumOff val="-10352"/>
                  </a:schemeClr>
                </a:solidFill>
              </a:rPr>
              <a:t>glRenderbufferStorage</a:t>
            </a:r>
            <a:r>
              <a:t> 多重采样渲染缓冲对象</a:t>
            </a:r>
          </a:p>
          <a:p>
            <a:pPr marL="280736" indent="-280736" defTabSz="457200">
              <a:lnSpc>
                <a:spcPts val="5100"/>
              </a:lnSpc>
              <a:spcBef>
                <a:spcPts val="0"/>
              </a:spcBef>
              <a:buFontTx/>
            </a:pPr>
            <a:r>
              <a:rPr>
                <a:solidFill>
                  <a:schemeClr val="accent1">
                    <a:satOff val="-3547"/>
                    <a:lumOff val="-10352"/>
                  </a:schemeClr>
                </a:solidFill>
              </a:rPr>
              <a:t>glBlitFramebuffer</a:t>
            </a:r>
            <a:r>
              <a:t> 渲染到多重采样帧缓冲</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ABCDA-69C6-4615-98F8-116E8CE096FB}"/>
              </a:ext>
            </a:extLst>
          </p:cNvPr>
          <p:cNvSpPr>
            <a:spLocks noGrp="1"/>
          </p:cNvSpPr>
          <p:nvPr>
            <p:ph type="ctrTitle"/>
          </p:nvPr>
        </p:nvSpPr>
        <p:spPr/>
        <p:txBody>
          <a:bodyPr/>
          <a:lstStyle/>
          <a:p>
            <a:r>
              <a:rPr lang="zh-CN" altLang="en-US" dirty="0"/>
              <a:t>张星</a:t>
            </a:r>
          </a:p>
        </p:txBody>
      </p:sp>
      <p:sp>
        <p:nvSpPr>
          <p:cNvPr id="3" name="副标题 2">
            <a:extLst>
              <a:ext uri="{FF2B5EF4-FFF2-40B4-BE49-F238E27FC236}">
                <a16:creationId xmlns:a16="http://schemas.microsoft.com/office/drawing/2014/main" id="{E86DA78C-4078-4A39-A30E-1863E3BFAF96}"/>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268230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633FF-914D-49FF-94CC-FF679F6F97AB}"/>
              </a:ext>
            </a:extLst>
          </p:cNvPr>
          <p:cNvSpPr>
            <a:spLocks noGrp="1"/>
          </p:cNvSpPr>
          <p:nvPr>
            <p:ph type="title"/>
          </p:nvPr>
        </p:nvSpPr>
        <p:spPr/>
        <p:txBody>
          <a:bodyPr/>
          <a:lstStyle/>
          <a:p>
            <a:r>
              <a:rPr lang="en-US" altLang="zh-CN" dirty="0"/>
              <a:t>Simple lighting and shading</a:t>
            </a:r>
            <a:endParaRPr lang="zh-CN" altLang="en-US" dirty="0"/>
          </a:p>
        </p:txBody>
      </p:sp>
      <p:sp>
        <p:nvSpPr>
          <p:cNvPr id="3" name="内容占位符 2">
            <a:extLst>
              <a:ext uri="{FF2B5EF4-FFF2-40B4-BE49-F238E27FC236}">
                <a16:creationId xmlns:a16="http://schemas.microsoft.com/office/drawing/2014/main" id="{CF8AF43A-C829-41CC-9579-D67563475845}"/>
              </a:ext>
            </a:extLst>
          </p:cNvPr>
          <p:cNvSpPr>
            <a:spLocks noGrp="1"/>
          </p:cNvSpPr>
          <p:nvPr>
            <p:ph idx="1"/>
          </p:nvPr>
        </p:nvSpPr>
        <p:spPr/>
        <p:txBody>
          <a:bodyPr/>
          <a:lstStyle/>
          <a:p>
            <a:r>
              <a:rPr lang="en-US" altLang="zh-CN" dirty="0">
                <a:hlinkClick r:id="rId2"/>
              </a:rPr>
              <a:t>https://learnopenglcn.github.io/02%20Lighting/02%20Basic%20Lighting/</a:t>
            </a:r>
            <a:endParaRPr lang="en-US" altLang="zh-CN" dirty="0"/>
          </a:p>
          <a:p>
            <a:r>
              <a:rPr lang="zh-CN" altLang="en-US" dirty="0"/>
              <a:t>光源：太阳光（</a:t>
            </a:r>
            <a:r>
              <a:rPr lang="en-US" altLang="zh-CN" dirty="0"/>
              <a:t>Point light</a:t>
            </a:r>
            <a:r>
              <a:rPr lang="zh-CN" altLang="en-US" dirty="0"/>
              <a:t>）</a:t>
            </a:r>
            <a:endParaRPr lang="en-US" altLang="zh-CN" dirty="0"/>
          </a:p>
          <a:p>
            <a:r>
              <a:rPr lang="zh-CN" altLang="en-US" dirty="0"/>
              <a:t>物体：水面，各种鱼类，海草等</a:t>
            </a:r>
            <a:endParaRPr lang="en-US" altLang="zh-CN" dirty="0"/>
          </a:p>
          <a:p>
            <a:r>
              <a:rPr lang="en-US" altLang="zh-CN" dirty="0"/>
              <a:t>Shader</a:t>
            </a:r>
            <a:r>
              <a:rPr lang="zh-CN" altLang="en-US" dirty="0"/>
              <a:t>：</a:t>
            </a:r>
            <a:r>
              <a:rPr lang="en-US" altLang="zh-CN" dirty="0" err="1"/>
              <a:t>Phong</a:t>
            </a:r>
            <a:r>
              <a:rPr lang="en-US" altLang="zh-CN" dirty="0"/>
              <a:t> Shader</a:t>
            </a:r>
          </a:p>
          <a:p>
            <a:r>
              <a:rPr lang="zh-CN" altLang="en-US" dirty="0"/>
              <a:t>环境光</a:t>
            </a:r>
            <a:r>
              <a:rPr lang="en-US" altLang="zh-CN" dirty="0"/>
              <a:t>+</a:t>
            </a:r>
            <a:r>
              <a:rPr lang="zh-CN" altLang="en-US" dirty="0"/>
              <a:t>漫反射</a:t>
            </a:r>
            <a:r>
              <a:rPr lang="en-US" altLang="zh-CN" dirty="0"/>
              <a:t>+</a:t>
            </a:r>
            <a:r>
              <a:rPr lang="zh-CN" altLang="en-US" dirty="0"/>
              <a:t>镜面反射</a:t>
            </a:r>
            <a:endParaRPr lang="en-US" altLang="zh-CN" dirty="0"/>
          </a:p>
        </p:txBody>
      </p:sp>
    </p:spTree>
    <p:extLst>
      <p:ext uri="{BB962C8B-B14F-4D97-AF65-F5344CB8AC3E}">
        <p14:creationId xmlns:p14="http://schemas.microsoft.com/office/powerpoint/2010/main" val="1899466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97AA0-4F3E-48B9-BD07-C9D81E1FC6DB}"/>
              </a:ext>
            </a:extLst>
          </p:cNvPr>
          <p:cNvSpPr>
            <a:spLocks noGrp="1"/>
          </p:cNvSpPr>
          <p:nvPr>
            <p:ph type="title"/>
          </p:nvPr>
        </p:nvSpPr>
        <p:spPr/>
        <p:txBody>
          <a:bodyPr/>
          <a:lstStyle/>
          <a:p>
            <a:r>
              <a:rPr lang="en-US" altLang="zh-CN" dirty="0"/>
              <a:t>Complex light</a:t>
            </a:r>
            <a:endParaRPr lang="zh-CN" altLang="en-US" dirty="0"/>
          </a:p>
        </p:txBody>
      </p:sp>
      <p:sp>
        <p:nvSpPr>
          <p:cNvPr id="3" name="内容占位符 2">
            <a:extLst>
              <a:ext uri="{FF2B5EF4-FFF2-40B4-BE49-F238E27FC236}">
                <a16:creationId xmlns:a16="http://schemas.microsoft.com/office/drawing/2014/main" id="{9560D3E5-9AAB-4E07-AC05-14C3CFFC46BE}"/>
              </a:ext>
            </a:extLst>
          </p:cNvPr>
          <p:cNvSpPr>
            <a:spLocks noGrp="1"/>
          </p:cNvSpPr>
          <p:nvPr>
            <p:ph idx="1"/>
          </p:nvPr>
        </p:nvSpPr>
        <p:spPr/>
        <p:txBody>
          <a:bodyPr/>
          <a:lstStyle/>
          <a:p>
            <a:r>
              <a:rPr lang="en-US" altLang="zh-CN" dirty="0">
                <a:hlinkClick r:id="rId2"/>
              </a:rPr>
              <a:t>https://learnopengl-cn.github.io/05%20Advanced%20Lighting/01%20Advanced%20Lighting/</a:t>
            </a:r>
            <a:endParaRPr lang="en-US" altLang="zh-CN" dirty="0"/>
          </a:p>
          <a:p>
            <a:r>
              <a:rPr lang="zh-CN" altLang="en-US" dirty="0"/>
              <a:t>目标：类似丁达尔效应等，🐟产生高光</a:t>
            </a:r>
            <a:endParaRPr lang="en-US" altLang="zh-CN" dirty="0"/>
          </a:p>
          <a:p>
            <a:r>
              <a:rPr lang="en-US" altLang="zh-CN" dirty="0"/>
              <a:t>Blinn-</a:t>
            </a:r>
            <a:r>
              <a:rPr lang="en-US" altLang="zh-CN" dirty="0" err="1"/>
              <a:t>Phong</a:t>
            </a:r>
            <a:r>
              <a:rPr lang="zh-CN" altLang="en-US" dirty="0"/>
              <a:t>：更加真实，不会产生断层</a:t>
            </a:r>
            <a:endParaRPr lang="en-US" altLang="zh-CN" dirty="0"/>
          </a:p>
          <a:p>
            <a:r>
              <a:rPr lang="en-US" altLang="zh-CN" dirty="0"/>
              <a:t>Gamma</a:t>
            </a:r>
            <a:r>
              <a:rPr lang="zh-CN" altLang="en-US" dirty="0"/>
              <a:t>校正：颜色亮度接近人眼感知</a:t>
            </a:r>
            <a:endParaRPr lang="en-US" altLang="zh-CN" dirty="0"/>
          </a:p>
          <a:p>
            <a:endParaRPr lang="zh-CN" altLang="en-US" dirty="0"/>
          </a:p>
        </p:txBody>
      </p:sp>
    </p:spTree>
    <p:extLst>
      <p:ext uri="{BB962C8B-B14F-4D97-AF65-F5344CB8AC3E}">
        <p14:creationId xmlns:p14="http://schemas.microsoft.com/office/powerpoint/2010/main" val="149875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9875D-3392-4174-8B67-915FDB217DBE}"/>
              </a:ext>
            </a:extLst>
          </p:cNvPr>
          <p:cNvSpPr>
            <a:spLocks noGrp="1"/>
          </p:cNvSpPr>
          <p:nvPr>
            <p:ph type="title"/>
          </p:nvPr>
        </p:nvSpPr>
        <p:spPr/>
        <p:txBody>
          <a:bodyPr/>
          <a:lstStyle/>
          <a:p>
            <a:r>
              <a:rPr lang="en-US" altLang="zh-CN" dirty="0"/>
              <a:t>Stencil Test</a:t>
            </a:r>
            <a:endParaRPr lang="zh-CN" altLang="en-US" dirty="0"/>
          </a:p>
        </p:txBody>
      </p:sp>
      <p:sp>
        <p:nvSpPr>
          <p:cNvPr id="3" name="内容占位符 2">
            <a:extLst>
              <a:ext uri="{FF2B5EF4-FFF2-40B4-BE49-F238E27FC236}">
                <a16:creationId xmlns:a16="http://schemas.microsoft.com/office/drawing/2014/main" id="{60AB7BD2-6674-4C0A-95E6-11210F7E5CD4}"/>
              </a:ext>
            </a:extLst>
          </p:cNvPr>
          <p:cNvSpPr>
            <a:spLocks noGrp="1"/>
          </p:cNvSpPr>
          <p:nvPr>
            <p:ph idx="1"/>
          </p:nvPr>
        </p:nvSpPr>
        <p:spPr/>
        <p:txBody>
          <a:bodyPr/>
          <a:lstStyle/>
          <a:p>
            <a:r>
              <a:rPr lang="en-US" altLang="zh-CN" dirty="0">
                <a:hlinkClick r:id="rId2"/>
              </a:rPr>
              <a:t>https://learnopenglcn.github.io/04%20Advanced%20OpenGL/02%20Stencil%20testing/</a:t>
            </a:r>
            <a:endParaRPr lang="en-US" altLang="zh-CN" dirty="0"/>
          </a:p>
          <a:p>
            <a:r>
              <a:rPr lang="zh-CN" altLang="en-US" dirty="0"/>
              <a:t>类似深度测试，使用“模板缓冲”实现</a:t>
            </a:r>
            <a:endParaRPr lang="en-US" altLang="zh-CN" dirty="0"/>
          </a:p>
          <a:p>
            <a:r>
              <a:rPr lang="zh-CN" altLang="en-US" dirty="0"/>
              <a:t>模板函数：</a:t>
            </a:r>
            <a:endParaRPr lang="en-US" altLang="zh-CN" dirty="0"/>
          </a:p>
          <a:p>
            <a:r>
              <a:rPr lang="en-US" altLang="zh-CN" dirty="0" err="1"/>
              <a:t>glStencilFunc</a:t>
            </a:r>
            <a:r>
              <a:rPr lang="en-US" altLang="zh-CN" dirty="0"/>
              <a:t>(</a:t>
            </a:r>
            <a:r>
              <a:rPr lang="en-US" altLang="zh-CN" dirty="0" err="1"/>
              <a:t>GLenum</a:t>
            </a:r>
            <a:r>
              <a:rPr lang="en-US" altLang="zh-CN" dirty="0"/>
              <a:t> </a:t>
            </a:r>
            <a:r>
              <a:rPr lang="en-US" altLang="zh-CN" dirty="0" err="1"/>
              <a:t>func</a:t>
            </a:r>
            <a:r>
              <a:rPr lang="en-US" altLang="zh-CN" dirty="0"/>
              <a:t>, </a:t>
            </a:r>
            <a:r>
              <a:rPr lang="en-US" altLang="zh-CN" dirty="0" err="1"/>
              <a:t>GLint</a:t>
            </a:r>
            <a:r>
              <a:rPr lang="en-US" altLang="zh-CN" dirty="0"/>
              <a:t> ref, </a:t>
            </a:r>
            <a:r>
              <a:rPr lang="en-US" altLang="zh-CN" dirty="0" err="1"/>
              <a:t>GLuint</a:t>
            </a:r>
            <a:r>
              <a:rPr lang="en-US" altLang="zh-CN" dirty="0"/>
              <a:t> mask)</a:t>
            </a:r>
          </a:p>
          <a:p>
            <a:r>
              <a:rPr lang="en-US" altLang="zh-CN" dirty="0" err="1"/>
              <a:t>glStencilOp</a:t>
            </a:r>
            <a:r>
              <a:rPr lang="en-US" altLang="zh-CN" dirty="0"/>
              <a:t>(</a:t>
            </a:r>
            <a:r>
              <a:rPr lang="en-US" altLang="zh-CN" dirty="0" err="1"/>
              <a:t>GLenum</a:t>
            </a:r>
            <a:r>
              <a:rPr lang="en-US" altLang="zh-CN" dirty="0"/>
              <a:t> </a:t>
            </a:r>
            <a:r>
              <a:rPr lang="en-US" altLang="zh-CN" dirty="0" err="1"/>
              <a:t>sfail</a:t>
            </a:r>
            <a:r>
              <a:rPr lang="en-US" altLang="zh-CN" dirty="0"/>
              <a:t>, </a:t>
            </a:r>
            <a:r>
              <a:rPr lang="en-US" altLang="zh-CN" dirty="0" err="1"/>
              <a:t>GLenum</a:t>
            </a:r>
            <a:r>
              <a:rPr lang="en-US" altLang="zh-CN" dirty="0"/>
              <a:t> </a:t>
            </a:r>
            <a:r>
              <a:rPr lang="en-US" altLang="zh-CN" dirty="0" err="1"/>
              <a:t>dpfail</a:t>
            </a:r>
            <a:r>
              <a:rPr lang="en-US" altLang="zh-CN" dirty="0"/>
              <a:t>, </a:t>
            </a:r>
            <a:r>
              <a:rPr lang="en-US" altLang="zh-CN" dirty="0" err="1"/>
              <a:t>GLenum</a:t>
            </a:r>
            <a:r>
              <a:rPr lang="en-US" altLang="zh-CN" dirty="0"/>
              <a:t> </a:t>
            </a:r>
            <a:r>
              <a:rPr lang="en-US" altLang="zh-CN" dirty="0" err="1"/>
              <a:t>dppass</a:t>
            </a:r>
            <a:r>
              <a:rPr lang="en-US" altLang="zh-CN" dirty="0"/>
              <a:t>)</a:t>
            </a:r>
          </a:p>
          <a:p>
            <a:r>
              <a:rPr lang="zh-CN" altLang="en-US" dirty="0"/>
              <a:t>应用：物体轮廓，实时阴影等</a:t>
            </a:r>
            <a:endParaRPr lang="en-US" altLang="zh-CN" dirty="0"/>
          </a:p>
          <a:p>
            <a:endParaRPr lang="zh-CN" altLang="en-US" dirty="0"/>
          </a:p>
        </p:txBody>
      </p:sp>
    </p:spTree>
    <p:extLst>
      <p:ext uri="{BB962C8B-B14F-4D97-AF65-F5344CB8AC3E}">
        <p14:creationId xmlns:p14="http://schemas.microsoft.com/office/powerpoint/2010/main" val="375700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DA573-0E18-4792-B59A-E12E0EDA13EE}"/>
              </a:ext>
            </a:extLst>
          </p:cNvPr>
          <p:cNvSpPr>
            <a:spLocks noGrp="1"/>
          </p:cNvSpPr>
          <p:nvPr>
            <p:ph type="ctrTitle"/>
          </p:nvPr>
        </p:nvSpPr>
        <p:spPr/>
        <p:txBody>
          <a:bodyPr/>
          <a:lstStyle/>
          <a:p>
            <a:r>
              <a:rPr lang="zh-CN" altLang="en-US" dirty="0"/>
              <a:t>朱逸渠负责部分</a:t>
            </a:r>
          </a:p>
        </p:txBody>
      </p:sp>
      <p:sp>
        <p:nvSpPr>
          <p:cNvPr id="3" name="副标题 2">
            <a:extLst>
              <a:ext uri="{FF2B5EF4-FFF2-40B4-BE49-F238E27FC236}">
                <a16:creationId xmlns:a16="http://schemas.microsoft.com/office/drawing/2014/main" id="{E0C67061-0494-4577-B1E6-9BCBBEB48D35}"/>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7884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9BFBD-9D57-45B5-B3BC-54909772871B}"/>
              </a:ext>
            </a:extLst>
          </p:cNvPr>
          <p:cNvSpPr>
            <a:spLocks noGrp="1"/>
          </p:cNvSpPr>
          <p:nvPr>
            <p:ph type="title"/>
          </p:nvPr>
        </p:nvSpPr>
        <p:spPr/>
        <p:txBody>
          <a:bodyPr/>
          <a:lstStyle/>
          <a:p>
            <a:r>
              <a:rPr lang="zh-CN" altLang="en-US" dirty="0"/>
              <a:t>姚雪辉负责部分</a:t>
            </a:r>
          </a:p>
        </p:txBody>
      </p:sp>
      <p:sp>
        <p:nvSpPr>
          <p:cNvPr id="3" name="内容占位符 2">
            <a:extLst>
              <a:ext uri="{FF2B5EF4-FFF2-40B4-BE49-F238E27FC236}">
                <a16:creationId xmlns:a16="http://schemas.microsoft.com/office/drawing/2014/main" id="{BE4762BA-F2D2-45EA-BCCB-2CAA1DC3B6D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841470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CFA34-3843-45A9-90A2-D555837DEEBD}"/>
              </a:ext>
            </a:extLst>
          </p:cNvPr>
          <p:cNvSpPr>
            <a:spLocks noGrp="1"/>
          </p:cNvSpPr>
          <p:nvPr>
            <p:ph type="title"/>
          </p:nvPr>
        </p:nvSpPr>
        <p:spPr/>
        <p:txBody>
          <a:bodyPr/>
          <a:lstStyle/>
          <a:p>
            <a:r>
              <a:rPr lang="en-US" altLang="zh-CN" dirty="0"/>
              <a:t>Texture mapping</a:t>
            </a:r>
            <a:endParaRPr lang="zh-CN" altLang="en-US" dirty="0"/>
          </a:p>
        </p:txBody>
      </p:sp>
      <p:sp>
        <p:nvSpPr>
          <p:cNvPr id="3" name="内容占位符 2">
            <a:extLst>
              <a:ext uri="{FF2B5EF4-FFF2-40B4-BE49-F238E27FC236}">
                <a16:creationId xmlns:a16="http://schemas.microsoft.com/office/drawing/2014/main" id="{24D020A2-CCC5-42A5-B279-CECBAF89D430}"/>
              </a:ext>
            </a:extLst>
          </p:cNvPr>
          <p:cNvSpPr>
            <a:spLocks noGrp="1"/>
          </p:cNvSpPr>
          <p:nvPr>
            <p:ph idx="1"/>
          </p:nvPr>
        </p:nvSpPr>
        <p:spPr/>
        <p:txBody>
          <a:bodyPr/>
          <a:lstStyle/>
          <a:p>
            <a:r>
              <a:rPr lang="en-US" altLang="zh-CN" dirty="0">
                <a:hlinkClick r:id="rId2"/>
              </a:rPr>
              <a:t>https://learnopengl-cn.github.io/01%20Getting%20started/06%20Textures/</a:t>
            </a:r>
            <a:endParaRPr lang="en-US" altLang="zh-CN" dirty="0"/>
          </a:p>
          <a:p>
            <a:r>
              <a:rPr lang="zh-CN" altLang="en-US" dirty="0"/>
              <a:t>官网提供了完整的案例。</a:t>
            </a:r>
            <a:endParaRPr lang="en-US" altLang="zh-CN" dirty="0"/>
          </a:p>
          <a:p>
            <a:r>
              <a:rPr lang="zh-CN" altLang="en-US" dirty="0"/>
              <a:t>主要是把贴图映射到物体上面，使得物体的表面被图片所覆盖。</a:t>
            </a:r>
          </a:p>
        </p:txBody>
      </p:sp>
    </p:spTree>
    <p:extLst>
      <p:ext uri="{BB962C8B-B14F-4D97-AF65-F5344CB8AC3E}">
        <p14:creationId xmlns:p14="http://schemas.microsoft.com/office/powerpoint/2010/main" val="3681458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C49FF-AD36-4B8E-9504-954743B6CF2C}"/>
              </a:ext>
            </a:extLst>
          </p:cNvPr>
          <p:cNvSpPr>
            <a:spLocks noGrp="1"/>
          </p:cNvSpPr>
          <p:nvPr>
            <p:ph type="title"/>
          </p:nvPr>
        </p:nvSpPr>
        <p:spPr/>
        <p:txBody>
          <a:bodyPr/>
          <a:lstStyle/>
          <a:p>
            <a:r>
              <a:rPr lang="en-US" altLang="zh-CN" dirty="0"/>
              <a:t>Model import &amp; Mesh viewing</a:t>
            </a:r>
            <a:endParaRPr lang="zh-CN" altLang="en-US" dirty="0"/>
          </a:p>
        </p:txBody>
      </p:sp>
      <p:sp>
        <p:nvSpPr>
          <p:cNvPr id="3" name="内容占位符 2">
            <a:extLst>
              <a:ext uri="{FF2B5EF4-FFF2-40B4-BE49-F238E27FC236}">
                <a16:creationId xmlns:a16="http://schemas.microsoft.com/office/drawing/2014/main" id="{856D6044-38FE-4E6E-A4AB-C38DCC4D563A}"/>
              </a:ext>
            </a:extLst>
          </p:cNvPr>
          <p:cNvSpPr>
            <a:spLocks noGrp="1"/>
          </p:cNvSpPr>
          <p:nvPr>
            <p:ph idx="1"/>
          </p:nvPr>
        </p:nvSpPr>
        <p:spPr/>
        <p:txBody>
          <a:bodyPr>
            <a:normAutofit lnSpcReduction="10000"/>
          </a:bodyPr>
          <a:lstStyle/>
          <a:p>
            <a:r>
              <a:rPr lang="en-US" altLang="zh-CN" dirty="0">
                <a:hlinkClick r:id="rId2"/>
              </a:rPr>
              <a:t>https://learnopengl-cn.github.io/03%20Model%20Loading/01%20Assimp/</a:t>
            </a:r>
            <a:endParaRPr lang="en-US" altLang="zh-CN" dirty="0"/>
          </a:p>
          <a:p>
            <a:r>
              <a:rPr lang="zh-CN" altLang="en-US" dirty="0"/>
              <a:t>模型主要是用现成的资源，目前设计到的要素有：海带，鱼，岩石，地形，海草，小珊瑚。</a:t>
            </a:r>
            <a:endParaRPr lang="en-US" altLang="zh-CN" dirty="0"/>
          </a:p>
          <a:p>
            <a:r>
              <a:rPr lang="zh-CN" altLang="en-US" dirty="0"/>
              <a:t>其中海带做织物模拟（作为额外内容）。鱼差不多有三到五种，鱼的移动方式主要分为集群和随机移动，整体会准备两套鱼的骨骼动画，三段式控制。</a:t>
            </a:r>
            <a:endParaRPr lang="en-US" altLang="zh-CN" dirty="0"/>
          </a:p>
          <a:p>
            <a:r>
              <a:rPr lang="zh-CN" altLang="en-US" dirty="0"/>
              <a:t>第一人称控制，所以没有为主角设置骨骼动画。</a:t>
            </a:r>
            <a:endParaRPr lang="en-US" altLang="zh-CN" dirty="0"/>
          </a:p>
          <a:p>
            <a:r>
              <a:rPr lang="zh-CN" altLang="en-US" dirty="0"/>
              <a:t>如果最后时间还够的话，会考虑主角移动到海草的时候，海草会与人物产生互动的效果。</a:t>
            </a:r>
          </a:p>
        </p:txBody>
      </p:sp>
    </p:spTree>
    <p:extLst>
      <p:ext uri="{BB962C8B-B14F-4D97-AF65-F5344CB8AC3E}">
        <p14:creationId xmlns:p14="http://schemas.microsoft.com/office/powerpoint/2010/main" val="3942146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10FDD-EF6F-46C8-B1FA-35883614DC7A}"/>
              </a:ext>
            </a:extLst>
          </p:cNvPr>
          <p:cNvSpPr>
            <a:spLocks noGrp="1"/>
          </p:cNvSpPr>
          <p:nvPr>
            <p:ph type="title"/>
          </p:nvPr>
        </p:nvSpPr>
        <p:spPr/>
        <p:txBody>
          <a:bodyPr/>
          <a:lstStyle/>
          <a:p>
            <a:r>
              <a:rPr lang="en-US" altLang="zh-CN" dirty="0"/>
              <a:t>Model import &amp; Mesh viewing</a:t>
            </a:r>
            <a:endParaRPr lang="zh-CN" altLang="en-US" dirty="0"/>
          </a:p>
        </p:txBody>
      </p:sp>
      <p:sp>
        <p:nvSpPr>
          <p:cNvPr id="3" name="内容占位符 2">
            <a:extLst>
              <a:ext uri="{FF2B5EF4-FFF2-40B4-BE49-F238E27FC236}">
                <a16:creationId xmlns:a16="http://schemas.microsoft.com/office/drawing/2014/main" id="{A9D096A8-37C4-4FFC-951A-E7A099145401}"/>
              </a:ext>
            </a:extLst>
          </p:cNvPr>
          <p:cNvSpPr>
            <a:spLocks noGrp="1"/>
          </p:cNvSpPr>
          <p:nvPr>
            <p:ph idx="1"/>
          </p:nvPr>
        </p:nvSpPr>
        <p:spPr/>
        <p:txBody>
          <a:bodyPr/>
          <a:lstStyle/>
          <a:p>
            <a:r>
              <a:rPr lang="zh-CN" altLang="en-US" dirty="0"/>
              <a:t>另外这部分内容与另外一门课的内容重复，所以大部分内容会在第十周之内完成。包括模型的导入等功能。</a:t>
            </a:r>
            <a:endParaRPr lang="en-US" altLang="zh-CN" dirty="0"/>
          </a:p>
          <a:p>
            <a:r>
              <a:rPr lang="en-US" altLang="zh-CN" dirty="0">
                <a:hlinkClick r:id="rId2"/>
              </a:rPr>
              <a:t>https://gitee.com/code_sysu/syllabus</a:t>
            </a:r>
            <a:r>
              <a:rPr lang="zh-CN" altLang="en-US" dirty="0"/>
              <a:t>，这门课程的第九周内容。</a:t>
            </a:r>
          </a:p>
        </p:txBody>
      </p:sp>
    </p:spTree>
    <p:extLst>
      <p:ext uri="{BB962C8B-B14F-4D97-AF65-F5344CB8AC3E}">
        <p14:creationId xmlns:p14="http://schemas.microsoft.com/office/powerpoint/2010/main" val="2190410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98C89-64E5-4D5C-80A9-456DF91CF26E}"/>
              </a:ext>
            </a:extLst>
          </p:cNvPr>
          <p:cNvSpPr>
            <a:spLocks noGrp="1"/>
          </p:cNvSpPr>
          <p:nvPr>
            <p:ph type="title"/>
          </p:nvPr>
        </p:nvSpPr>
        <p:spPr/>
        <p:txBody>
          <a:bodyPr/>
          <a:lstStyle/>
          <a:p>
            <a:r>
              <a:rPr lang="en-US" altLang="zh-CN" dirty="0"/>
              <a:t>Skeletal Animation</a:t>
            </a:r>
            <a:endParaRPr lang="zh-CN" altLang="en-US" dirty="0"/>
          </a:p>
        </p:txBody>
      </p:sp>
      <p:sp>
        <p:nvSpPr>
          <p:cNvPr id="3" name="内容占位符 2">
            <a:extLst>
              <a:ext uri="{FF2B5EF4-FFF2-40B4-BE49-F238E27FC236}">
                <a16:creationId xmlns:a16="http://schemas.microsoft.com/office/drawing/2014/main" id="{433D40E2-35A7-4A9C-87B5-4BADDE00F43B}"/>
              </a:ext>
            </a:extLst>
          </p:cNvPr>
          <p:cNvSpPr>
            <a:spLocks noGrp="1"/>
          </p:cNvSpPr>
          <p:nvPr>
            <p:ph idx="1"/>
          </p:nvPr>
        </p:nvSpPr>
        <p:spPr/>
        <p:txBody>
          <a:bodyPr/>
          <a:lstStyle/>
          <a:p>
            <a:r>
              <a:rPr lang="zh-CN" altLang="en-US" dirty="0"/>
              <a:t>骨骼动画主要通过软件</a:t>
            </a:r>
            <a:r>
              <a:rPr lang="en-US" altLang="zh-CN" dirty="0"/>
              <a:t>blender</a:t>
            </a:r>
            <a:r>
              <a:rPr lang="zh-CN" altLang="en-US" dirty="0"/>
              <a:t>来做，在头部，中间和尾部分别设置一根骨骼，然后设置好摆动的动作，再通过</a:t>
            </a:r>
            <a:r>
              <a:rPr lang="en-US" altLang="zh-CN" dirty="0" err="1"/>
              <a:t>opengl</a:t>
            </a:r>
            <a:r>
              <a:rPr lang="zh-CN" altLang="en-US" dirty="0"/>
              <a:t>调用，目前就准备一套动作，鱼的左右摆动。在另外一门课程中，已经做过骨骼</a:t>
            </a:r>
            <a:r>
              <a:rPr lang="en-US" altLang="zh-CN" dirty="0"/>
              <a:t>IK</a:t>
            </a:r>
            <a:r>
              <a:rPr lang="zh-CN" altLang="en-US" dirty="0"/>
              <a:t>动画，由于是鱼的动作，不涉及</a:t>
            </a:r>
            <a:r>
              <a:rPr lang="en-US" altLang="zh-CN" dirty="0"/>
              <a:t>IK</a:t>
            </a:r>
            <a:r>
              <a:rPr lang="zh-CN" altLang="en-US" dirty="0"/>
              <a:t>，所以就只做骨骼动画的部分。</a:t>
            </a:r>
          </a:p>
        </p:txBody>
      </p:sp>
    </p:spTree>
    <p:extLst>
      <p:ext uri="{BB962C8B-B14F-4D97-AF65-F5344CB8AC3E}">
        <p14:creationId xmlns:p14="http://schemas.microsoft.com/office/powerpoint/2010/main" val="313647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83C71-FED9-4752-8423-C95183A39F9F}"/>
              </a:ext>
            </a:extLst>
          </p:cNvPr>
          <p:cNvSpPr>
            <a:spLocks noGrp="1"/>
          </p:cNvSpPr>
          <p:nvPr>
            <p:ph type="title"/>
          </p:nvPr>
        </p:nvSpPr>
        <p:spPr/>
        <p:txBody>
          <a:bodyPr/>
          <a:lstStyle/>
          <a:p>
            <a:r>
              <a:rPr lang="en-US" altLang="zh-CN" dirty="0"/>
              <a:t>Shadow mapping</a:t>
            </a:r>
            <a:endParaRPr lang="zh-CN" altLang="en-US" dirty="0"/>
          </a:p>
        </p:txBody>
      </p:sp>
      <p:sp>
        <p:nvSpPr>
          <p:cNvPr id="3" name="内容占位符 2">
            <a:extLst>
              <a:ext uri="{FF2B5EF4-FFF2-40B4-BE49-F238E27FC236}">
                <a16:creationId xmlns:a16="http://schemas.microsoft.com/office/drawing/2014/main" id="{D3AA13FE-C04B-49F3-82AF-A33FA4DD6C04}"/>
              </a:ext>
            </a:extLst>
          </p:cNvPr>
          <p:cNvSpPr>
            <a:spLocks noGrp="1"/>
          </p:cNvSpPr>
          <p:nvPr>
            <p:ph idx="1"/>
          </p:nvPr>
        </p:nvSpPr>
        <p:spPr/>
        <p:txBody>
          <a:bodyPr/>
          <a:lstStyle/>
          <a:p>
            <a:r>
              <a:rPr lang="en-US" altLang="zh-CN" dirty="0"/>
              <a:t>Z</a:t>
            </a:r>
            <a:r>
              <a:rPr lang="zh-CN" altLang="en-US" dirty="0"/>
              <a:t>缓冲：检测物体某一点于光源之间的路径是否有遮挡。如果没有，则加入</a:t>
            </a:r>
            <a:r>
              <a:rPr lang="en-US" altLang="zh-CN" dirty="0"/>
              <a:t>Z-Buffer</a:t>
            </a:r>
            <a:r>
              <a:rPr lang="zh-CN" altLang="en-US" dirty="0"/>
              <a:t>。</a:t>
            </a:r>
            <a:endParaRPr lang="en-US" altLang="zh-CN" dirty="0"/>
          </a:p>
          <a:p>
            <a:r>
              <a:rPr lang="en-US" altLang="zh-CN" dirty="0">
                <a:hlinkClick r:id="rId2"/>
              </a:rPr>
              <a:t>https://blog.csdn.net/zju_fish1996/article/details/51932954</a:t>
            </a:r>
            <a:endParaRPr lang="en-US" altLang="zh-CN" dirty="0"/>
          </a:p>
          <a:p>
            <a:r>
              <a:rPr lang="en-US" altLang="zh-CN" dirty="0">
                <a:hlinkClick r:id="rId3"/>
              </a:rPr>
              <a:t>https://learnopengl-cn.github.io/05%20Advanced%20Lighting/03%20Shadows/01%20Shadow%20Mapping/</a:t>
            </a:r>
            <a:endParaRPr lang="en-US" altLang="zh-CN" dirty="0"/>
          </a:p>
          <a:p>
            <a:endParaRPr lang="en-US" altLang="zh-CN" dirty="0"/>
          </a:p>
          <a:p>
            <a:endParaRPr lang="zh-CN" altLang="en-US" dirty="0"/>
          </a:p>
        </p:txBody>
      </p:sp>
      <p:pic>
        <p:nvPicPr>
          <p:cNvPr id="7" name="图片 6">
            <a:extLst>
              <a:ext uri="{FF2B5EF4-FFF2-40B4-BE49-F238E27FC236}">
                <a16:creationId xmlns:a16="http://schemas.microsoft.com/office/drawing/2014/main" id="{F4A82345-59A4-4752-BE57-A6CC00B48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267200"/>
            <a:ext cx="6057900" cy="2590800"/>
          </a:xfrm>
          <a:prstGeom prst="rect">
            <a:avLst/>
          </a:prstGeom>
        </p:spPr>
      </p:pic>
    </p:spTree>
    <p:extLst>
      <p:ext uri="{BB962C8B-B14F-4D97-AF65-F5344CB8AC3E}">
        <p14:creationId xmlns:p14="http://schemas.microsoft.com/office/powerpoint/2010/main" val="54629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FE2DF-5CCC-4CCD-B357-323FD4DDA5C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367EB2E-3832-4C50-8EB6-9F4F7D325D9A}"/>
              </a:ext>
            </a:extLst>
          </p:cNvPr>
          <p:cNvSpPr>
            <a:spLocks noGrp="1"/>
          </p:cNvSpPr>
          <p:nvPr>
            <p:ph idx="1"/>
          </p:nvPr>
        </p:nvSpPr>
        <p:spPr/>
        <p:txBody>
          <a:bodyPr/>
          <a:lstStyle/>
          <a:p>
            <a:r>
              <a:rPr lang="zh-CN" altLang="en-US" dirty="0"/>
              <a:t>生成深度贴图</a:t>
            </a:r>
            <a:endParaRPr lang="en-US" altLang="zh-CN" dirty="0"/>
          </a:p>
          <a:p>
            <a:r>
              <a:rPr lang="zh-CN" altLang="en-US" dirty="0"/>
              <a:t>创建一个</a:t>
            </a:r>
            <a:r>
              <a:rPr lang="en-US" altLang="zh-CN" dirty="0"/>
              <a:t>2D</a:t>
            </a:r>
            <a:r>
              <a:rPr lang="zh-CN" altLang="en-US" dirty="0"/>
              <a:t>纹理，提供给帧缓冲得深度缓冲使用</a:t>
            </a:r>
            <a:endParaRPr lang="en-US" altLang="zh-CN" dirty="0"/>
          </a:p>
          <a:p>
            <a:r>
              <a:rPr lang="zh-CN" altLang="en-US" dirty="0"/>
              <a:t>把我们把生成的深度纹理作为帧缓冲的深度缓冲</a:t>
            </a:r>
            <a:endParaRPr lang="en-US" altLang="zh-CN" dirty="0"/>
          </a:p>
          <a:p>
            <a:endParaRPr lang="en-US" altLang="zh-CN" dirty="0"/>
          </a:p>
          <a:p>
            <a:r>
              <a:rPr lang="zh-CN" altLang="en-US" dirty="0"/>
              <a:t>将深度贴图渲染到四边形上的像素着色器：</a:t>
            </a:r>
            <a:endParaRPr lang="en-US" altLang="zh-CN" dirty="0"/>
          </a:p>
        </p:txBody>
      </p:sp>
    </p:spTree>
    <p:extLst>
      <p:ext uri="{BB962C8B-B14F-4D97-AF65-F5344CB8AC3E}">
        <p14:creationId xmlns:p14="http://schemas.microsoft.com/office/powerpoint/2010/main" val="224116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3695E-48F3-4496-8C98-59639C1FE1E6}"/>
              </a:ext>
            </a:extLst>
          </p:cNvPr>
          <p:cNvSpPr>
            <a:spLocks noGrp="1"/>
          </p:cNvSpPr>
          <p:nvPr>
            <p:ph type="title"/>
          </p:nvPr>
        </p:nvSpPr>
        <p:spPr/>
        <p:txBody>
          <a:bodyPr/>
          <a:lstStyle/>
          <a:p>
            <a:r>
              <a:rPr lang="en-US" altLang="zh-CN" dirty="0"/>
              <a:t>Particle system</a:t>
            </a:r>
            <a:endParaRPr lang="zh-CN" altLang="en-US" dirty="0"/>
          </a:p>
        </p:txBody>
      </p:sp>
      <p:sp>
        <p:nvSpPr>
          <p:cNvPr id="3" name="内容占位符 2">
            <a:extLst>
              <a:ext uri="{FF2B5EF4-FFF2-40B4-BE49-F238E27FC236}">
                <a16:creationId xmlns:a16="http://schemas.microsoft.com/office/drawing/2014/main" id="{D22DFB12-6A98-4786-B09E-9922C5C9AABA}"/>
              </a:ext>
            </a:extLst>
          </p:cNvPr>
          <p:cNvSpPr>
            <a:spLocks noGrp="1"/>
          </p:cNvSpPr>
          <p:nvPr>
            <p:ph idx="1"/>
          </p:nvPr>
        </p:nvSpPr>
        <p:spPr/>
        <p:txBody>
          <a:bodyPr/>
          <a:lstStyle/>
          <a:p>
            <a:r>
              <a:rPr lang="zh-CN" altLang="en-US" dirty="0"/>
              <a:t>粒子定义：总是面向摄像机方向且包含一个大部分区域是透明的纹理的小四边形。许多个</a:t>
            </a:r>
            <a:r>
              <a:rPr lang="en-US" altLang="zh-CN" dirty="0"/>
              <a:t>sprite</a:t>
            </a:r>
            <a:r>
              <a:rPr lang="zh-CN" altLang="en-US" dirty="0"/>
              <a:t>所构成的东西。</a:t>
            </a:r>
            <a:endParaRPr lang="en-US" altLang="zh-CN" dirty="0"/>
          </a:p>
          <a:p>
            <a:r>
              <a:rPr lang="zh-CN" altLang="en-US" dirty="0"/>
              <a:t>使用</a:t>
            </a:r>
            <a:r>
              <a:rPr lang="en-US" altLang="zh-CN" dirty="0" err="1"/>
              <a:t>glsl</a:t>
            </a:r>
            <a:r>
              <a:rPr lang="zh-CN" altLang="en-US" dirty="0"/>
              <a:t>描述</a:t>
            </a:r>
            <a:endParaRPr lang="en-US" altLang="zh-CN" dirty="0"/>
          </a:p>
          <a:p>
            <a:r>
              <a:rPr lang="zh-CN" altLang="en-US" dirty="0"/>
              <a:t>实现方案：写一个粒子类，每一帧控制产生新的粒子，并去除旧的粒子。粒子还需要管理初始化。</a:t>
            </a:r>
            <a:endParaRPr lang="en-US" altLang="zh-CN" dirty="0"/>
          </a:p>
          <a:p>
            <a:r>
              <a:rPr lang="en-US" altLang="zh-CN" dirty="0">
                <a:hlinkClick r:id="rId2"/>
              </a:rPr>
              <a:t>https://learnopengl-cn.github.io/06%20In%20Practice/2D-Game/06%20Particles/</a:t>
            </a:r>
            <a:endParaRPr lang="en-US" altLang="zh-CN" dirty="0"/>
          </a:p>
          <a:p>
            <a:r>
              <a:rPr lang="zh-CN" altLang="en-US" dirty="0"/>
              <a:t>粒子效果：气泡；玩家撞到沙子时激起的粉尘</a:t>
            </a:r>
          </a:p>
        </p:txBody>
      </p:sp>
    </p:spTree>
    <p:extLst>
      <p:ext uri="{BB962C8B-B14F-4D97-AF65-F5344CB8AC3E}">
        <p14:creationId xmlns:p14="http://schemas.microsoft.com/office/powerpoint/2010/main" val="41921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1BEFC-42BD-45F5-B0A8-56F5725A6CF1}"/>
              </a:ext>
            </a:extLst>
          </p:cNvPr>
          <p:cNvSpPr>
            <a:spLocks noGrp="1"/>
          </p:cNvSpPr>
          <p:nvPr>
            <p:ph type="title"/>
          </p:nvPr>
        </p:nvSpPr>
        <p:spPr/>
        <p:txBody>
          <a:bodyPr/>
          <a:lstStyle/>
          <a:p>
            <a:r>
              <a:rPr lang="zh-CN" altLang="en-US" dirty="0"/>
              <a:t>粒子系统基本步骤</a:t>
            </a:r>
          </a:p>
        </p:txBody>
      </p:sp>
      <p:sp>
        <p:nvSpPr>
          <p:cNvPr id="3" name="内容占位符 2">
            <a:extLst>
              <a:ext uri="{FF2B5EF4-FFF2-40B4-BE49-F238E27FC236}">
                <a16:creationId xmlns:a16="http://schemas.microsoft.com/office/drawing/2014/main" id="{0D05CB67-C9F8-408C-BA93-FB529D64CC2D}"/>
              </a:ext>
            </a:extLst>
          </p:cNvPr>
          <p:cNvSpPr>
            <a:spLocks noGrp="1"/>
          </p:cNvSpPr>
          <p:nvPr>
            <p:ph idx="1"/>
          </p:nvPr>
        </p:nvSpPr>
        <p:spPr/>
        <p:txBody>
          <a:bodyPr>
            <a:normAutofit fontScale="85000" lnSpcReduction="20000"/>
          </a:bodyPr>
          <a:lstStyle/>
          <a:p>
            <a:r>
              <a:rPr lang="zh-CN" altLang="en-US" dirty="0"/>
              <a:t>产生粒子</a:t>
            </a:r>
            <a:endParaRPr lang="en-US" altLang="zh-CN" dirty="0"/>
          </a:p>
          <a:p>
            <a:r>
              <a:rPr lang="zh-CN" altLang="en-US" dirty="0"/>
              <a:t>赋予粒子属性</a:t>
            </a:r>
            <a:endParaRPr lang="en-US" altLang="zh-CN" dirty="0"/>
          </a:p>
          <a:p>
            <a:r>
              <a:rPr lang="zh-CN" altLang="en-US" dirty="0"/>
              <a:t>删去超过生存期的粒子</a:t>
            </a:r>
            <a:endParaRPr lang="en-US" altLang="zh-CN" dirty="0"/>
          </a:p>
          <a:p>
            <a:r>
              <a:rPr lang="zh-CN" altLang="en-US" dirty="0"/>
              <a:t>根据粒子的动态属性对粒子进行位移和变换</a:t>
            </a:r>
            <a:endParaRPr lang="en-US" altLang="zh-CN" dirty="0"/>
          </a:p>
          <a:p>
            <a:r>
              <a:rPr lang="zh-CN" altLang="en-US" dirty="0"/>
              <a:t>选择显示显示</a:t>
            </a:r>
            <a:endParaRPr lang="en-US" altLang="zh-CN" dirty="0"/>
          </a:p>
          <a:p>
            <a:r>
              <a:rPr lang="zh-CN" altLang="en-US" dirty="0"/>
              <a:t>粒子系统采用随机过程来控制粒子的产生数量，确定新产生粒子的一些初始随机属性，如初始运动方向、初始大小、初始颜色、初始透明度、初始形状以及生存期等，并在粒子的运动和生长过程中随机地改变这些属性。粒子系统的随机性使模拟不规则模糊物体变得十分简便。  粒子系统应用的关键在于如何描述粒子的运动轨迹，也就是构造粒子的运动函数。函数选择的恰当与否，决定效果的逼真程度。其次，坐标系的选定（即视角）也有一定的关系，视角不同，看到的效果自然不一样了。  </a:t>
            </a:r>
          </a:p>
          <a:p>
            <a:r>
              <a:rPr lang="zh-CN" altLang="en-US" dirty="0"/>
              <a:t>原文：</a:t>
            </a:r>
            <a:r>
              <a:rPr lang="en-US" altLang="zh-CN" dirty="0"/>
              <a:t>https://blog.csdn.net/dcba2014/article/details/52290521 </a:t>
            </a:r>
          </a:p>
          <a:p>
            <a:endParaRPr lang="en-US" altLang="zh-CN" dirty="0"/>
          </a:p>
        </p:txBody>
      </p:sp>
    </p:spTree>
    <p:extLst>
      <p:ext uri="{BB962C8B-B14F-4D97-AF65-F5344CB8AC3E}">
        <p14:creationId xmlns:p14="http://schemas.microsoft.com/office/powerpoint/2010/main" val="334242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AA547-B4D2-4C16-B779-280804FC4525}"/>
              </a:ext>
            </a:extLst>
          </p:cNvPr>
          <p:cNvSpPr>
            <a:spLocks noGrp="1"/>
          </p:cNvSpPr>
          <p:nvPr>
            <p:ph type="title"/>
          </p:nvPr>
        </p:nvSpPr>
        <p:spPr/>
        <p:txBody>
          <a:bodyPr/>
          <a:lstStyle/>
          <a:p>
            <a:r>
              <a:rPr lang="en-US" altLang="zh-CN" dirty="0"/>
              <a:t>Collision detection</a:t>
            </a:r>
            <a:endParaRPr lang="zh-CN" altLang="en-US" dirty="0"/>
          </a:p>
        </p:txBody>
      </p:sp>
      <p:sp>
        <p:nvSpPr>
          <p:cNvPr id="3" name="内容占位符 2">
            <a:extLst>
              <a:ext uri="{FF2B5EF4-FFF2-40B4-BE49-F238E27FC236}">
                <a16:creationId xmlns:a16="http://schemas.microsoft.com/office/drawing/2014/main" id="{ED1EA553-8857-49FE-AD9A-9227027C3D36}"/>
              </a:ext>
            </a:extLst>
          </p:cNvPr>
          <p:cNvSpPr>
            <a:spLocks noGrp="1"/>
          </p:cNvSpPr>
          <p:nvPr>
            <p:ph idx="1"/>
          </p:nvPr>
        </p:nvSpPr>
        <p:spPr/>
        <p:txBody>
          <a:bodyPr/>
          <a:lstStyle/>
          <a:p>
            <a:pPr marL="0" indent="0">
              <a:buNone/>
            </a:pPr>
            <a:r>
              <a:rPr lang="zh-CN" altLang="en-US" dirty="0"/>
              <a:t>包围盒检测算法</a:t>
            </a:r>
            <a:endParaRPr lang="en-US" altLang="zh-CN" dirty="0"/>
          </a:p>
          <a:p>
            <a:pPr marL="0" indent="0">
              <a:buNone/>
            </a:pPr>
            <a:r>
              <a:rPr lang="zh-CN" altLang="en-US" dirty="0"/>
              <a:t>用途：玩家和空气墙之间的碰撞检测</a:t>
            </a:r>
            <a:endParaRPr lang="en-US" altLang="zh-CN" dirty="0"/>
          </a:p>
          <a:p>
            <a:pPr marL="0" indent="0">
              <a:buNone/>
            </a:pPr>
            <a:r>
              <a:rPr lang="zh-CN" altLang="en-US" dirty="0"/>
              <a:t>使用一个盒子包围目标图形，然后检测是否于这个发生了碰撞</a:t>
            </a:r>
            <a:endParaRPr lang="en-US" altLang="zh-CN" dirty="0"/>
          </a:p>
          <a:p>
            <a:pPr marL="0" indent="0">
              <a:buNone/>
            </a:pPr>
            <a:r>
              <a:rPr lang="en-US" altLang="zh-CN" dirty="0">
                <a:hlinkClick r:id="rId2"/>
              </a:rPr>
              <a:t>https://learnopengl-cn.github.io/06%20In%20Practice/2D-Game/05%20Collisions/02%20Collision%20detection/</a:t>
            </a:r>
            <a:endParaRPr lang="en-US" altLang="zh-CN" dirty="0"/>
          </a:p>
          <a:p>
            <a:pPr marL="0" indent="0">
              <a:buNone/>
            </a:pPr>
            <a:r>
              <a:rPr lang="en-US" altLang="zh-CN" dirty="0"/>
              <a:t>AABB-AABB</a:t>
            </a:r>
            <a:r>
              <a:rPr lang="zh-CN" altLang="en-US" dirty="0"/>
              <a:t>碰撞盒：</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73C10C36-B3CE-4228-8DD4-127C8BB12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356" y="4013556"/>
            <a:ext cx="7619047" cy="2844444"/>
          </a:xfrm>
          <a:prstGeom prst="rect">
            <a:avLst/>
          </a:prstGeom>
        </p:spPr>
      </p:pic>
    </p:spTree>
    <p:extLst>
      <p:ext uri="{BB962C8B-B14F-4D97-AF65-F5344CB8AC3E}">
        <p14:creationId xmlns:p14="http://schemas.microsoft.com/office/powerpoint/2010/main" val="408681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6D72C-F7F9-48A2-B258-22E0CC11D973}"/>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2CF29FC7-8F17-453C-837E-DABC295C4B38}"/>
              </a:ext>
            </a:extLst>
          </p:cNvPr>
          <p:cNvPicPr>
            <a:picLocks noGrp="1" noChangeAspect="1"/>
          </p:cNvPicPr>
          <p:nvPr>
            <p:ph idx="1"/>
          </p:nvPr>
        </p:nvPicPr>
        <p:blipFill>
          <a:blip r:embed="rId2"/>
          <a:stretch>
            <a:fillRect/>
          </a:stretch>
        </p:blipFill>
        <p:spPr>
          <a:xfrm>
            <a:off x="228600" y="-185668"/>
            <a:ext cx="10515600" cy="3538467"/>
          </a:xfrm>
          <a:prstGeom prst="rect">
            <a:avLst/>
          </a:prstGeom>
        </p:spPr>
      </p:pic>
      <p:pic>
        <p:nvPicPr>
          <p:cNvPr id="5" name="图片 4">
            <a:extLst>
              <a:ext uri="{FF2B5EF4-FFF2-40B4-BE49-F238E27FC236}">
                <a16:creationId xmlns:a16="http://schemas.microsoft.com/office/drawing/2014/main" id="{55F9145D-74F9-4710-A754-C717B574C9A4}"/>
              </a:ext>
            </a:extLst>
          </p:cNvPr>
          <p:cNvPicPr>
            <a:picLocks noChangeAspect="1"/>
          </p:cNvPicPr>
          <p:nvPr/>
        </p:nvPicPr>
        <p:blipFill>
          <a:blip r:embed="rId3"/>
          <a:stretch>
            <a:fillRect/>
          </a:stretch>
        </p:blipFill>
        <p:spPr>
          <a:xfrm>
            <a:off x="1998162" y="3098802"/>
            <a:ext cx="7775758" cy="4044729"/>
          </a:xfrm>
          <a:prstGeom prst="rect">
            <a:avLst/>
          </a:prstGeom>
        </p:spPr>
      </p:pic>
    </p:spTree>
    <p:extLst>
      <p:ext uri="{BB962C8B-B14F-4D97-AF65-F5344CB8AC3E}">
        <p14:creationId xmlns:p14="http://schemas.microsoft.com/office/powerpoint/2010/main" val="106094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EE90E-C4C4-4E13-958F-82E8B9FD7CF4}"/>
              </a:ext>
            </a:extLst>
          </p:cNvPr>
          <p:cNvSpPr>
            <a:spLocks noGrp="1"/>
          </p:cNvSpPr>
          <p:nvPr>
            <p:ph type="title"/>
          </p:nvPr>
        </p:nvSpPr>
        <p:spPr/>
        <p:txBody>
          <a:bodyPr/>
          <a:lstStyle/>
          <a:p>
            <a:r>
              <a:rPr lang="en-US" altLang="zh-CN" dirty="0"/>
              <a:t>Fluid simulation </a:t>
            </a:r>
            <a:r>
              <a:rPr lang="zh-CN" altLang="en-US" dirty="0"/>
              <a:t>绘制部分</a:t>
            </a:r>
          </a:p>
        </p:txBody>
      </p:sp>
      <p:sp>
        <p:nvSpPr>
          <p:cNvPr id="3" name="内容占位符 2">
            <a:extLst>
              <a:ext uri="{FF2B5EF4-FFF2-40B4-BE49-F238E27FC236}">
                <a16:creationId xmlns:a16="http://schemas.microsoft.com/office/drawing/2014/main" id="{644FAAE0-F1D4-4E86-A5DC-E1D88A2C9371}"/>
              </a:ext>
            </a:extLst>
          </p:cNvPr>
          <p:cNvSpPr>
            <a:spLocks noGrp="1"/>
          </p:cNvSpPr>
          <p:nvPr>
            <p:ph idx="1"/>
          </p:nvPr>
        </p:nvSpPr>
        <p:spPr/>
        <p:txBody>
          <a:bodyPr/>
          <a:lstStyle/>
          <a:p>
            <a:r>
              <a:rPr lang="zh-CN" altLang="en-US" dirty="0"/>
              <a:t>丐版：贴图置换</a:t>
            </a:r>
            <a:endParaRPr lang="en-US" altLang="zh-CN" dirty="0"/>
          </a:p>
          <a:p>
            <a:r>
              <a:rPr lang="zh-CN" altLang="en-US" dirty="0"/>
              <a:t>基于网格绘制：利用波动方程计算网格点达到动态效果。</a:t>
            </a:r>
            <a:endParaRPr lang="en-US" altLang="zh-CN" dirty="0"/>
          </a:p>
          <a:p>
            <a:r>
              <a:rPr lang="zh-CN" altLang="en-US" dirty="0"/>
              <a:t>凹凸纹理映射：法线贴图，计算量小</a:t>
            </a:r>
            <a:endParaRPr lang="en-US" altLang="zh-CN" dirty="0"/>
          </a:p>
          <a:p>
            <a:r>
              <a:rPr lang="zh-CN" altLang="en-US" dirty="0"/>
              <a:t>使用粒子效果：瀑布等飞溅的水面</a:t>
            </a:r>
            <a:endParaRPr lang="en-US" altLang="zh-CN" dirty="0"/>
          </a:p>
          <a:p>
            <a:endParaRPr lang="en-US" altLang="zh-CN" dirty="0"/>
          </a:p>
          <a:p>
            <a:r>
              <a:rPr lang="zh-CN" altLang="en-US" dirty="0"/>
              <a:t>水面效果</a:t>
            </a:r>
          </a:p>
        </p:txBody>
      </p:sp>
    </p:spTree>
    <p:extLst>
      <p:ext uri="{BB962C8B-B14F-4D97-AF65-F5344CB8AC3E}">
        <p14:creationId xmlns:p14="http://schemas.microsoft.com/office/powerpoint/2010/main" val="31589927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1084</Words>
  <Application>Microsoft Office PowerPoint</Application>
  <PresentationFormat>宽屏</PresentationFormat>
  <Paragraphs>105</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ABZU的复刻</vt:lpstr>
      <vt:lpstr>朱逸渠负责部分</vt:lpstr>
      <vt:lpstr>Shadow mapping</vt:lpstr>
      <vt:lpstr>PowerPoint 演示文稿</vt:lpstr>
      <vt:lpstr>Particle system</vt:lpstr>
      <vt:lpstr>粒子系统基本步骤</vt:lpstr>
      <vt:lpstr>Collision detection</vt:lpstr>
      <vt:lpstr>PowerPoint 演示文稿</vt:lpstr>
      <vt:lpstr>Fluid simulation 绘制部分</vt:lpstr>
      <vt:lpstr>流体模拟 渲染部分</vt:lpstr>
      <vt:lpstr>张吉祺负责部分</vt:lpstr>
      <vt:lpstr>Camera Roaming</vt:lpstr>
      <vt:lpstr>Sky Box</vt:lpstr>
      <vt:lpstr>Display Text</vt:lpstr>
      <vt:lpstr>Anti-Aliasing</vt:lpstr>
      <vt:lpstr>张星</vt:lpstr>
      <vt:lpstr>Simple lighting and shading</vt:lpstr>
      <vt:lpstr>Complex light</vt:lpstr>
      <vt:lpstr>Stencil Test</vt:lpstr>
      <vt:lpstr>姚雪辉负责部分</vt:lpstr>
      <vt:lpstr>Texture mapping</vt:lpstr>
      <vt:lpstr>Model import &amp; Mesh viewing</vt:lpstr>
      <vt:lpstr>Model import &amp; Mesh viewing</vt:lpstr>
      <vt:lpstr>Skeletal Animation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yiqu zhu</dc:creator>
  <cp:lastModifiedBy>yiqu zhu</cp:lastModifiedBy>
  <cp:revision>9</cp:revision>
  <dcterms:created xsi:type="dcterms:W3CDTF">2019-04-26T13:45:07Z</dcterms:created>
  <dcterms:modified xsi:type="dcterms:W3CDTF">2019-04-27T11:11:49Z</dcterms:modified>
</cp:coreProperties>
</file>