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handoutMasterIdLst>
    <p:handoutMasterId r:id="rId12"/>
  </p:handoutMasterIdLst>
  <p:sldIdLst>
    <p:sldId id="2851" r:id="rId3"/>
    <p:sldId id="2853" r:id="rId5"/>
    <p:sldId id="2879" r:id="rId6"/>
    <p:sldId id="2928" r:id="rId7"/>
    <p:sldId id="2929" r:id="rId8"/>
    <p:sldId id="2872" r:id="rId9"/>
    <p:sldId id="2927" r:id="rId10"/>
    <p:sldId id="2876" r:id="rId11"/>
  </p:sldIdLst>
  <p:sldSz cx="12858750" cy="7232650"/>
  <p:notesSz cx="6858000" cy="9144000"/>
  <p:custDataLst>
    <p:tags r:id="rId16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40080" indent="-1828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955" indent="-5543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252"/>
    <a:srgbClr val="26A69A"/>
    <a:srgbClr val="FFFFFF"/>
    <a:srgbClr val="66C6D5"/>
    <a:srgbClr val="0E419A"/>
    <a:srgbClr val="056770"/>
    <a:srgbClr val="77BFDB"/>
    <a:srgbClr val="96D624"/>
    <a:srgbClr val="66BD0D"/>
    <a:srgbClr val="2B8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14" autoAdjust="0"/>
    <p:restoredTop sz="95317" autoAdjust="0"/>
  </p:normalViewPr>
  <p:slideViewPr>
    <p:cSldViewPr>
      <p:cViewPr varScale="1">
        <p:scale>
          <a:sx n="103" d="100"/>
          <a:sy n="103" d="100"/>
        </p:scale>
        <p:origin x="-672" y="-96"/>
      </p:cViewPr>
      <p:guideLst>
        <p:guide orient="horz" pos="302"/>
        <p:guide orient="horz" pos="4153"/>
        <p:guide pos="4049"/>
        <p:guide pos="557"/>
        <p:guide pos="7503"/>
        <p:guide pos="6922"/>
      </p:guideLst>
    </p:cSldViewPr>
  </p:slideViewPr>
  <p:outlineViewPr>
    <p:cViewPr>
      <p:scale>
        <a:sx n="100" d="100"/>
        <a:sy n="100" d="100"/>
      </p:scale>
      <p:origin x="0" y="-2055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2796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gs" Target="tags/tag3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30DBF-D010-4114-9DE3-41E342A27C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1D107-4CC9-43CA-8CA8-36E1DF70D5F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9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" y="0"/>
            <a:ext cx="12858045" cy="7232650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" y="0"/>
            <a:ext cx="12858045" cy="723265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152400" y="202532"/>
            <a:ext cx="12553950" cy="6827586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" y="0"/>
            <a:ext cx="12858045" cy="72326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F82D2-7A68-459D-A996-9BDDA2518F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1EE5D-26FB-46D5-A381-ECFB35BF1D3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3674110" y="441325"/>
            <a:ext cx="5478780" cy="4047490"/>
            <a:chOff x="5816" y="941"/>
            <a:chExt cx="8628" cy="6374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5816" y="941"/>
              <a:ext cx="8628" cy="6374"/>
            </a:xfrm>
            <a:prstGeom prst="rect">
              <a:avLst/>
            </a:prstGeom>
          </p:spPr>
        </p:pic>
        <p:sp>
          <p:nvSpPr>
            <p:cNvPr id="12" name="矩形 259"/>
            <p:cNvSpPr>
              <a:spLocks noChangeArrowheads="1"/>
            </p:cNvSpPr>
            <p:nvPr/>
          </p:nvSpPr>
          <p:spPr bwMode="auto">
            <a:xfrm>
              <a:off x="7857" y="3200"/>
              <a:ext cx="3630" cy="21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>
                <a:buNone/>
              </a:pPr>
              <a:r>
                <a:rPr lang="en-US" altLang="zh-CN" sz="8800" cap="all" dirty="0">
                  <a:solidFill>
                    <a:schemeClr val="accent1"/>
                  </a:solidFill>
                  <a:latin typeface="Impact" panose="020B0806030902050204" pitchFamily="34" charset="0"/>
                  <a:cs typeface="Arial" panose="020B0604020202020204" pitchFamily="34" charset="0"/>
                </a:rPr>
                <a:t>6.25</a:t>
              </a:r>
              <a:endParaRPr lang="en-US" altLang="zh-CN" sz="8800" cap="all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4" name="矩形 259"/>
          <p:cNvSpPr>
            <a:spLocks noChangeArrowheads="1"/>
          </p:cNvSpPr>
          <p:nvPr/>
        </p:nvSpPr>
        <p:spPr bwMode="auto">
          <a:xfrm>
            <a:off x="4926965" y="5344795"/>
            <a:ext cx="2392045" cy="430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2800" dirty="0">
                <a:solidFill>
                  <a:schemeClr val="accent1"/>
                </a:solidFill>
                <a:cs typeface="Arial" panose="020B0604020202020204" pitchFamily="34" charset="0"/>
              </a:rPr>
              <a:t>早前汇报</a:t>
            </a:r>
            <a:endParaRPr lang="zh-CN" altLang="en-US" sz="2800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sp>
        <p:nvSpPr>
          <p:cNvPr id="15" name="矩形 259"/>
          <p:cNvSpPr>
            <a:spLocks noChangeArrowheads="1"/>
          </p:cNvSpPr>
          <p:nvPr/>
        </p:nvSpPr>
        <p:spPr bwMode="auto">
          <a:xfrm>
            <a:off x="3854418" y="6034670"/>
            <a:ext cx="4536504" cy="245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spcBef>
                <a:spcPts val="0"/>
              </a:spcBef>
              <a:buNone/>
            </a:pPr>
            <a:r>
              <a:rPr lang="zh-CN" altLang="en-US" sz="16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汇报人：</a:t>
            </a:r>
            <a:r>
              <a:rPr lang="en-US" altLang="zh-CN" sz="16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20321221 </a:t>
            </a:r>
            <a:r>
              <a:rPr lang="zh-CN" altLang="en-US" sz="16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夏海峰</a:t>
            </a:r>
            <a:r>
              <a:rPr lang="en-US" altLang="zh-CN" sz="16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 </a:t>
            </a:r>
            <a:endParaRPr lang="en-US" altLang="zh-CN" sz="1600" dirty="0" smtClean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20545" y="4544695"/>
            <a:ext cx="8687435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利用爬虫理论，实现</a:t>
            </a:r>
            <a:r>
              <a:rPr lang="en-US" altLang="zh-CN"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12306</a:t>
            </a:r>
            <a:r>
              <a:rPr lang="zh-CN" altLang="en-US"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抢票小助手系统</a:t>
            </a:r>
            <a:endParaRPr lang="zh-CN" altLang="en-US" sz="36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56806" y="2126103"/>
            <a:ext cx="3135994" cy="3212672"/>
          </a:xfrm>
          <a:prstGeom prst="rect">
            <a:avLst/>
          </a:prstGeom>
        </p:spPr>
      </p:pic>
      <p:sp>
        <p:nvSpPr>
          <p:cNvPr id="46" name="MH_Others_1"/>
          <p:cNvSpPr txBox="1"/>
          <p:nvPr>
            <p:custDataLst>
              <p:tags r:id="rId2"/>
            </p:custDataLst>
          </p:nvPr>
        </p:nvSpPr>
        <p:spPr>
          <a:xfrm>
            <a:off x="3568054" y="3093105"/>
            <a:ext cx="1513499" cy="104644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zh-CN" sz="4800" b="1" dirty="0" smtClean="0">
                <a:solidFill>
                  <a:schemeClr val="accent5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  <a:endParaRPr lang="en-US" altLang="zh-CN" sz="4800" b="1" dirty="0" smtClean="0">
              <a:solidFill>
                <a:schemeClr val="accent5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/>
            <a:r>
              <a:rPr lang="en-US" altLang="zh-CN" sz="2000" b="1" dirty="0" smtClean="0">
                <a:solidFill>
                  <a:schemeClr val="accent5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CHAPTER</a:t>
            </a:r>
            <a:endParaRPr lang="zh-CN" altLang="en-US" sz="2000" b="1" dirty="0">
              <a:solidFill>
                <a:schemeClr val="accent5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789420" y="3189605"/>
            <a:ext cx="3656965" cy="1052195"/>
            <a:chOff x="10932" y="4809"/>
            <a:chExt cx="5759" cy="1657"/>
          </a:xfrm>
        </p:grpSpPr>
        <p:sp>
          <p:nvSpPr>
            <p:cNvPr id="10" name="矩形 9"/>
            <p:cNvSpPr/>
            <p:nvPr/>
          </p:nvSpPr>
          <p:spPr>
            <a:xfrm>
              <a:off x="10932" y="4809"/>
              <a:ext cx="5759" cy="1066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US" altLang="zh-CN" sz="4400" dirty="0" smtClean="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6.24</a:t>
              </a:r>
              <a:r>
                <a:rPr lang="zh-CN" altLang="en-US" sz="4400" dirty="0" smtClean="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工作</a:t>
              </a:r>
              <a:r>
                <a:rPr lang="zh-CN" altLang="en-US" sz="4400" dirty="0" smtClean="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总结</a:t>
              </a:r>
              <a:endParaRPr lang="zh-CN" altLang="en-US" sz="4400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12066" y="5935"/>
              <a:ext cx="2954" cy="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lvl="1" indent="0" algn="l">
                <a:buFont typeface="Arial" panose="020B0604020202020204" pitchFamily="34" charset="0"/>
                <a:buNone/>
              </a:pPr>
              <a:r>
                <a:rPr lang="en-US" altLang="zh-CN" sz="1400" dirty="0" smtClean="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6.24 Work </a:t>
              </a:r>
              <a:r>
                <a:rPr lang="en-US" altLang="zh-CN" sz="1600" dirty="0" smtClean="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summary</a:t>
              </a:r>
              <a:endParaRPr lang="en-US" altLang="zh-CN" sz="1400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917440" y="880110"/>
            <a:ext cx="300799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6.24完成工作如下</a:t>
            </a:r>
            <a:endParaRPr lang="en-US" altLang="zh-CN" sz="2800" dirty="0" smtClean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722370" y="1960245"/>
            <a:ext cx="499237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 dirty="0" smtClean="0"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</a:rPr>
              <a:t>1.确认小组组名与小组组号</a:t>
            </a:r>
            <a:endParaRPr lang="en-US" altLang="zh-CN" sz="3200" dirty="0" smtClean="0">
              <a:solidFill>
                <a:schemeClr val="accent2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722370" y="3030220"/>
            <a:ext cx="539877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</a:rPr>
              <a:t>2.完成本小组项目实践的选题</a:t>
            </a:r>
            <a:endParaRPr lang="en-US" altLang="zh-CN" sz="3200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722370" y="4100195"/>
            <a:ext cx="580517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 dirty="0" smtClean="0"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</a:rPr>
              <a:t>3.确认各</a:t>
            </a:r>
            <a:r>
              <a:rPr lang="zh-CN" altLang="en-US" sz="3200" dirty="0" smtClean="0"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</a:rPr>
              <a:t>个</a:t>
            </a:r>
            <a:r>
              <a:rPr lang="en-US" altLang="zh-CN" sz="3200" dirty="0" smtClean="0"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</a:rPr>
              <a:t>小组</a:t>
            </a:r>
            <a:r>
              <a:rPr lang="zh-CN" altLang="en-US" sz="3200" dirty="0" smtClean="0"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</a:rPr>
              <a:t>成</a:t>
            </a:r>
            <a:r>
              <a:rPr lang="en-US" altLang="zh-CN" sz="3200" dirty="0" smtClean="0"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</a:rPr>
              <a:t>员的分工安排</a:t>
            </a:r>
            <a:endParaRPr lang="en-US" altLang="zh-CN" sz="3200" dirty="0" smtClean="0">
              <a:solidFill>
                <a:schemeClr val="accent2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ll/>
      </p:transition>
    </mc:Choice>
    <mc:Fallback>
      <p:transition spd="med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/>
      <p:bldP spid="6" grpId="1"/>
      <p:bldP spid="7" grpId="0"/>
      <p:bldP spid="7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118735" y="735965"/>
            <a:ext cx="26212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工作内容汇报</a:t>
            </a:r>
            <a:endParaRPr lang="en-US" altLang="zh-CN" sz="3200" dirty="0" smtClean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84555" y="1384300"/>
            <a:ext cx="318833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</a:rPr>
              <a:t>1.确认小组组名与小组组号</a:t>
            </a:r>
            <a:endParaRPr lang="en-US" altLang="zh-CN" sz="20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572760" y="2032000"/>
            <a:ext cx="1713230" cy="4603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小组名称：</a:t>
            </a:r>
            <a:endParaRPr lang="zh-CN" altLang="en-US" sz="24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74920" y="2680335"/>
            <a:ext cx="2716530" cy="76835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4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606</a:t>
            </a:r>
            <a:r>
              <a:rPr lang="zh-CN" altLang="en-US" sz="4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团小组</a:t>
            </a:r>
            <a:endParaRPr lang="zh-CN" altLang="en-US" sz="44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565140" y="3760470"/>
            <a:ext cx="171323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buClrTx/>
              <a:buSzTx/>
              <a:buFontTx/>
            </a:pPr>
            <a:r>
              <a:rPr lang="zh-CN" altLang="en-US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小组口号：</a:t>
            </a:r>
            <a:endParaRPr lang="zh-CN" altLang="en-US" sz="24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540635" y="4480560"/>
            <a:ext cx="804164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4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不忘初心，牢记使命，砥砺前行</a:t>
            </a:r>
            <a:endParaRPr lang="en-US" altLang="zh-CN" sz="44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ll/>
      </p:transition>
    </mc:Choice>
    <mc:Fallback>
      <p:transition spd="med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3" grpId="1"/>
      <p:bldP spid="6" grpId="0"/>
      <p:bldP spid="6" grpId="1"/>
      <p:bldP spid="7" grpId="0"/>
      <p:bldP spid="7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172845" y="1168400"/>
            <a:ext cx="344233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</a:rPr>
              <a:t>2.</a:t>
            </a:r>
            <a:r>
              <a:rPr lang="en-US" altLang="zh-CN" sz="20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完成本小组项目实践的选题</a:t>
            </a:r>
            <a:endParaRPr lang="en-US" altLang="zh-CN" sz="20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460500" y="1754505"/>
            <a:ext cx="8893175" cy="521970"/>
            <a:chOff x="2300" y="2763"/>
            <a:chExt cx="14005" cy="822"/>
          </a:xfrm>
        </p:grpSpPr>
        <p:sp>
          <p:nvSpPr>
            <p:cNvPr id="3" name="文本框 2"/>
            <p:cNvSpPr txBox="1"/>
            <p:nvPr/>
          </p:nvSpPr>
          <p:spPr>
            <a:xfrm>
              <a:off x="2300" y="2860"/>
              <a:ext cx="2698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zh-CN" altLang="en-US" sz="2400" b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小组选题：</a:t>
              </a:r>
              <a:endParaRPr lang="zh-CN" alt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5589" y="2763"/>
              <a:ext cx="10716" cy="822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</a:bodyPr>
            <a:p>
              <a:pPr algn="l"/>
              <a:r>
                <a:rPr lang="zh-CN" altLang="en-US" sz="2800" b="1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sym typeface="+mn-ea"/>
                </a:rPr>
                <a:t>利用爬虫理论，实现</a:t>
              </a:r>
              <a:r>
                <a:rPr lang="en-US" altLang="zh-CN" sz="2800" b="1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sym typeface="+mn-ea"/>
                </a:rPr>
                <a:t>12306</a:t>
              </a:r>
              <a:r>
                <a:rPr lang="zh-CN" altLang="en-US" sz="2800" b="1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sym typeface="+mn-ea"/>
                </a:rPr>
                <a:t>抢票小助手系统</a:t>
              </a:r>
              <a:endParaRPr lang="zh-CN" altLang="en-US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1172845" y="2752090"/>
            <a:ext cx="369633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</a:rPr>
              <a:t>3.</a:t>
            </a:r>
            <a:r>
              <a:rPr lang="en-US" altLang="zh-CN" sz="20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确认各个小组成员的分工安排</a:t>
            </a:r>
            <a:endParaRPr lang="en-US" altLang="zh-CN" sz="20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4413250" y="3256280"/>
            <a:ext cx="3399790" cy="2941320"/>
            <a:chOff x="6950" y="5128"/>
            <a:chExt cx="5354" cy="4632"/>
          </a:xfrm>
        </p:grpSpPr>
        <p:sp>
          <p:nvSpPr>
            <p:cNvPr id="6" name="文本框 5"/>
            <p:cNvSpPr txBox="1"/>
            <p:nvPr/>
          </p:nvSpPr>
          <p:spPr>
            <a:xfrm>
              <a:off x="8036" y="5128"/>
              <a:ext cx="2540" cy="822"/>
            </a:xfrm>
            <a:prstGeom prst="rect">
              <a:avLst/>
            </a:prstGeom>
            <a:noFill/>
          </p:spPr>
          <p:txBody>
            <a:bodyPr wrap="none" rtlCol="0" anchor="t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p>
              <a:r>
                <a:rPr lang="zh-CN" altLang="en-US" sz="2800" b="1">
                  <a:solidFill>
                    <a:schemeClr val="accent2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sym typeface="+mn-ea"/>
                </a:rPr>
                <a:t>分工安排</a:t>
              </a:r>
              <a:endParaRPr lang="zh-CN" altLang="en-US" sz="2800" b="1"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endParaRPr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6950" y="6262"/>
              <a:ext cx="5354" cy="3499"/>
              <a:chOff x="4795" y="5853"/>
              <a:chExt cx="5354" cy="3499"/>
            </a:xfrm>
          </p:grpSpPr>
          <p:sp>
            <p:nvSpPr>
              <p:cNvPr id="7" name="文本框 6"/>
              <p:cNvSpPr txBox="1"/>
              <p:nvPr/>
            </p:nvSpPr>
            <p:spPr>
              <a:xfrm>
                <a:off x="4820" y="5853"/>
                <a:ext cx="3666" cy="8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algn="l"/>
                <a:r>
                  <a:rPr lang="zh-CN" altLang="en-US" sz="2800" b="1"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sym typeface="+mn-ea"/>
                  </a:rPr>
                  <a:t>组长：夏海峰</a:t>
                </a:r>
                <a:endParaRPr lang="zh-CN" altLang="en-US"/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4795" y="6716"/>
                <a:ext cx="5355" cy="822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r>
                  <a:rPr lang="zh-CN" altLang="en-US" sz="2800" b="1">
                    <a:solidFill>
                      <a:schemeClr val="accent2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sym typeface="+mn-ea"/>
                  </a:rPr>
                  <a:t>程序：熊诗驰，杨亮</a:t>
                </a:r>
                <a:endParaRPr lang="zh-CN" altLang="en-US"/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4820" y="7623"/>
                <a:ext cx="3666" cy="822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r>
                  <a:rPr lang="zh-CN" altLang="en-US" sz="2800" b="1"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sym typeface="+mn-ea"/>
                  </a:rPr>
                  <a:t>文档：虞含怿</a:t>
                </a:r>
                <a:endParaRPr lang="zh-CN" altLang="en-US"/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4820" y="8530"/>
                <a:ext cx="3666" cy="822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r>
                  <a:rPr lang="zh-CN" altLang="en-US" sz="2800" b="1">
                    <a:solidFill>
                      <a:schemeClr val="accent2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sym typeface="+mn-ea"/>
                  </a:rPr>
                  <a:t>展示：鄢阳天</a:t>
                </a:r>
                <a:endParaRPr lang="zh-CN" altLang="en-US" sz="2800" b="1">
                  <a:solidFill>
                    <a:schemeClr val="accent2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ll/>
      </p:transition>
    </mc:Choice>
    <mc:Fallback>
      <p:transition spd="med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4" grpId="0"/>
      <p:bldP spid="4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756535" y="2125980"/>
            <a:ext cx="7808595" cy="3212465"/>
            <a:chOff x="4341" y="3348"/>
            <a:chExt cx="12297" cy="5059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4341" y="3348"/>
              <a:ext cx="4939" cy="5059"/>
            </a:xfrm>
            <a:prstGeom prst="rect">
              <a:avLst/>
            </a:prstGeom>
          </p:spPr>
        </p:pic>
        <p:sp>
          <p:nvSpPr>
            <p:cNvPr id="46" name="MH_Others_1"/>
            <p:cNvSpPr txBox="1"/>
            <p:nvPr>
              <p:custDataLst>
                <p:tags r:id="rId2"/>
              </p:custDataLst>
            </p:nvPr>
          </p:nvSpPr>
          <p:spPr>
            <a:xfrm>
              <a:off x="5619" y="4871"/>
              <a:ext cx="2383" cy="1648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altLang="zh-CN" sz="4800" b="1" dirty="0" smtClean="0">
                  <a:solidFill>
                    <a:schemeClr val="accent5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02</a:t>
              </a:r>
              <a:endParaRPr lang="en-US" altLang="zh-CN" sz="4800" b="1" dirty="0" smtClean="0">
                <a:solidFill>
                  <a:schemeClr val="accent5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algn="ctr"/>
              <a:r>
                <a:rPr lang="en-US" altLang="zh-CN" sz="2000" b="1" dirty="0" smtClean="0">
                  <a:solidFill>
                    <a:schemeClr val="accent5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CHAPTER</a:t>
              </a:r>
              <a:endParaRPr lang="zh-CN" altLang="en-US" sz="2000" b="1" dirty="0">
                <a:solidFill>
                  <a:schemeClr val="accent5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10579" y="5073"/>
              <a:ext cx="6059" cy="2132"/>
              <a:chOff x="10932" y="4809"/>
              <a:chExt cx="6059" cy="2132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10932" y="4809"/>
                <a:ext cx="6059" cy="2132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zh-CN" sz="4400" dirty="0" smtClean="0">
                    <a:solidFill>
                      <a:schemeClr val="accent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6.25</a:t>
                </a:r>
                <a:r>
                  <a:rPr lang="zh-CN" altLang="en-US" sz="4400" dirty="0" smtClean="0">
                    <a:solidFill>
                      <a:schemeClr val="accent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工作计划</a:t>
                </a:r>
                <a:endParaRPr lang="zh-CN" altLang="en-US" sz="4400" dirty="0" smtClean="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  <a:p>
                <a:endParaRPr lang="zh-CN" altLang="en-US" sz="4400" dirty="0">
                  <a:solidFill>
                    <a:schemeClr val="accent5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7" name="TextBox 11"/>
              <p:cNvSpPr txBox="1"/>
              <p:nvPr/>
            </p:nvSpPr>
            <p:spPr>
              <a:xfrm>
                <a:off x="12066" y="5885"/>
                <a:ext cx="2435" cy="5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 indent="0" algn="l">
                  <a:buFont typeface="Arial" panose="020B0604020202020204" pitchFamily="34" charset="0"/>
                  <a:buNone/>
                </a:pPr>
                <a:r>
                  <a:rPr lang="en-US" altLang="zh-CN" sz="1600" dirty="0" smtClean="0">
                    <a:solidFill>
                      <a:schemeClr val="accent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6.25 Work plan</a:t>
                </a:r>
                <a:endParaRPr lang="en-US" altLang="zh-CN" sz="1600" dirty="0" smtClean="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/>
      </p:transition>
    </mc:Choice>
    <mc:Fallback>
      <p:transition spd="slow"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974590" y="880110"/>
            <a:ext cx="290893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6月25日工作计划</a:t>
            </a:r>
            <a:endParaRPr lang="en-US" altLang="zh-CN" sz="2800" dirty="0" smtClean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822450" y="1960245"/>
            <a:ext cx="983551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组长</a:t>
            </a:r>
            <a:r>
              <a:rPr lang="zh-CN" altLang="en-US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部分：统筹规划各个环节人员协作，完成项目开发时间表</a:t>
            </a:r>
            <a:endParaRPr lang="zh-CN" altLang="en-US" sz="28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749425" y="2680335"/>
            <a:ext cx="8745220" cy="95313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2800" b="1"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程序部分：杨亮学习使用python爬取网页信息有关技术</a:t>
            </a:r>
            <a:endParaRPr lang="zh-CN" altLang="en-US" sz="2800" b="1">
              <a:solidFill>
                <a:schemeClr val="accent2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 algn="l"/>
            <a:r>
              <a:rPr lang="zh-CN" altLang="en-US" sz="2800" b="1"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		熊诗驰学习数据处理和分析技术</a:t>
            </a:r>
            <a:endParaRPr lang="zh-CN" altLang="en-US" sz="2800" b="1">
              <a:solidFill>
                <a:schemeClr val="accent2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749425" y="3831590"/>
            <a:ext cx="626046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文档部分：</a:t>
            </a:r>
            <a:r>
              <a:rPr lang="zh-CN" altLang="en-US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虞含怿学习文档的写作方法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749425" y="4552315"/>
            <a:ext cx="843915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2800" b="1"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展示部分：鄢阳天学习PPT制作与美化及PPT演讲技巧</a:t>
            </a:r>
            <a:endParaRPr lang="zh-CN" altLang="en-US" sz="2800" b="1">
              <a:solidFill>
                <a:schemeClr val="accent2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ll/>
      </p:transition>
    </mc:Choice>
    <mc:Fallback>
      <p:transition spd="med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8" grpId="0"/>
      <p:bldP spid="8" grpId="1"/>
      <p:bldP spid="9" grpId="0"/>
      <p:bldP spid="9" grpId="1"/>
      <p:bldP spid="10" grpId="0"/>
      <p:bldP spid="10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305300" y="349723"/>
            <a:ext cx="4248150" cy="4269246"/>
          </a:xfrm>
          <a:prstGeom prst="rect">
            <a:avLst/>
          </a:prstGeom>
        </p:spPr>
      </p:pic>
      <p:sp>
        <p:nvSpPr>
          <p:cNvPr id="12" name="矩形 259"/>
          <p:cNvSpPr>
            <a:spLocks noChangeArrowheads="1"/>
          </p:cNvSpPr>
          <p:nvPr/>
        </p:nvSpPr>
        <p:spPr bwMode="auto">
          <a:xfrm>
            <a:off x="4989215" y="1895016"/>
            <a:ext cx="2305052" cy="1353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8800" cap="all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6.25</a:t>
            </a:r>
            <a:endParaRPr lang="en-US" altLang="zh-CN" sz="8800" cap="all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259"/>
          <p:cNvSpPr>
            <a:spLocks noChangeArrowheads="1"/>
          </p:cNvSpPr>
          <p:nvPr/>
        </p:nvSpPr>
        <p:spPr bwMode="auto">
          <a:xfrm>
            <a:off x="3235779" y="4794359"/>
            <a:ext cx="6387192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8000" b="1" dirty="0" smtClean="0">
                <a:solidFill>
                  <a:schemeClr val="accent1"/>
                </a:solidFill>
                <a:cs typeface="Arial" panose="020B0604020202020204" pitchFamily="34" charset="0"/>
              </a:rPr>
              <a:t>THANK YOU</a:t>
            </a:r>
            <a:endParaRPr lang="zh-CN" altLang="en-US" sz="5400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sp>
        <p:nvSpPr>
          <p:cNvPr id="8" name="矩形 259"/>
          <p:cNvSpPr>
            <a:spLocks noChangeArrowheads="1"/>
          </p:cNvSpPr>
          <p:nvPr/>
        </p:nvSpPr>
        <p:spPr bwMode="auto">
          <a:xfrm>
            <a:off x="4716236" y="5955204"/>
            <a:ext cx="3426278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spcBef>
                <a:spcPts val="0"/>
              </a:spcBef>
              <a:buNone/>
            </a:pPr>
            <a:r>
              <a:rPr lang="zh-CN" altLang="en-US" sz="28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感谢聆听，批评指导</a:t>
            </a:r>
            <a:endParaRPr lang="en-US" altLang="zh-CN" sz="28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650"/>
                            </p:stCondLst>
                            <p:childTnLst>
                              <p:par>
                                <p:cTn id="17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150"/>
                            </p:stCondLst>
                            <p:childTnLst>
                              <p:par>
                                <p:cTn id="2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50"/>
                            </p:stCondLst>
                            <p:childTnLst>
                              <p:par>
                                <p:cTn id="2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5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 bldLvl="0" animBg="1"/>
      <p:bldP spid="7" grpId="0"/>
      <p:bldP spid="7" grpId="1"/>
      <p:bldP spid="8" grpId="0"/>
    </p:bldLst>
  </p:timing>
</p:sld>
</file>

<file path=ppt/tags/tag1.xml><?xml version="1.0" encoding="utf-8"?>
<p:tagLst xmlns:p="http://schemas.openxmlformats.org/presentationml/2006/main">
  <p:tag name="MH" val="20160830110146"/>
  <p:tag name="MH_LIBRARY" val="CONTENTS"/>
  <p:tag name="MH_TYPE" val="OTHERS"/>
  <p:tag name="ID" val="553512"/>
</p:tagLst>
</file>

<file path=ppt/tags/tag2.xml><?xml version="1.0" encoding="utf-8"?>
<p:tagLst xmlns:p="http://schemas.openxmlformats.org/presentationml/2006/main">
  <p:tag name="MH" val="20160830110146"/>
  <p:tag name="MH_LIBRARY" val="CONTENTS"/>
  <p:tag name="MH_TYPE" val="OTHERS"/>
  <p:tag name="ID" val="553512"/>
</p:tagLst>
</file>

<file path=ppt/tags/tag3.xml><?xml version="1.0" encoding="utf-8"?>
<p:tagLst xmlns:p="http://schemas.openxmlformats.org/presentationml/2006/main">
  <p:tag name="ISPRING_ULTRA_SCORM_COURSE_ID" val="9E7965BD-BA7C-4284-B303-3DF26FF20985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OUTPUT_FOLDER" val="C:\Users\Administrator\Desktop"/>
  <p:tag name="ISPRING_PRESENTATION_TITLE" val="bt262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COMMONDATA" val="eyJoZGlkIjoiOWUyNTMzY2Y0YWUxZjE0ODc2OTAwYjIwNTZkYTEyYTIifQ=="/>
</p:tagLst>
</file>

<file path=ppt/theme/theme1.xml><?xml version="1.0" encoding="utf-8"?>
<a:theme xmlns:a="http://schemas.openxmlformats.org/drawingml/2006/main" name="自定义设计方案">
  <a:themeElements>
    <a:clrScheme name="自定义 18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6A69A"/>
      </a:accent1>
      <a:accent2>
        <a:srgbClr val="FF5252"/>
      </a:accent2>
      <a:accent3>
        <a:srgbClr val="26A69A"/>
      </a:accent3>
      <a:accent4>
        <a:srgbClr val="FF5252"/>
      </a:accent4>
      <a:accent5>
        <a:srgbClr val="26A69A"/>
      </a:accent5>
      <a:accent6>
        <a:srgbClr val="FF5252"/>
      </a:accent6>
      <a:hlink>
        <a:srgbClr val="26A69A"/>
      </a:hlink>
      <a:folHlink>
        <a:srgbClr val="FF525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443</Words>
  <Application>WPS 演示</Application>
  <PresentationFormat>自定义</PresentationFormat>
  <Paragraphs>78</Paragraphs>
  <Slides>8</Slides>
  <Notes>23</Notes>
  <HiddenSlides>0</HiddenSlides>
  <MMClips>1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Arial</vt:lpstr>
      <vt:lpstr>宋体</vt:lpstr>
      <vt:lpstr>Wingdings</vt:lpstr>
      <vt:lpstr>Calibri</vt:lpstr>
      <vt:lpstr>微软雅黑</vt:lpstr>
      <vt:lpstr>Impact</vt:lpstr>
      <vt:lpstr>Arial Unicode MS</vt:lpstr>
      <vt:lpstr>Calibri Light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Btiger</cp:lastModifiedBy>
  <cp:revision>9</cp:revision>
  <dcterms:created xsi:type="dcterms:W3CDTF">2022-04-20T13:42:00Z</dcterms:created>
  <dcterms:modified xsi:type="dcterms:W3CDTF">2022-06-25T00:17:29Z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7FA8A6DD74444643BCFAB1E5C4B258DF</vt:lpwstr>
  </property>
  <property fmtid="{D5CDD505-2E9C-101B-9397-08002B2CF9AE}" pid="3" name="KSOProductBuildVer">
    <vt:lpwstr>2052-11.1.0.11744</vt:lpwstr>
  </property>
</Properties>
</file>