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5"/>
  </p:handoutMasterIdLst>
  <p:sldIdLst>
    <p:sldId id="2851" r:id="rId3"/>
    <p:sldId id="2853" r:id="rId5"/>
    <p:sldId id="2879" r:id="rId6"/>
    <p:sldId id="2928" r:id="rId7"/>
    <p:sldId id="2929" r:id="rId8"/>
    <p:sldId id="2933" r:id="rId9"/>
    <p:sldId id="2936" r:id="rId10"/>
    <p:sldId id="2934" r:id="rId11"/>
    <p:sldId id="2872" r:id="rId12"/>
    <p:sldId id="2927" r:id="rId13"/>
    <p:sldId id="2876" r:id="rId14"/>
  </p:sldIdLst>
  <p:sldSz cx="12858750" cy="7232650"/>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TIGER"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252"/>
    <a:srgbClr val="26A69A"/>
    <a:srgbClr val="FFFFFF"/>
    <a:srgbClr val="66C6D5"/>
    <a:srgbClr val="0E419A"/>
    <a:srgbClr val="056770"/>
    <a:srgbClr val="77BFDB"/>
    <a:srgbClr val="96D624"/>
    <a:srgbClr val="66BD0D"/>
    <a:srgbClr val="2B8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autoAdjust="0"/>
    <p:restoredTop sz="95317" autoAdjust="0"/>
  </p:normalViewPr>
  <p:slideViewPr>
    <p:cSldViewPr>
      <p:cViewPr varScale="1">
        <p:scale>
          <a:sx n="103" d="100"/>
          <a:sy n="103" d="100"/>
        </p:scale>
        <p:origin x="-672" y="-96"/>
      </p:cViewPr>
      <p:guideLst>
        <p:guide orient="horz" pos="328"/>
        <p:guide orient="horz" pos="4153"/>
        <p:guide pos="4050"/>
        <p:guide pos="557"/>
        <p:guide pos="7503"/>
        <p:guide pos="6922"/>
      </p:guideLst>
    </p:cSldViewPr>
  </p:slideViewPr>
  <p:outlineViewPr>
    <p:cViewPr>
      <p:scale>
        <a:sx n="100" d="100"/>
        <a:sy n="100" d="100"/>
      </p:scale>
      <p:origin x="0" y="-20556"/>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4.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25T10:48:52.177"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 y="0"/>
            <a:ext cx="12858045" cy="7232650"/>
          </a:xfrm>
          <a:prstGeom prst="rect">
            <a:avLst/>
          </a:prstGeom>
        </p:spPr>
      </p:pic>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 y="0"/>
            <a:ext cx="12858045" cy="7232650"/>
          </a:xfrm>
          <a:prstGeom prst="rect">
            <a:avLst/>
          </a:prstGeom>
        </p:spPr>
      </p:pic>
      <p:sp>
        <p:nvSpPr>
          <p:cNvPr id="8" name="矩形 7"/>
          <p:cNvSpPr/>
          <p:nvPr userDrawn="1"/>
        </p:nvSpPr>
        <p:spPr>
          <a:xfrm>
            <a:off x="152400" y="202532"/>
            <a:ext cx="12553950" cy="682758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 y="0"/>
            <a:ext cx="12858045" cy="72326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74110" y="441325"/>
            <a:ext cx="5478780" cy="4047490"/>
            <a:chOff x="5816" y="941"/>
            <a:chExt cx="8628" cy="6374"/>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816" y="941"/>
              <a:ext cx="8628" cy="6374"/>
            </a:xfrm>
            <a:prstGeom prst="rect">
              <a:avLst/>
            </a:prstGeom>
          </p:spPr>
        </p:pic>
        <p:sp>
          <p:nvSpPr>
            <p:cNvPr id="12" name="矩形 259"/>
            <p:cNvSpPr>
              <a:spLocks noChangeArrowheads="1"/>
            </p:cNvSpPr>
            <p:nvPr/>
          </p:nvSpPr>
          <p:spPr bwMode="auto">
            <a:xfrm>
              <a:off x="7857" y="3200"/>
              <a:ext cx="3630" cy="2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800" cap="all" dirty="0">
                  <a:solidFill>
                    <a:schemeClr val="accent1"/>
                  </a:solidFill>
                  <a:latin typeface="Impact" panose="020B0806030902050204" pitchFamily="34" charset="0"/>
                  <a:cs typeface="Arial" panose="020B0604020202020204" pitchFamily="34" charset="0"/>
                </a:rPr>
                <a:t>6.26</a:t>
              </a:r>
              <a:endParaRPr lang="en-US" altLang="zh-CN" sz="8800" cap="all" dirty="0">
                <a:solidFill>
                  <a:schemeClr val="accent1"/>
                </a:solidFill>
                <a:latin typeface="Impact" panose="020B0806030902050204" pitchFamily="34" charset="0"/>
                <a:cs typeface="Arial" panose="020B0604020202020204" pitchFamily="34" charset="0"/>
              </a:endParaRPr>
            </a:p>
          </p:txBody>
        </p:sp>
      </p:grpSp>
      <p:sp>
        <p:nvSpPr>
          <p:cNvPr id="14" name="矩形 259"/>
          <p:cNvSpPr>
            <a:spLocks noChangeArrowheads="1"/>
          </p:cNvSpPr>
          <p:nvPr/>
        </p:nvSpPr>
        <p:spPr bwMode="auto">
          <a:xfrm>
            <a:off x="4926965" y="5344795"/>
            <a:ext cx="239204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800" dirty="0">
                <a:solidFill>
                  <a:schemeClr val="accent1"/>
                </a:solidFill>
                <a:cs typeface="Arial" panose="020B0604020202020204" pitchFamily="34" charset="0"/>
              </a:rPr>
              <a:t>早前汇报</a:t>
            </a:r>
            <a:endParaRPr lang="zh-CN" altLang="en-US" sz="2800" dirty="0">
              <a:solidFill>
                <a:schemeClr val="accent1"/>
              </a:solidFill>
              <a:cs typeface="Arial" panose="020B0604020202020204" pitchFamily="34" charset="0"/>
            </a:endParaRPr>
          </a:p>
        </p:txBody>
      </p:sp>
      <p:sp>
        <p:nvSpPr>
          <p:cNvPr id="15" name="矩形 259"/>
          <p:cNvSpPr>
            <a:spLocks noChangeArrowheads="1"/>
          </p:cNvSpPr>
          <p:nvPr/>
        </p:nvSpPr>
        <p:spPr bwMode="auto">
          <a:xfrm>
            <a:off x="3854418" y="6034670"/>
            <a:ext cx="4536504" cy="245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600" dirty="0" smtClean="0">
                <a:solidFill>
                  <a:schemeClr val="accent1"/>
                </a:solidFill>
                <a:latin typeface="Arial" panose="020B0604020202020204" pitchFamily="34" charset="0"/>
                <a:cs typeface="Arial" panose="020B0604020202020204" pitchFamily="34" charset="0"/>
                <a:sym typeface="Arial" panose="020B0604020202020204" pitchFamily="34" charset="0"/>
              </a:rPr>
              <a:t>汇报人：</a:t>
            </a:r>
            <a:r>
              <a:rPr lang="en-US" altLang="zh-CN" sz="1600" dirty="0" smtClean="0">
                <a:solidFill>
                  <a:schemeClr val="accent1"/>
                </a:solidFill>
                <a:latin typeface="Arial" panose="020B0604020202020204" pitchFamily="34" charset="0"/>
                <a:cs typeface="Arial" panose="020B0604020202020204" pitchFamily="34" charset="0"/>
                <a:sym typeface="Arial" panose="020B0604020202020204" pitchFamily="34" charset="0"/>
              </a:rPr>
              <a:t>20321222 </a:t>
            </a:r>
            <a:r>
              <a:rPr lang="zh-CN" altLang="en-US" sz="1600" dirty="0" smtClean="0">
                <a:solidFill>
                  <a:schemeClr val="accent1"/>
                </a:solidFill>
                <a:latin typeface="Arial" panose="020B0604020202020204" pitchFamily="34" charset="0"/>
                <a:cs typeface="Arial" panose="020B0604020202020204" pitchFamily="34" charset="0"/>
                <a:sym typeface="Arial" panose="020B0604020202020204" pitchFamily="34" charset="0"/>
              </a:rPr>
              <a:t>熊诗驰</a:t>
            </a:r>
            <a:r>
              <a:rPr lang="en-US" altLang="zh-CN" sz="1600" dirty="0" smtClean="0">
                <a:solidFill>
                  <a:schemeClr val="accent1"/>
                </a:solidFill>
                <a:latin typeface="Arial" panose="020B0604020202020204" pitchFamily="34" charset="0"/>
                <a:cs typeface="Arial" panose="020B0604020202020204" pitchFamily="34" charset="0"/>
                <a:sym typeface="Arial" panose="020B0604020202020204" pitchFamily="34" charset="0"/>
              </a:rPr>
              <a:t>  </a:t>
            </a:r>
            <a:endParaRPr lang="en-US" altLang="zh-CN" sz="1600" dirty="0" smtClean="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2" name="文本框 1"/>
          <p:cNvSpPr txBox="1"/>
          <p:nvPr/>
        </p:nvSpPr>
        <p:spPr>
          <a:xfrm>
            <a:off x="1820545" y="4544695"/>
            <a:ext cx="8687435" cy="645160"/>
          </a:xfrm>
          <a:prstGeom prst="rect">
            <a:avLst/>
          </a:prstGeom>
          <a:noFill/>
        </p:spPr>
        <p:txBody>
          <a:bodyPr wrap="none" rtlCol="0" anchor="t">
            <a:spAutoFit/>
          </a:bodyPr>
          <a:p>
            <a:pPr algn="l"/>
            <a:r>
              <a:rPr lang="zh-CN" altLang="en-US" sz="3600" b="1">
                <a:solidFill>
                  <a:schemeClr val="accent1"/>
                </a:solidFill>
                <a:effectLst>
                  <a:outerShdw blurRad="38100" dist="25400" dir="5400000" algn="ctr" rotWithShape="0">
                    <a:srgbClr val="6E747A">
                      <a:alpha val="43000"/>
                    </a:srgbClr>
                  </a:outerShdw>
                </a:effectLst>
                <a:sym typeface="+mn-ea"/>
              </a:rPr>
              <a:t>利用爬虫理论，实现</a:t>
            </a:r>
            <a:r>
              <a:rPr lang="en-US" altLang="zh-CN" sz="3600" b="1">
                <a:solidFill>
                  <a:schemeClr val="accent1"/>
                </a:solidFill>
                <a:effectLst>
                  <a:outerShdw blurRad="38100" dist="25400" dir="5400000" algn="ctr" rotWithShape="0">
                    <a:srgbClr val="6E747A">
                      <a:alpha val="43000"/>
                    </a:srgbClr>
                  </a:outerShdw>
                </a:effectLst>
                <a:sym typeface="+mn-ea"/>
              </a:rPr>
              <a:t>12306</a:t>
            </a:r>
            <a:r>
              <a:rPr lang="zh-CN" altLang="en-US" sz="3600" b="1">
                <a:solidFill>
                  <a:schemeClr val="accent1"/>
                </a:solidFill>
                <a:effectLst>
                  <a:outerShdw blurRad="38100" dist="25400" dir="5400000" algn="ctr" rotWithShape="0">
                    <a:srgbClr val="6E747A">
                      <a:alpha val="43000"/>
                    </a:srgbClr>
                  </a:outerShdw>
                </a:effectLst>
                <a:sym typeface="+mn-ea"/>
              </a:rPr>
              <a:t>抢票小助手系统</a:t>
            </a:r>
            <a:endParaRPr lang="zh-CN" altLang="en-US" sz="3600"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74590" y="880110"/>
            <a:ext cx="2908935" cy="521970"/>
          </a:xfrm>
          <a:prstGeom prst="rect">
            <a:avLst/>
          </a:prstGeom>
          <a:noFill/>
        </p:spPr>
        <p:txBody>
          <a:bodyPr wrap="none" rtlCol="0">
            <a:spAutoFit/>
          </a:bodyPr>
          <a:p>
            <a:pPr algn="l"/>
            <a:r>
              <a:rPr lang="en-US" altLang="zh-CN" sz="2800" dirty="0" smtClean="0">
                <a:solidFill>
                  <a:schemeClr val="accent1"/>
                </a:solidFill>
                <a:latin typeface="Arial" panose="020B0604020202020204" pitchFamily="34" charset="0"/>
                <a:ea typeface="微软雅黑" panose="020B0503020204020204" pitchFamily="34" charset="-122"/>
                <a:sym typeface="+mn-ea"/>
              </a:rPr>
              <a:t>6月26日工作计划</a:t>
            </a:r>
            <a:endParaRPr lang="en-US" altLang="zh-CN" sz="2800" dirty="0" smtClean="0">
              <a:solidFill>
                <a:schemeClr val="accent1"/>
              </a:solidFill>
              <a:latin typeface="Arial" panose="020B0604020202020204" pitchFamily="34" charset="0"/>
              <a:ea typeface="微软雅黑" panose="020B0503020204020204" pitchFamily="34" charset="-122"/>
            </a:endParaRPr>
          </a:p>
        </p:txBody>
      </p:sp>
      <p:sp>
        <p:nvSpPr>
          <p:cNvPr id="7" name="文本框 6"/>
          <p:cNvSpPr txBox="1"/>
          <p:nvPr/>
        </p:nvSpPr>
        <p:spPr>
          <a:xfrm>
            <a:off x="2685415" y="1671955"/>
            <a:ext cx="6304280" cy="460375"/>
          </a:xfrm>
          <a:prstGeom prst="rect">
            <a:avLst/>
          </a:prstGeom>
          <a:noFill/>
        </p:spPr>
        <p:txBody>
          <a:bodyPr wrap="none" rtlCol="0">
            <a:spAutoFit/>
          </a:bodyPr>
          <a:p>
            <a:pPr algn="l"/>
            <a:r>
              <a:rPr lang="zh-CN" altLang="en-US" sz="2400" b="1">
                <a:solidFill>
                  <a:schemeClr val="accent1"/>
                </a:solidFill>
                <a:effectLst>
                  <a:outerShdw blurRad="38100" dist="25400" dir="5400000" algn="ctr" rotWithShape="0">
                    <a:srgbClr val="6E747A">
                      <a:alpha val="43000"/>
                    </a:srgbClr>
                  </a:outerShdw>
                </a:effectLst>
                <a:sym typeface="+mn-ea"/>
              </a:rPr>
              <a:t>组长部分：推动并协助各个部分完成当天任务</a:t>
            </a:r>
            <a:endParaRPr lang="zh-CN" altLang="en-US" sz="2400" b="1">
              <a:solidFill>
                <a:schemeClr val="accent1"/>
              </a:solidFill>
              <a:effectLst>
                <a:outerShdw blurRad="38100" dist="25400" dir="5400000" algn="ctr" rotWithShape="0">
                  <a:srgbClr val="6E747A">
                    <a:alpha val="43000"/>
                  </a:srgbClr>
                </a:outerShdw>
              </a:effectLst>
              <a:sym typeface="+mn-ea"/>
            </a:endParaRPr>
          </a:p>
        </p:txBody>
      </p:sp>
      <p:sp>
        <p:nvSpPr>
          <p:cNvPr id="9" name="文本框 8"/>
          <p:cNvSpPr txBox="1"/>
          <p:nvPr/>
        </p:nvSpPr>
        <p:spPr>
          <a:xfrm>
            <a:off x="2664460" y="4264660"/>
            <a:ext cx="7528560" cy="460375"/>
          </a:xfrm>
          <a:prstGeom prst="rect">
            <a:avLst/>
          </a:prstGeom>
          <a:noFill/>
        </p:spPr>
        <p:txBody>
          <a:bodyPr wrap="none" rtlCol="0" anchor="t">
            <a:spAutoFit/>
          </a:bodyPr>
          <a:p>
            <a:pPr algn="l"/>
            <a:r>
              <a:rPr lang="zh-CN" altLang="en-US" sz="2400" b="1">
                <a:solidFill>
                  <a:schemeClr val="accent1"/>
                </a:solidFill>
                <a:effectLst>
                  <a:outerShdw blurRad="38100" dist="25400" dir="5400000" algn="ctr" rotWithShape="0">
                    <a:srgbClr val="6E747A">
                      <a:alpha val="43000"/>
                    </a:srgbClr>
                  </a:outerShdw>
                </a:effectLst>
                <a:sym typeface="+mn-ea"/>
              </a:rPr>
              <a:t>文档部分：进行项目文档中非有关具体代码章节的撰写</a:t>
            </a:r>
            <a:endParaRPr lang="zh-CN" altLang="en-US" sz="2400" b="1">
              <a:solidFill>
                <a:schemeClr val="accent1"/>
              </a:solidFill>
              <a:effectLst>
                <a:outerShdw blurRad="38100" dist="25400" dir="5400000" algn="ctr" rotWithShape="0">
                  <a:srgbClr val="6E747A">
                    <a:alpha val="43000"/>
                  </a:srgbClr>
                </a:outerShdw>
              </a:effectLst>
              <a:sym typeface="+mn-ea"/>
            </a:endParaRPr>
          </a:p>
        </p:txBody>
      </p:sp>
      <p:grpSp>
        <p:nvGrpSpPr>
          <p:cNvPr id="5" name="组合 4"/>
          <p:cNvGrpSpPr/>
          <p:nvPr/>
        </p:nvGrpSpPr>
        <p:grpSpPr>
          <a:xfrm>
            <a:off x="2685415" y="2445385"/>
            <a:ext cx="7222490" cy="1568450"/>
            <a:chOff x="4229" y="3851"/>
            <a:chExt cx="11374" cy="2470"/>
          </a:xfrm>
        </p:grpSpPr>
        <p:sp>
          <p:nvSpPr>
            <p:cNvPr id="8" name="文本框 7"/>
            <p:cNvSpPr txBox="1"/>
            <p:nvPr/>
          </p:nvSpPr>
          <p:spPr>
            <a:xfrm>
              <a:off x="6639" y="3851"/>
              <a:ext cx="8964" cy="2470"/>
            </a:xfrm>
            <a:prstGeom prst="rect">
              <a:avLst/>
            </a:prstGeom>
            <a:noFill/>
          </p:spPr>
          <p:txBody>
            <a:bodyPr wrap="none" rtlCol="0" anchor="t">
              <a:spAutoFit/>
            </a:bodyPr>
            <a:p>
              <a:pPr algn="l"/>
              <a:r>
                <a:rPr lang="zh-CN" altLang="en-US" sz="2400" b="1">
                  <a:solidFill>
                    <a:schemeClr val="accent2"/>
                  </a:solidFill>
                  <a:effectLst>
                    <a:outerShdw blurRad="38100" dist="25400" dir="5400000" algn="ctr" rotWithShape="0">
                      <a:srgbClr val="6E747A">
                        <a:alpha val="43000"/>
                      </a:srgbClr>
                    </a:outerShdw>
                  </a:effectLst>
                  <a:sym typeface="+mn-ea"/>
                </a:rPr>
                <a:t>爬虫部分与数据部分人员完成对代码合并</a:t>
              </a:r>
              <a:endParaRPr lang="zh-CN" altLang="en-US" sz="2400" b="1">
                <a:solidFill>
                  <a:schemeClr val="accent2"/>
                </a:solidFill>
                <a:effectLst>
                  <a:outerShdw blurRad="38100" dist="25400" dir="5400000" algn="ctr" rotWithShape="0">
                    <a:srgbClr val="6E747A">
                      <a:alpha val="43000"/>
                    </a:srgbClr>
                  </a:outerShdw>
                </a:effectLst>
                <a:sym typeface="+mn-ea"/>
              </a:endParaRPr>
            </a:p>
            <a:p>
              <a:pPr algn="l"/>
              <a:r>
                <a:rPr lang="zh-CN" altLang="en-US" sz="2400" b="1">
                  <a:solidFill>
                    <a:schemeClr val="accent2"/>
                  </a:solidFill>
                  <a:effectLst>
                    <a:outerShdw blurRad="38100" dist="25400" dir="5400000" algn="ctr" rotWithShape="0">
                      <a:srgbClr val="6E747A">
                        <a:alpha val="43000"/>
                      </a:srgbClr>
                    </a:outerShdw>
                  </a:effectLst>
                  <a:sym typeface="+mn-ea"/>
                </a:rPr>
                <a:t>工作的讨论与安排；</a:t>
              </a:r>
              <a:endParaRPr lang="zh-CN" altLang="en-US" sz="2400" b="1">
                <a:solidFill>
                  <a:schemeClr val="accent2"/>
                </a:solidFill>
                <a:effectLst>
                  <a:outerShdw blurRad="38100" dist="25400" dir="5400000" algn="ctr" rotWithShape="0">
                    <a:srgbClr val="6E747A">
                      <a:alpha val="43000"/>
                    </a:srgbClr>
                  </a:outerShdw>
                </a:effectLst>
                <a:sym typeface="+mn-ea"/>
              </a:endParaRPr>
            </a:p>
            <a:p>
              <a:pPr algn="l"/>
              <a:r>
                <a:rPr lang="zh-CN" altLang="en-US" sz="2400" b="1">
                  <a:solidFill>
                    <a:schemeClr val="accent2"/>
                  </a:solidFill>
                  <a:effectLst>
                    <a:outerShdw blurRad="38100" dist="25400" dir="5400000" algn="ctr" rotWithShape="0">
                      <a:srgbClr val="6E747A">
                        <a:alpha val="43000"/>
                      </a:srgbClr>
                    </a:outerShdw>
                  </a:effectLst>
                  <a:sym typeface="+mn-ea"/>
                </a:rPr>
                <a:t>进行代码的编写，爬虫部分与数据部分各</a:t>
              </a:r>
              <a:endParaRPr lang="zh-CN" altLang="en-US" sz="2400" b="1">
                <a:solidFill>
                  <a:schemeClr val="accent2"/>
                </a:solidFill>
                <a:effectLst>
                  <a:outerShdw blurRad="38100" dist="25400" dir="5400000" algn="ctr" rotWithShape="0">
                    <a:srgbClr val="6E747A">
                      <a:alpha val="43000"/>
                    </a:srgbClr>
                  </a:outerShdw>
                </a:effectLst>
                <a:sym typeface="+mn-ea"/>
              </a:endParaRPr>
            </a:p>
            <a:p>
              <a:pPr algn="l"/>
              <a:r>
                <a:rPr lang="zh-CN" altLang="en-US" sz="2400" b="1">
                  <a:solidFill>
                    <a:schemeClr val="accent2"/>
                  </a:solidFill>
                  <a:effectLst>
                    <a:outerShdw blurRad="38100" dist="25400" dir="5400000" algn="ctr" rotWithShape="0">
                      <a:srgbClr val="6E747A">
                        <a:alpha val="43000"/>
                      </a:srgbClr>
                    </a:outerShdw>
                  </a:effectLst>
                  <a:sym typeface="+mn-ea"/>
                </a:rPr>
                <a:t>自实现部分需求</a:t>
              </a:r>
              <a:endParaRPr lang="zh-CN" altLang="en-US" sz="2400" b="1">
                <a:solidFill>
                  <a:schemeClr val="accent2"/>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4229" y="4561"/>
              <a:ext cx="2698" cy="725"/>
            </a:xfrm>
            <a:prstGeom prst="rect">
              <a:avLst/>
            </a:prstGeom>
            <a:noFill/>
          </p:spPr>
          <p:txBody>
            <a:bodyPr wrap="none" rtlCol="0" anchor="t">
              <a:spAutoFit/>
            </a:bodyPr>
            <a:p>
              <a:r>
                <a:rPr lang="zh-CN" altLang="en-US" sz="2400" b="1">
                  <a:solidFill>
                    <a:schemeClr val="accent2"/>
                  </a:solidFill>
                  <a:effectLst>
                    <a:outerShdw blurRad="38100" dist="25400" dir="5400000" algn="ctr" rotWithShape="0">
                      <a:srgbClr val="6E747A">
                        <a:alpha val="43000"/>
                      </a:srgbClr>
                    </a:outerShdw>
                  </a:effectLst>
                  <a:sym typeface="+mn-ea"/>
                </a:rPr>
                <a:t>程序部分：</a:t>
              </a:r>
              <a:endParaRPr lang="zh-CN" altLang="en-US" sz="2400" b="1">
                <a:solidFill>
                  <a:schemeClr val="accent2"/>
                </a:solidFill>
                <a:effectLst>
                  <a:outerShdw blurRad="38100" dist="25400" dir="5400000" algn="ctr" rotWithShape="0">
                    <a:srgbClr val="6E747A">
                      <a:alpha val="43000"/>
                    </a:srgbClr>
                  </a:outerShdw>
                </a:effectLst>
                <a:sym typeface="+mn-ea"/>
              </a:endParaRPr>
            </a:p>
          </p:txBody>
        </p:sp>
      </p:grpSp>
      <p:grpSp>
        <p:nvGrpSpPr>
          <p:cNvPr id="6" name="组合 5"/>
          <p:cNvGrpSpPr/>
          <p:nvPr/>
        </p:nvGrpSpPr>
        <p:grpSpPr>
          <a:xfrm>
            <a:off x="2556510" y="5056505"/>
            <a:ext cx="7428865" cy="829310"/>
            <a:chOff x="4026" y="7963"/>
            <a:chExt cx="11699" cy="1306"/>
          </a:xfrm>
        </p:grpSpPr>
        <p:sp>
          <p:nvSpPr>
            <p:cNvPr id="10" name="文本框 9"/>
            <p:cNvSpPr txBox="1"/>
            <p:nvPr/>
          </p:nvSpPr>
          <p:spPr>
            <a:xfrm>
              <a:off x="6497" y="7963"/>
              <a:ext cx="9228" cy="1307"/>
            </a:xfrm>
            <a:prstGeom prst="rect">
              <a:avLst/>
            </a:prstGeom>
            <a:noFill/>
          </p:spPr>
          <p:txBody>
            <a:bodyPr wrap="none" rtlCol="0" anchor="t">
              <a:spAutoFit/>
            </a:bodyPr>
            <a:p>
              <a:pPr algn="l"/>
              <a:r>
                <a:rPr lang="zh-CN" altLang="en-US" sz="2400" b="1">
                  <a:solidFill>
                    <a:schemeClr val="accent2"/>
                  </a:solidFill>
                  <a:effectLst>
                    <a:outerShdw blurRad="38100" dist="25400" dir="5400000" algn="ctr" rotWithShape="0">
                      <a:srgbClr val="6E747A">
                        <a:alpha val="43000"/>
                      </a:srgbClr>
                    </a:outerShdw>
                  </a:effectLst>
                  <a:sym typeface="+mn-ea"/>
                </a:rPr>
                <a:t>完成展示PPT总体风格与模板的确认；</a:t>
              </a:r>
              <a:endParaRPr lang="zh-CN" altLang="en-US" sz="2400" b="1">
                <a:solidFill>
                  <a:schemeClr val="accent2"/>
                </a:solidFill>
                <a:effectLst>
                  <a:outerShdw blurRad="38100" dist="25400" dir="5400000" algn="ctr" rotWithShape="0">
                    <a:srgbClr val="6E747A">
                      <a:alpha val="43000"/>
                    </a:srgbClr>
                  </a:outerShdw>
                </a:effectLst>
                <a:sym typeface="+mn-ea"/>
              </a:endParaRPr>
            </a:p>
            <a:p>
              <a:pPr algn="l"/>
              <a:r>
                <a:rPr lang="zh-CN" altLang="en-US" sz="2400" b="1">
                  <a:solidFill>
                    <a:schemeClr val="accent2"/>
                  </a:solidFill>
                  <a:effectLst>
                    <a:outerShdw blurRad="38100" dist="25400" dir="5400000" algn="ctr" rotWithShape="0">
                      <a:srgbClr val="6E747A">
                        <a:alpha val="43000"/>
                      </a:srgbClr>
                    </a:outerShdw>
                  </a:effectLst>
                  <a:sym typeface="+mn-ea"/>
                </a:rPr>
                <a:t>进行展示PPT中非有关具体代码部分的制作</a:t>
              </a:r>
              <a:endParaRPr lang="zh-CN" altLang="en-US" sz="2400" b="1">
                <a:solidFill>
                  <a:schemeClr val="accent2"/>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4026" y="8190"/>
              <a:ext cx="2698" cy="725"/>
            </a:xfrm>
            <a:prstGeom prst="rect">
              <a:avLst/>
            </a:prstGeom>
            <a:noFill/>
          </p:spPr>
          <p:txBody>
            <a:bodyPr wrap="none" rtlCol="0" anchor="t">
              <a:spAutoFit/>
            </a:bodyPr>
            <a:p>
              <a:r>
                <a:rPr lang="zh-CN" altLang="en-US" sz="2400" b="1">
                  <a:solidFill>
                    <a:schemeClr val="accent2"/>
                  </a:solidFill>
                  <a:effectLst>
                    <a:outerShdw blurRad="38100" dist="25400" dir="5400000" algn="ctr" rotWithShape="0">
                      <a:srgbClr val="6E747A">
                        <a:alpha val="43000"/>
                      </a:srgbClr>
                    </a:outerShdw>
                  </a:effectLst>
                  <a:sym typeface="+mn-ea"/>
                </a:rPr>
                <a:t>展示部分：</a:t>
              </a:r>
              <a:endParaRPr lang="zh-CN" altLang="en-US" sz="2400" b="1">
                <a:solidFill>
                  <a:schemeClr val="accent2"/>
                </a:solidFill>
                <a:effectLst>
                  <a:outerShdw blurRad="38100" dist="25400" dir="5400000" algn="ctr" rotWithShape="0">
                    <a:srgbClr val="6E747A">
                      <a:alpha val="43000"/>
                    </a:srgbClr>
                  </a:outerShdw>
                </a:effectLst>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305300" y="349723"/>
            <a:ext cx="4248150" cy="4269246"/>
          </a:xfrm>
          <a:prstGeom prst="rect">
            <a:avLst/>
          </a:prstGeom>
        </p:spPr>
      </p:pic>
      <p:sp>
        <p:nvSpPr>
          <p:cNvPr id="12" name="矩形 259"/>
          <p:cNvSpPr>
            <a:spLocks noChangeArrowheads="1"/>
          </p:cNvSpPr>
          <p:nvPr/>
        </p:nvSpPr>
        <p:spPr bwMode="auto">
          <a:xfrm>
            <a:off x="4989215" y="1895016"/>
            <a:ext cx="2305052" cy="1353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800" cap="all" dirty="0">
                <a:solidFill>
                  <a:schemeClr val="accent1"/>
                </a:solidFill>
                <a:latin typeface="Impact" panose="020B0806030902050204" pitchFamily="34" charset="0"/>
                <a:cs typeface="Arial" panose="020B0604020202020204" pitchFamily="34" charset="0"/>
              </a:rPr>
              <a:t>6.26</a:t>
            </a:r>
            <a:endParaRPr lang="en-US" altLang="zh-CN" sz="8800" cap="all" dirty="0">
              <a:solidFill>
                <a:schemeClr val="accent1"/>
              </a:solidFill>
              <a:latin typeface="Impact" panose="020B0806030902050204" pitchFamily="34" charset="0"/>
              <a:cs typeface="Arial" panose="020B0604020202020204" pitchFamily="34" charset="0"/>
            </a:endParaRPr>
          </a:p>
        </p:txBody>
      </p:sp>
      <p:sp>
        <p:nvSpPr>
          <p:cNvPr id="7" name="矩形 259"/>
          <p:cNvSpPr>
            <a:spLocks noChangeArrowheads="1"/>
          </p:cNvSpPr>
          <p:nvPr/>
        </p:nvSpPr>
        <p:spPr bwMode="auto">
          <a:xfrm>
            <a:off x="3235779" y="4794359"/>
            <a:ext cx="638719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b="1" dirty="0" smtClean="0">
                <a:solidFill>
                  <a:schemeClr val="accent1"/>
                </a:solidFill>
                <a:cs typeface="Arial" panose="020B0604020202020204" pitchFamily="34" charset="0"/>
              </a:rPr>
              <a:t>THANK YOU</a:t>
            </a:r>
            <a:endParaRPr lang="zh-CN" altLang="en-US" sz="5400" dirty="0">
              <a:solidFill>
                <a:schemeClr val="accent1"/>
              </a:solidFill>
              <a:cs typeface="Arial" panose="020B0604020202020204" pitchFamily="34" charset="0"/>
            </a:endParaRPr>
          </a:p>
        </p:txBody>
      </p:sp>
      <p:sp>
        <p:nvSpPr>
          <p:cNvPr id="8" name="矩形 259"/>
          <p:cNvSpPr>
            <a:spLocks noChangeArrowheads="1"/>
          </p:cNvSpPr>
          <p:nvPr/>
        </p:nvSpPr>
        <p:spPr bwMode="auto">
          <a:xfrm>
            <a:off x="4716236" y="5955204"/>
            <a:ext cx="3426278"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2800" dirty="0" smtClean="0">
                <a:solidFill>
                  <a:schemeClr val="accent1"/>
                </a:solidFill>
                <a:latin typeface="Arial" panose="020B0604020202020204" pitchFamily="34" charset="0"/>
                <a:cs typeface="Arial" panose="020B0604020202020204" pitchFamily="34" charset="0"/>
                <a:sym typeface="Arial" panose="020B0604020202020204" pitchFamily="34" charset="0"/>
              </a:rPr>
              <a:t>感谢聆听，批评指导</a:t>
            </a:r>
            <a:endParaRPr lang="en-US" altLang="zh-CN" sz="28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26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par>
                          <p:cTn id="20" fill="hold">
                            <p:stCondLst>
                              <p:cond delay="31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7"/>
                                        </p:tgtEl>
                                      </p:cBhvr>
                                    </p:animEffect>
                                  </p:childTnLst>
                                </p:cTn>
                              </p:par>
                            </p:childTnLst>
                          </p:cTn>
                        </p:par>
                        <p:par>
                          <p:cTn id="28" fill="hold">
                            <p:stCondLst>
                              <p:cond delay="40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7"/>
                                        </p:tgtEl>
                                      </p:cBhvr>
                                    </p:animEffect>
                                    <p:animScale>
                                      <p:cBhvr>
                                        <p:cTn id="31" dur="250" autoRev="1" fill="hold"/>
                                        <p:tgtEl>
                                          <p:spTgt spid="7"/>
                                        </p:tgtEl>
                                      </p:cBhvr>
                                      <p:by x="105000" y="105000"/>
                                    </p:animScale>
                                  </p:childTnLst>
                                </p:cTn>
                              </p:par>
                            </p:childTnLst>
                          </p:cTn>
                        </p:par>
                        <p:par>
                          <p:cTn id="32" fill="hold">
                            <p:stCondLst>
                              <p:cond delay="4550"/>
                            </p:stCondLst>
                            <p:childTnLst>
                              <p:par>
                                <p:cTn id="33" presetID="53" presetClass="entr" presetSubtype="16"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bldLvl="0" animBg="1"/>
      <p:bldP spid="7" grpId="0"/>
      <p:bldP spid="7" grpId="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2756806" y="2126103"/>
            <a:ext cx="3135994" cy="3212672"/>
          </a:xfrm>
          <a:prstGeom prst="rect">
            <a:avLst/>
          </a:prstGeom>
        </p:spPr>
      </p:pic>
      <p:sp>
        <p:nvSpPr>
          <p:cNvPr id="46" name="MH_Others_1"/>
          <p:cNvSpPr txBox="1"/>
          <p:nvPr>
            <p:custDataLst>
              <p:tags r:id="rId2"/>
            </p:custDataLst>
          </p:nvPr>
        </p:nvSpPr>
        <p:spPr>
          <a:xfrm>
            <a:off x="3568054" y="3093105"/>
            <a:ext cx="1513499" cy="1046440"/>
          </a:xfrm>
          <a:prstGeom prst="rect">
            <a:avLst/>
          </a:prstGeom>
          <a:noFill/>
        </p:spPr>
        <p:txBody>
          <a:bodyPr wrap="square" lIns="0" tIns="0" rIns="0" bIns="0" rtlCol="0" anchor="ctr" anchorCtr="0">
            <a:spAutoFit/>
          </a:bodyPr>
          <a:lstStyle/>
          <a:p>
            <a:pPr algn="ctr"/>
            <a:r>
              <a:rPr lang="en-US" altLang="zh-CN" sz="4800" b="1" dirty="0" smtClean="0">
                <a:solidFill>
                  <a:schemeClr val="accent5"/>
                </a:solidFill>
                <a:latin typeface="Arial" panose="020B0604020202020204" pitchFamily="34" charset="0"/>
                <a:ea typeface="微软雅黑" panose="020B0503020204020204" pitchFamily="34" charset="-122"/>
                <a:sym typeface="Arial" panose="020B0604020202020204" pitchFamily="34" charset="0"/>
              </a:rPr>
              <a:t>01</a:t>
            </a:r>
            <a:endParaRPr lang="en-US" altLang="zh-CN" sz="4800" b="1" dirty="0" smtClean="0">
              <a:solidFill>
                <a:schemeClr val="accent5"/>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2000" b="1" dirty="0" smtClean="0">
                <a:solidFill>
                  <a:schemeClr val="accent5"/>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b="1" dirty="0">
              <a:solidFill>
                <a:schemeClr val="accent5"/>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6789420" y="3189605"/>
            <a:ext cx="3656965" cy="1052195"/>
            <a:chOff x="10932" y="4809"/>
            <a:chExt cx="5759" cy="1657"/>
          </a:xfrm>
        </p:grpSpPr>
        <p:sp>
          <p:nvSpPr>
            <p:cNvPr id="10" name="矩形 9"/>
            <p:cNvSpPr/>
            <p:nvPr/>
          </p:nvSpPr>
          <p:spPr>
            <a:xfrm>
              <a:off x="10932" y="4809"/>
              <a:ext cx="5759" cy="1066"/>
            </a:xfrm>
            <a:prstGeom prst="rect">
              <a:avLst/>
            </a:prstGeom>
          </p:spPr>
          <p:txBody>
            <a:bodyPr wrap="square" lIns="0" tIns="0" rIns="0" bIns="0">
              <a:spAutoFit/>
            </a:bodyPr>
            <a:lstStyle/>
            <a:p>
              <a:r>
                <a:rPr lang="en-US" altLang="zh-CN" sz="4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6.25</a:t>
              </a:r>
              <a:r>
                <a:rPr lang="zh-CN" altLang="en-US" sz="4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工作</a:t>
              </a:r>
              <a:r>
                <a:rPr lang="zh-CN" altLang="en-US" sz="4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4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1"/>
            <p:cNvSpPr txBox="1"/>
            <p:nvPr/>
          </p:nvSpPr>
          <p:spPr>
            <a:xfrm>
              <a:off x="12066" y="5935"/>
              <a:ext cx="2954" cy="531"/>
            </a:xfrm>
            <a:prstGeom prst="rect">
              <a:avLst/>
            </a:prstGeom>
            <a:noFill/>
          </p:spPr>
          <p:txBody>
            <a:bodyPr wrap="none" rtlCol="0">
              <a:spAutoFit/>
            </a:bodyPr>
            <a:lstStyle/>
            <a:p>
              <a:pPr marL="0" lvl="1" indent="0" algn="l">
                <a:buFont typeface="Arial" panose="020B0604020202020204" pitchFamily="34" charset="0"/>
                <a:buNone/>
              </a:pPr>
              <a:r>
                <a:rPr lang="en-US" altLang="zh-CN" sz="1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6.25 Work </a:t>
              </a:r>
              <a:r>
                <a:rPr lang="en-US" altLang="zh-CN" sz="16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summary</a:t>
              </a:r>
              <a:endParaRPr lang="en-US" altLang="zh-CN" sz="1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7440" y="880110"/>
            <a:ext cx="3007995" cy="521970"/>
          </a:xfrm>
          <a:prstGeom prst="rect">
            <a:avLst/>
          </a:prstGeom>
          <a:noFill/>
        </p:spPr>
        <p:txBody>
          <a:bodyPr wrap="none" rtlCol="0">
            <a:spAutoFit/>
          </a:bodyPr>
          <a:p>
            <a:r>
              <a:rPr lang="en-US" altLang="zh-CN" sz="2800" dirty="0" smtClean="0">
                <a:solidFill>
                  <a:schemeClr val="accent1"/>
                </a:solidFill>
                <a:latin typeface="Arial" panose="020B0604020202020204" pitchFamily="34" charset="0"/>
                <a:ea typeface="微软雅黑" panose="020B0503020204020204" pitchFamily="34" charset="-122"/>
              </a:rPr>
              <a:t>6.25完成工作如下</a:t>
            </a:r>
            <a:endParaRPr lang="en-US" altLang="zh-CN" sz="2800" dirty="0" smtClean="0">
              <a:solidFill>
                <a:schemeClr val="accent1"/>
              </a:solidFill>
              <a:latin typeface="Arial" panose="020B0604020202020204" pitchFamily="34" charset="0"/>
              <a:ea typeface="微软雅黑" panose="020B0503020204020204" pitchFamily="34" charset="-122"/>
            </a:endParaRPr>
          </a:p>
        </p:txBody>
      </p:sp>
      <p:sp>
        <p:nvSpPr>
          <p:cNvPr id="5" name="文本框 4"/>
          <p:cNvSpPr txBox="1"/>
          <p:nvPr/>
        </p:nvSpPr>
        <p:spPr>
          <a:xfrm>
            <a:off x="2684780" y="1888490"/>
            <a:ext cx="4992370" cy="583565"/>
          </a:xfrm>
          <a:prstGeom prst="rect">
            <a:avLst/>
          </a:prstGeom>
          <a:noFill/>
        </p:spPr>
        <p:txBody>
          <a:bodyPr wrap="none" rtlCol="0">
            <a:spAutoFit/>
          </a:bodyPr>
          <a:p>
            <a:pPr algn="l"/>
            <a:r>
              <a:rPr lang="en-US" altLang="zh-CN" sz="3200" dirty="0" smtClean="0">
                <a:solidFill>
                  <a:schemeClr val="accent2"/>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rPr>
              <a:t>1.</a:t>
            </a:r>
            <a:r>
              <a:rPr lang="en-US" altLang="zh-CN" sz="3200" dirty="0" smtClean="0">
                <a:solidFill>
                  <a:schemeClr val="accent2"/>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组长完成项目开发时间表</a:t>
            </a:r>
            <a:endParaRPr lang="zh-CN" altLang="en-US" sz="3200" dirty="0" smtClean="0">
              <a:solidFill>
                <a:schemeClr val="accent2"/>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endParaRPr>
          </a:p>
        </p:txBody>
      </p:sp>
      <p:sp>
        <p:nvSpPr>
          <p:cNvPr id="6" name="文本框 5"/>
          <p:cNvSpPr txBox="1"/>
          <p:nvPr/>
        </p:nvSpPr>
        <p:spPr>
          <a:xfrm>
            <a:off x="2725420" y="3832225"/>
            <a:ext cx="6211570" cy="583565"/>
          </a:xfrm>
          <a:prstGeom prst="rect">
            <a:avLst/>
          </a:prstGeom>
          <a:noFill/>
        </p:spPr>
        <p:txBody>
          <a:bodyPr wrap="none" rtlCol="0">
            <a:spAutoFit/>
          </a:bodyPr>
          <a:p>
            <a:pPr algn="l"/>
            <a:r>
              <a:rPr lang="en-US" altLang="zh-CN" sz="3200" dirty="0" smtClean="0">
                <a:solidFill>
                  <a:schemeClr val="accent2"/>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rPr>
              <a:t>3.文档部分确定项目文档总体结构</a:t>
            </a:r>
            <a:endParaRPr lang="en-US" altLang="zh-CN" sz="3200" dirty="0" smtClean="0">
              <a:solidFill>
                <a:schemeClr val="accent2"/>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endParaRPr>
          </a:p>
        </p:txBody>
      </p:sp>
      <p:sp>
        <p:nvSpPr>
          <p:cNvPr id="7" name="文本框 6"/>
          <p:cNvSpPr txBox="1"/>
          <p:nvPr/>
        </p:nvSpPr>
        <p:spPr>
          <a:xfrm>
            <a:off x="2756535" y="4768850"/>
            <a:ext cx="7024370" cy="583565"/>
          </a:xfrm>
          <a:prstGeom prst="rect">
            <a:avLst/>
          </a:prstGeom>
          <a:noFill/>
        </p:spPr>
        <p:txBody>
          <a:bodyPr wrap="none" rtlCol="0">
            <a:spAutoFit/>
          </a:bodyPr>
          <a:p>
            <a:pPr algn="l"/>
            <a:r>
              <a:rPr lang="en-US" altLang="zh-CN"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rPr>
              <a:t>4.展示部分</a:t>
            </a:r>
            <a:r>
              <a:rPr lang="zh-CN" altLang="en-US"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rPr>
              <a:t>完成项目</a:t>
            </a:r>
            <a:r>
              <a:rPr lang="zh-CN" altLang="en-US"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rPr>
              <a:t>成果展示过程</a:t>
            </a:r>
            <a:r>
              <a:rPr lang="zh-CN" altLang="en-US"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rPr>
              <a:t>大纲</a:t>
            </a:r>
            <a:endParaRPr lang="zh-CN" altLang="en-US"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endParaRPr>
          </a:p>
        </p:txBody>
      </p:sp>
      <p:sp>
        <p:nvSpPr>
          <p:cNvPr id="2" name="文本框 1"/>
          <p:cNvSpPr txBox="1"/>
          <p:nvPr/>
        </p:nvSpPr>
        <p:spPr>
          <a:xfrm>
            <a:off x="2725420" y="2896235"/>
            <a:ext cx="8243570" cy="583565"/>
          </a:xfrm>
          <a:prstGeom prst="rect">
            <a:avLst/>
          </a:prstGeom>
          <a:noFill/>
        </p:spPr>
        <p:txBody>
          <a:bodyPr wrap="none" rtlCol="0">
            <a:spAutoFit/>
          </a:bodyPr>
          <a:p>
            <a:pPr algn="l"/>
            <a:r>
              <a:rPr lang="en-US" altLang="zh-CN"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rPr>
              <a:t>2.</a:t>
            </a:r>
            <a:r>
              <a:rPr lang="en-US" altLang="zh-CN"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程序部分明确项目</a:t>
            </a:r>
            <a:r>
              <a:rPr lang="zh-CN" altLang="en-US"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开发路径</a:t>
            </a:r>
            <a:r>
              <a:rPr lang="en-US" altLang="zh-CN"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，学习相关技术</a:t>
            </a:r>
            <a:endParaRPr lang="zh-CN" altLang="en-US" sz="3200" dirty="0" smtClean="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8735" y="735965"/>
            <a:ext cx="2621280" cy="583565"/>
          </a:xfrm>
          <a:prstGeom prst="rect">
            <a:avLst/>
          </a:prstGeom>
          <a:noFill/>
        </p:spPr>
        <p:txBody>
          <a:bodyPr wrap="none" rtlCol="0">
            <a:spAutoFit/>
          </a:bodyPr>
          <a:p>
            <a:r>
              <a:rPr lang="en-US" altLang="zh-CN" sz="3200" dirty="0" smtClean="0">
                <a:solidFill>
                  <a:schemeClr val="accent1"/>
                </a:solidFill>
                <a:latin typeface="Arial" panose="020B0604020202020204" pitchFamily="34" charset="0"/>
                <a:ea typeface="微软雅黑" panose="020B0503020204020204" pitchFamily="34" charset="-122"/>
              </a:rPr>
              <a:t>工作内容汇报</a:t>
            </a:r>
            <a:endParaRPr lang="en-US" altLang="zh-CN" sz="3200" dirty="0" smtClean="0">
              <a:solidFill>
                <a:schemeClr val="accent1"/>
              </a:solidFill>
              <a:latin typeface="Arial" panose="020B0604020202020204" pitchFamily="34" charset="0"/>
              <a:ea typeface="微软雅黑" panose="020B0503020204020204" pitchFamily="34" charset="-122"/>
            </a:endParaRPr>
          </a:p>
        </p:txBody>
      </p:sp>
      <p:sp>
        <p:nvSpPr>
          <p:cNvPr id="5" name="文本框 4"/>
          <p:cNvSpPr txBox="1"/>
          <p:nvPr/>
        </p:nvSpPr>
        <p:spPr>
          <a:xfrm>
            <a:off x="885190" y="1384300"/>
            <a:ext cx="3188335" cy="398780"/>
          </a:xfrm>
          <a:prstGeom prst="rect">
            <a:avLst/>
          </a:prstGeom>
          <a:noFill/>
        </p:spPr>
        <p:txBody>
          <a:bodyPr wrap="none" rtlCol="0">
            <a:spAutoFit/>
          </a:bodyPr>
          <a:p>
            <a:r>
              <a:rPr lang="en-US" altLang="zh-CN"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rPr>
              <a:t>1.</a:t>
            </a:r>
            <a:r>
              <a:rPr lang="en-US" altLang="zh-CN"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ea"/>
              </a:rPr>
              <a:t>组长完成项目开发时间表</a:t>
            </a:r>
            <a:endParaRPr lang="en-US" altLang="zh-CN"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endParaRPr>
          </a:p>
        </p:txBody>
      </p:sp>
      <p:sp>
        <p:nvSpPr>
          <p:cNvPr id="100" name="文本框 99"/>
          <p:cNvSpPr txBox="1"/>
          <p:nvPr/>
        </p:nvSpPr>
        <p:spPr>
          <a:xfrm>
            <a:off x="3889375" y="1782763"/>
            <a:ext cx="5080000" cy="306705"/>
          </a:xfrm>
          <a:prstGeom prst="rect">
            <a:avLst/>
          </a:prstGeom>
          <a:noFill/>
          <a:ln w="9525">
            <a:noFill/>
          </a:ln>
        </p:spPr>
        <p:txBody>
          <a:bodyPr>
            <a:spAutoFit/>
          </a:bodyPr>
          <a:p>
            <a:pPr marL="0" indent="0" algn="ctr"/>
            <a:r>
              <a:rPr lang="zh-CN" sz="1400" b="1">
                <a:ea typeface="宋体" panose="02010600030101010101" pitchFamily="2" charset="-122"/>
              </a:rPr>
              <a:t>利用爬虫理论，实现12306抢票小助手系统项目开发时间表</a:t>
            </a:r>
            <a:endParaRPr lang="zh-CN" altLang="en-US"/>
          </a:p>
        </p:txBody>
      </p:sp>
      <p:graphicFrame>
        <p:nvGraphicFramePr>
          <p:cNvPr id="8" name="表格 7"/>
          <p:cNvGraphicFramePr/>
          <p:nvPr>
            <p:custDataLst>
              <p:tags r:id="rId1"/>
            </p:custDataLst>
          </p:nvPr>
        </p:nvGraphicFramePr>
        <p:xfrm>
          <a:off x="1945005" y="2175828"/>
          <a:ext cx="8999538" cy="4343400"/>
        </p:xfrm>
        <a:graphic>
          <a:graphicData uri="http://schemas.openxmlformats.org/drawingml/2006/table">
            <a:tbl>
              <a:tblPr firstRow="1" bandRow="1">
                <a:tableStyleId>{5940675A-B579-460E-94D1-54222C63F5DA}</a:tableStyleId>
              </a:tblPr>
              <a:tblGrid>
                <a:gridCol w="1798638"/>
                <a:gridCol w="1800225"/>
                <a:gridCol w="1800225"/>
                <a:gridCol w="1800225"/>
                <a:gridCol w="1800225"/>
              </a:tblGrid>
              <a:tr h="0">
                <a:tc>
                  <a:txBody>
                    <a:bodyPr/>
                    <a:p>
                      <a:pPr indent="0" algn="ctr">
                        <a:buNone/>
                      </a:pPr>
                      <a:r>
                        <a:rPr lang="en-US" sz="1400" b="1">
                          <a:latin typeface="微软雅黑" panose="020B0503020204020204" pitchFamily="34" charset="-122"/>
                          <a:ea typeface="微软雅黑" panose="020B0503020204020204" pitchFamily="34" charset="-122"/>
                          <a:cs typeface="微软雅黑" panose="020B0503020204020204" pitchFamily="34" charset="-122"/>
                        </a:rPr>
                        <a:t>6.25</a:t>
                      </a:r>
                      <a:endParaRPr lang="en-US" altLang="en-US" sz="14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微软雅黑" panose="020B0503020204020204" pitchFamily="34" charset="-122"/>
                        </a:rPr>
                        <a:t>6.26</a:t>
                      </a:r>
                      <a:endParaRPr lang="en-US" altLang="en-US" sz="14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微软雅黑" panose="020B0503020204020204" pitchFamily="34" charset="-122"/>
                        </a:rPr>
                        <a:t>6.27</a:t>
                      </a:r>
                      <a:endParaRPr lang="en-US" altLang="en-US" sz="14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微软雅黑" panose="020B0503020204020204" pitchFamily="34" charset="-122"/>
                        </a:rPr>
                        <a:t>6.28</a:t>
                      </a:r>
                      <a:endParaRPr lang="en-US" altLang="en-US" sz="14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微软雅黑" panose="020B0503020204020204" pitchFamily="34" charset="-122"/>
                        </a:rPr>
                        <a:t>6.29</a:t>
                      </a:r>
                      <a:endParaRPr lang="en-US" altLang="en-US" sz="14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34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1.程序部分讨论并明确项目需求。</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2.程序部分了解并学习完成项目开发全过程所需的编程技术。</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3.文档部分完成项目文档总体结构与各章节内容的确定。</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4.展示部分明确展示所需PPT的总体结构。</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5.组内全体成员学习了解“12306抢票小助手”代码实现的具体过程。</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6.制作6.26汇报PPT</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7.组长推动并协助各个部1.分完成当天任务。</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1.程序部分中爬虫部分与数据部分人员完成对代码合并工作的讨论与安排。</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2.程序部分进行代码的编写，爬虫部分与数据部分各自实现部分需求。3.文档部分进行项目文档中非有关具体代码章节的撰写。</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4.展示部分完成展示PPT总体风格与模板的确认。展示部分进行展示PPT中非有关具体代码部分的制作。</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5.制作6.27汇报PPT</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6.组长推动并协助各个部分完成当天任务。</a:t>
                      </a:r>
                      <a:r>
                        <a:rPr lang="en-US" sz="1400" b="1">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1.程序部分中爬虫部分与数据部分完全实现各自部分的项目需求。</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2.程序部分中爬虫部分与数据部分互相了解与解释各自代码，为代码合并做准备。</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3.文档部分了解程序部分已实现需求，根据已有代码初步进行项目文档有关具体代码章节的撰写。</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4.展示部分进行展示PPT中有关具体代码部分的制作。</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5.制作6.28汇报PPT</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6.组长推动并协助各个部分完成当天任务。</a:t>
                      </a:r>
                      <a:r>
                        <a:rPr lang="en-US" sz="1400" b="1">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1.程序部分完成爬虫部分与数据部分代码的合并工作，确保实现项目所有需求，完成“12306抢票小助手系统”软件开发工作。</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2.文档部分大体完成整个项目文档的撰写，需与代码部分进行交流的部分可有空缺。</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3.展示部分大体完成整个展示PPT的撰写，需与代码部分进行交流的部分可有空缺。</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4.展示部分进行已完成内容展示文案的撰写。</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5.制作6.29汇报PPT</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6.组长推动并协助各个部分完成当天任务。</a:t>
                      </a:r>
                      <a:r>
                        <a:rPr lang="en-US" sz="1200" b="0">
                          <a:latin typeface="Calibri" panose="020F0502020204030204" pitchFamily="34" charset="0"/>
                          <a:cs typeface="Calibri" panose="020F0502020204030204" pitchFamily="34" charset="0"/>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1.程序部分检查测试项目代码，确保各个情况下程序的正常运行。</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2.程序部分辅助展示与文档完成相关工作，解释代码有关的问题。</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3.文档部分完成项目文档的全部内容。</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4.展示部分完成展示PPT的全部制作。</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5.展示部分对6.30答辩进行准备，完成展示文案的撰写。</a:t>
                      </a:r>
                      <a:endParaRPr lang="en-US" sz="1200" b="0">
                        <a:latin typeface="宋体" panose="02010600030101010101" pitchFamily="2" charset="-122"/>
                        <a:ea typeface="宋体" panose="02010600030101010101" pitchFamily="2" charset="-122"/>
                        <a:cs typeface="宋体" panose="02010600030101010101" pitchFamily="2" charset="-122"/>
                      </a:endParaRPr>
                    </a:p>
                    <a:p>
                      <a:pPr indent="0">
                        <a:buNone/>
                      </a:pPr>
                      <a:r>
                        <a:rPr lang="en-US" sz="1200" b="0">
                          <a:latin typeface="宋体" panose="02010600030101010101" pitchFamily="2" charset="-122"/>
                          <a:ea typeface="宋体" panose="02010600030101010101" pitchFamily="2" charset="-122"/>
                          <a:cs typeface="宋体" panose="02010600030101010101" pitchFamily="2" charset="-122"/>
                        </a:rPr>
                        <a:t>6.组长推动并协助各个部分完成当天任务。</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box(in)">
                                      <p:cBhvr>
                                        <p:cTn id="13" dur="2000"/>
                                        <p:tgtEl>
                                          <p:spTgt spid="100"/>
                                        </p:tgtEl>
                                      </p:cBhvr>
                                    </p:animEffect>
                                  </p:childTnLst>
                                </p:cTn>
                              </p:par>
                              <p:par>
                                <p:cTn id="14" presetID="4" presetClass="entr" presetSubtype="16"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00" grpId="0"/>
      <p:bldP spid="10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9335" y="520065"/>
            <a:ext cx="5220335" cy="398780"/>
          </a:xfrm>
          <a:prstGeom prst="rect">
            <a:avLst/>
          </a:prstGeom>
          <a:noFill/>
        </p:spPr>
        <p:txBody>
          <a:bodyPr wrap="none" rtlCol="0">
            <a:spAutoFit/>
          </a:bodyPr>
          <a:p>
            <a:pPr algn="l"/>
            <a:r>
              <a:rPr lang="en-US" altLang="zh-CN" sz="2000"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rPr>
              <a:t>2.</a:t>
            </a:r>
            <a:r>
              <a:rPr lang="en-US" altLang="zh-CN"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ea"/>
              </a:rPr>
              <a:t>程序部分明确项目开发路径，学习相关技术</a:t>
            </a:r>
            <a:endParaRPr lang="en-US" altLang="zh-CN" sz="2000"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endParaRPr>
          </a:p>
        </p:txBody>
      </p:sp>
      <p:sp>
        <p:nvSpPr>
          <p:cNvPr id="14" name="文本框 13"/>
          <p:cNvSpPr txBox="1"/>
          <p:nvPr/>
        </p:nvSpPr>
        <p:spPr>
          <a:xfrm>
            <a:off x="1461135" y="1024255"/>
            <a:ext cx="5872480" cy="368300"/>
          </a:xfrm>
          <a:prstGeom prst="rect">
            <a:avLst/>
          </a:prstGeom>
          <a:noFill/>
        </p:spPr>
        <p:txBody>
          <a:bodyPr wrap="none" rtlCol="0">
            <a:spAutoFit/>
          </a:bodyPr>
          <a:p>
            <a:pPr algn="l"/>
            <a:r>
              <a:rPr lang="en-US" altLang="zh-CN" sz="1800" dirty="0" smtClean="0">
                <a:solidFill>
                  <a:schemeClr val="accent1"/>
                </a:solidFill>
                <a:latin typeface="Arial" panose="020B0604020202020204" pitchFamily="34" charset="0"/>
                <a:ea typeface="微软雅黑" panose="020B0503020204020204" pitchFamily="34" charset="-122"/>
              </a:rPr>
              <a:t>确定了软件形态，即一个使用brython编译的Chrome插件</a:t>
            </a:r>
            <a:endParaRPr lang="en-US" altLang="zh-CN" sz="1800" dirty="0" smtClean="0">
              <a:solidFill>
                <a:schemeClr val="accent1"/>
              </a:solidFill>
              <a:latin typeface="Arial" panose="020B0604020202020204" pitchFamily="34" charset="0"/>
              <a:ea typeface="微软雅黑" panose="020B0503020204020204" pitchFamily="34" charset="-122"/>
            </a:endParaRPr>
          </a:p>
        </p:txBody>
      </p:sp>
      <p:sp>
        <p:nvSpPr>
          <p:cNvPr id="15" name="文本框 14"/>
          <p:cNvSpPr txBox="1"/>
          <p:nvPr/>
        </p:nvSpPr>
        <p:spPr>
          <a:xfrm>
            <a:off x="1461135" y="1492250"/>
            <a:ext cx="2934970" cy="368300"/>
          </a:xfrm>
          <a:prstGeom prst="rect">
            <a:avLst/>
          </a:prstGeom>
          <a:noFill/>
        </p:spPr>
        <p:txBody>
          <a:bodyPr wrap="square" rtlCol="0" anchor="t">
            <a:spAutoFit/>
          </a:bodyPr>
          <a:p>
            <a:r>
              <a:rPr lang="en-US" altLang="zh-CN" sz="1800" dirty="0" smtClean="0">
                <a:solidFill>
                  <a:schemeClr val="accent2"/>
                </a:solidFill>
                <a:latin typeface="Arial" panose="020B0604020202020204" pitchFamily="34" charset="0"/>
                <a:ea typeface="微软雅黑" panose="020B0503020204020204" pitchFamily="34" charset="-122"/>
              </a:rPr>
              <a:t>在github上建立了项目库</a:t>
            </a:r>
            <a:endParaRPr lang="en-US" altLang="zh-CN" sz="1800" dirty="0" smtClean="0">
              <a:solidFill>
                <a:schemeClr val="accent2"/>
              </a:solidFill>
              <a:latin typeface="Arial" panose="020B0604020202020204" pitchFamily="34" charset="0"/>
              <a:ea typeface="微软雅黑" panose="020B0503020204020204" pitchFamily="34" charset="-122"/>
            </a:endParaRPr>
          </a:p>
        </p:txBody>
      </p:sp>
      <p:pic>
        <p:nvPicPr>
          <p:cNvPr id="16" name="图片 15" descr="TMJ@RQRU_O`N~G1J}8ZT97C"/>
          <p:cNvPicPr>
            <a:picLocks noChangeAspect="1"/>
          </p:cNvPicPr>
          <p:nvPr/>
        </p:nvPicPr>
        <p:blipFill>
          <a:blip r:embed="rId1"/>
          <a:stretch>
            <a:fillRect/>
          </a:stretch>
        </p:blipFill>
        <p:spPr>
          <a:xfrm>
            <a:off x="2325370" y="1960245"/>
            <a:ext cx="7995920" cy="4832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4" grpId="0"/>
      <p:bldP spid="14" grpId="1"/>
      <p:bldP spid="15" grpId="0"/>
      <p:bldP spid="1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16990" y="880110"/>
            <a:ext cx="4831080" cy="368300"/>
          </a:xfrm>
          <a:prstGeom prst="rect">
            <a:avLst/>
          </a:prstGeom>
          <a:noFill/>
        </p:spPr>
        <p:txBody>
          <a:bodyPr wrap="none" rtlCol="0">
            <a:spAutoFit/>
          </a:bodyPr>
          <a:p>
            <a:pPr algn="l"/>
            <a:r>
              <a:rPr lang="en-US" altLang="zh-CN" sz="1800" dirty="0" smtClean="0">
                <a:solidFill>
                  <a:schemeClr val="accent1"/>
                </a:solidFill>
                <a:latin typeface="Arial" panose="020B0604020202020204" pitchFamily="34" charset="0"/>
                <a:ea typeface="微软雅黑" panose="020B0503020204020204" pitchFamily="34" charset="-122"/>
              </a:rPr>
              <a:t>复习了python的使用，学习了brython开发文档</a:t>
            </a:r>
            <a:endParaRPr lang="en-US" altLang="zh-CN" sz="1800" dirty="0" smtClean="0">
              <a:solidFill>
                <a:schemeClr val="accent1"/>
              </a:solidFill>
              <a:latin typeface="Arial" panose="020B0604020202020204" pitchFamily="34" charset="0"/>
              <a:ea typeface="微软雅黑" panose="020B0503020204020204" pitchFamily="34" charset="-122"/>
            </a:endParaRPr>
          </a:p>
        </p:txBody>
      </p:sp>
      <p:pic>
        <p:nvPicPr>
          <p:cNvPr id="2" name="图片 1" descr="IMG_20220625_194702"/>
          <p:cNvPicPr>
            <a:picLocks noChangeAspect="1"/>
          </p:cNvPicPr>
          <p:nvPr/>
        </p:nvPicPr>
        <p:blipFill>
          <a:blip r:embed="rId1"/>
          <a:stretch>
            <a:fillRect/>
          </a:stretch>
        </p:blipFill>
        <p:spPr>
          <a:xfrm>
            <a:off x="1677035" y="1671955"/>
            <a:ext cx="9626600" cy="4380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9335" y="520065"/>
            <a:ext cx="3950335" cy="398780"/>
          </a:xfrm>
          <a:prstGeom prst="rect">
            <a:avLst/>
          </a:prstGeom>
          <a:noFill/>
        </p:spPr>
        <p:txBody>
          <a:bodyPr wrap="none" rtlCol="0">
            <a:spAutoFit/>
          </a:bodyPr>
          <a:p>
            <a:r>
              <a:rPr lang="en-US" altLang="zh-CN"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rPr>
              <a:t>3.</a:t>
            </a:r>
            <a:r>
              <a:rPr lang="en-US" altLang="zh-CN"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ea"/>
              </a:rPr>
              <a:t>文档部分确定项目文档总体结构</a:t>
            </a:r>
            <a:endParaRPr lang="en-US" altLang="zh-CN"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endParaRPr>
          </a:p>
        </p:txBody>
      </p:sp>
      <p:grpSp>
        <p:nvGrpSpPr>
          <p:cNvPr id="6" name="组合 5"/>
          <p:cNvGrpSpPr/>
          <p:nvPr/>
        </p:nvGrpSpPr>
        <p:grpSpPr>
          <a:xfrm>
            <a:off x="2469515" y="1240155"/>
            <a:ext cx="7315200" cy="3775710"/>
            <a:chOff x="3889" y="1953"/>
            <a:chExt cx="11520" cy="5946"/>
          </a:xfrm>
        </p:grpSpPr>
        <p:sp>
          <p:nvSpPr>
            <p:cNvPr id="2" name="文本框 1"/>
            <p:cNvSpPr txBox="1"/>
            <p:nvPr/>
          </p:nvSpPr>
          <p:spPr>
            <a:xfrm>
              <a:off x="3889" y="1953"/>
              <a:ext cx="11520" cy="725"/>
            </a:xfrm>
            <a:prstGeom prst="rect">
              <a:avLst/>
            </a:prstGeom>
            <a:noFill/>
            <a:ln w="9525">
              <a:noFill/>
            </a:ln>
          </p:spPr>
          <p:txBody>
            <a:bodyPr wrap="square">
              <a:spAutoFit/>
            </a:bodyPr>
            <a:p>
              <a:pPr marL="0" indent="0" algn="ctr"/>
              <a:r>
                <a:rPr lang="zh-CN" sz="2400" b="1">
                  <a:ea typeface="宋体" panose="02010600030101010101" pitchFamily="2" charset="-122"/>
                </a:rPr>
                <a:t>《利用爬虫理论，实现12306抢票小助手》项目文档</a:t>
              </a:r>
              <a:endParaRPr lang="zh-CN" altLang="en-US"/>
            </a:p>
          </p:txBody>
        </p:sp>
        <p:sp>
          <p:nvSpPr>
            <p:cNvPr id="3" name="文本框 2"/>
            <p:cNvSpPr txBox="1"/>
            <p:nvPr/>
          </p:nvSpPr>
          <p:spPr>
            <a:xfrm>
              <a:off x="4796" y="3879"/>
              <a:ext cx="6811" cy="4021"/>
            </a:xfrm>
            <a:prstGeom prst="rect">
              <a:avLst/>
            </a:prstGeom>
            <a:noFill/>
          </p:spPr>
          <p:txBody>
            <a:bodyPr wrap="square" rtlCol="0" anchor="t">
              <a:spAutoFit/>
            </a:bodyPr>
            <a:p>
              <a:pPr marL="0" indent="0" algn="l"/>
              <a:r>
                <a:rPr lang="zh-CN" sz="2000">
                  <a:sym typeface="+mn-ea"/>
                </a:rPr>
                <a:t>一、概要说明二、实现功能三、每日工作完成情况1、总体设计2、实现方法3、6月24日4、</a:t>
              </a:r>
              <a:r>
                <a:rPr lang="en-US" altLang="zh-CN" sz="2000">
                  <a:sym typeface="+mn-ea"/>
                </a:rPr>
                <a:t>...</a:t>
              </a:r>
              <a:r>
                <a:rPr lang="zh-CN" sz="2000">
                  <a:sym typeface="+mn-ea"/>
                </a:rPr>
                <a:t>四、完成情况总结与反思</a:t>
              </a:r>
              <a:endParaRPr lang="zh-CN" altLang="en-US" sz="2000">
                <a:sym typeface="+mn-ea"/>
              </a:endParaRPr>
            </a:p>
          </p:txBody>
        </p:sp>
        <p:sp>
          <p:nvSpPr>
            <p:cNvPr id="4" name="文本框 3"/>
            <p:cNvSpPr txBox="1"/>
            <p:nvPr/>
          </p:nvSpPr>
          <p:spPr>
            <a:xfrm>
              <a:off x="8765" y="2860"/>
              <a:ext cx="1494" cy="628"/>
            </a:xfrm>
            <a:prstGeom prst="rect">
              <a:avLst/>
            </a:prstGeom>
            <a:noFill/>
          </p:spPr>
          <p:txBody>
            <a:bodyPr wrap="none" rtlCol="0" anchor="t">
              <a:spAutoFit/>
            </a:bodyPr>
            <a:p>
              <a:r>
                <a:rPr lang="zh-CN" sz="2000" b="1">
                  <a:sym typeface="+mn-ea"/>
                </a:rPr>
                <a:t>目录：</a:t>
              </a:r>
              <a:endParaRPr lang="zh-CN" altLang="en-US" sz="2000" b="1">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56945" y="520065"/>
            <a:ext cx="4458335" cy="398780"/>
          </a:xfrm>
          <a:prstGeom prst="rect">
            <a:avLst/>
          </a:prstGeom>
          <a:noFill/>
        </p:spPr>
        <p:txBody>
          <a:bodyPr wrap="none" rtlCol="0">
            <a:spAutoFit/>
          </a:bodyPr>
          <a:p>
            <a:pPr algn="l"/>
            <a:r>
              <a:rPr lang="en-US" altLang="zh-CN" sz="2000"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rPr>
              <a:t>4.</a:t>
            </a:r>
            <a:r>
              <a:rPr lang="en-US" altLang="zh-CN"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ea"/>
              </a:rPr>
              <a:t>展示部分完成项目</a:t>
            </a:r>
            <a:r>
              <a:rPr lang="zh-CN" altLang="en-US"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ea"/>
              </a:rPr>
              <a:t>成果</a:t>
            </a:r>
            <a:r>
              <a:rPr lang="en-US" altLang="zh-CN" sz="2000" dirty="0" smtClean="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mn-ea"/>
              </a:rPr>
              <a:t>展示过程大纲</a:t>
            </a:r>
            <a:endParaRPr lang="en-US" altLang="zh-CN" sz="2000"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endParaRPr>
          </a:p>
        </p:txBody>
      </p:sp>
      <p:pic>
        <p:nvPicPr>
          <p:cNvPr id="2" name="图片 1" descr="`Z8L1K5~4EEFYVOM3(9$6@N"/>
          <p:cNvPicPr>
            <a:picLocks noChangeAspect="1"/>
          </p:cNvPicPr>
          <p:nvPr/>
        </p:nvPicPr>
        <p:blipFill>
          <a:blip r:embed="rId1"/>
          <a:stretch>
            <a:fillRect/>
          </a:stretch>
        </p:blipFill>
        <p:spPr>
          <a:xfrm>
            <a:off x="3333115" y="1240155"/>
            <a:ext cx="6020435" cy="5124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56535" y="2125980"/>
            <a:ext cx="7808595" cy="3212465"/>
            <a:chOff x="4341" y="3348"/>
            <a:chExt cx="12297" cy="5059"/>
          </a:xfrm>
        </p:grpSpPr>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341" y="3348"/>
              <a:ext cx="4939" cy="5059"/>
            </a:xfrm>
            <a:prstGeom prst="rect">
              <a:avLst/>
            </a:prstGeom>
          </p:spPr>
        </p:pic>
        <p:sp>
          <p:nvSpPr>
            <p:cNvPr id="46" name="MH_Others_1"/>
            <p:cNvSpPr txBox="1"/>
            <p:nvPr>
              <p:custDataLst>
                <p:tags r:id="rId2"/>
              </p:custDataLst>
            </p:nvPr>
          </p:nvSpPr>
          <p:spPr>
            <a:xfrm>
              <a:off x="5619" y="4871"/>
              <a:ext cx="2383" cy="1648"/>
            </a:xfrm>
            <a:prstGeom prst="rect">
              <a:avLst/>
            </a:prstGeom>
            <a:noFill/>
          </p:spPr>
          <p:txBody>
            <a:bodyPr wrap="square" lIns="0" tIns="0" rIns="0" bIns="0" rtlCol="0" anchor="ctr" anchorCtr="0">
              <a:spAutoFit/>
            </a:bodyPr>
            <a:lstStyle/>
            <a:p>
              <a:pPr algn="ctr"/>
              <a:r>
                <a:rPr lang="en-US" altLang="zh-CN" sz="4800" b="1" dirty="0" smtClean="0">
                  <a:solidFill>
                    <a:schemeClr val="accent5"/>
                  </a:solidFill>
                  <a:latin typeface="Arial" panose="020B0604020202020204" pitchFamily="34" charset="0"/>
                  <a:ea typeface="微软雅黑" panose="020B0503020204020204" pitchFamily="34" charset="-122"/>
                  <a:sym typeface="Arial" panose="020B0604020202020204" pitchFamily="34" charset="0"/>
                </a:rPr>
                <a:t>02</a:t>
              </a:r>
              <a:endParaRPr lang="en-US" altLang="zh-CN" sz="4800" b="1" dirty="0" smtClean="0">
                <a:solidFill>
                  <a:schemeClr val="accent5"/>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2000" b="1" dirty="0" smtClean="0">
                  <a:solidFill>
                    <a:schemeClr val="accent5"/>
                  </a:solidFill>
                  <a:latin typeface="Arial" panose="020B0604020202020204" pitchFamily="34" charset="0"/>
                  <a:ea typeface="微软雅黑" panose="020B0503020204020204" pitchFamily="34" charset="-122"/>
                  <a:sym typeface="Arial" panose="020B0604020202020204" pitchFamily="34" charset="0"/>
                </a:rPr>
                <a:t>CHAPTER</a:t>
              </a:r>
              <a:endParaRPr lang="zh-CN" altLang="en-US" sz="2000" b="1" dirty="0">
                <a:solidFill>
                  <a:schemeClr val="accent5"/>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p:cNvGrpSpPr/>
            <p:nvPr/>
          </p:nvGrpSpPr>
          <p:grpSpPr>
            <a:xfrm>
              <a:off x="10579" y="5073"/>
              <a:ext cx="6059" cy="2132"/>
              <a:chOff x="10932" y="4809"/>
              <a:chExt cx="6059" cy="2132"/>
            </a:xfrm>
          </p:grpSpPr>
          <p:sp>
            <p:nvSpPr>
              <p:cNvPr id="6" name="矩形 5"/>
              <p:cNvSpPr/>
              <p:nvPr/>
            </p:nvSpPr>
            <p:spPr>
              <a:xfrm>
                <a:off x="10932" y="4809"/>
                <a:ext cx="6059" cy="2132"/>
              </a:xfrm>
              <a:prstGeom prst="rect">
                <a:avLst/>
              </a:prstGeom>
            </p:spPr>
            <p:txBody>
              <a:bodyPr wrap="square" lIns="0" tIns="0" rIns="0" bIns="0">
                <a:spAutoFit/>
              </a:bodyPr>
              <a:lstStyle/>
              <a:p>
                <a:r>
                  <a:rPr lang="en-US" altLang="zh-CN" sz="4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6.26</a:t>
                </a:r>
                <a:r>
                  <a:rPr lang="zh-CN" altLang="en-US" sz="4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工作计划</a:t>
                </a:r>
                <a:endParaRPr lang="zh-CN" altLang="en-US" sz="4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sz="4400" dirty="0">
                  <a:solidFill>
                    <a:schemeClr val="accent5"/>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TextBox 11"/>
              <p:cNvSpPr txBox="1"/>
              <p:nvPr/>
            </p:nvSpPr>
            <p:spPr>
              <a:xfrm>
                <a:off x="12066" y="5885"/>
                <a:ext cx="2435" cy="531"/>
              </a:xfrm>
              <a:prstGeom prst="rect">
                <a:avLst/>
              </a:prstGeom>
              <a:noFill/>
            </p:spPr>
            <p:txBody>
              <a:bodyPr wrap="none" rtlCol="0">
                <a:spAutoFit/>
              </a:bodyPr>
              <a:lstStyle/>
              <a:p>
                <a:pPr marL="0" lvl="1" indent="0" algn="l">
                  <a:buFont typeface="Arial" panose="020B0604020202020204" pitchFamily="34" charset="0"/>
                  <a:buNone/>
                </a:pPr>
                <a:r>
                  <a:rPr lang="en-US" altLang="zh-CN" sz="16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6.26 Work plan</a:t>
                </a:r>
                <a:endParaRPr lang="en-US" altLang="zh-CN" sz="16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KSO_WM_UNIT_TABLE_BEAUTIFY" val="smartTable{cbcf7b83-ec5e-4977-8002-8ae9e9728034}"/>
</p:tagLst>
</file>

<file path=ppt/tags/tag3.xml><?xml version="1.0" encoding="utf-8"?>
<p:tagLst xmlns:p="http://schemas.openxmlformats.org/presentationml/2006/main">
  <p:tag name="MH" val="20160830110146"/>
  <p:tag name="MH_LIBRARY" val="CONTENTS"/>
  <p:tag name="MH_TYPE" val="OTHERS"/>
  <p:tag name="ID" val="553512"/>
</p:tagLst>
</file>

<file path=ppt/tags/tag4.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262"/>
  <p:tag name="ISPRING_SCORM_ENDPOINT" val="&lt;endpoint&gt;&lt;enable&gt;0&lt;/enable&gt;&lt;lrs&gt;http://&lt;/lrs&gt;&lt;auth&gt;0&lt;/auth&gt;&lt;login&gt;&lt;/login&gt;&lt;password&gt;&lt;/password&gt;&lt;key&gt;&lt;/key&gt;&lt;name&gt;&lt;/name&gt;&lt;email&gt;&lt;/email&gt;&lt;/endpoint&gt;&#10;"/>
  <p:tag name="COMMONDATA" val="eyJoZGlkIjoiZjkwYzVjZDFiYWJlZDNkNjZkYjc0NjJlNDNlMDdlZDYifQ=="/>
  <p:tag name="KSO_WPP_MARK_KEY" val="fe67256d-e736-438f-905b-1636f6d15cc5"/>
</p:tagLst>
</file>

<file path=ppt/theme/theme1.xml><?xml version="1.0" encoding="utf-8"?>
<a:theme xmlns:a="http://schemas.openxmlformats.org/drawingml/2006/main" name="自定义设计方案">
  <a:themeElements>
    <a:clrScheme name="自定义 185">
      <a:dk1>
        <a:sysClr val="windowText" lastClr="000000"/>
      </a:dk1>
      <a:lt1>
        <a:sysClr val="window" lastClr="FFFFFF"/>
      </a:lt1>
      <a:dk2>
        <a:srgbClr val="44546A"/>
      </a:dk2>
      <a:lt2>
        <a:srgbClr val="E7E6E6"/>
      </a:lt2>
      <a:accent1>
        <a:srgbClr val="26A69A"/>
      </a:accent1>
      <a:accent2>
        <a:srgbClr val="FF5252"/>
      </a:accent2>
      <a:accent3>
        <a:srgbClr val="26A69A"/>
      </a:accent3>
      <a:accent4>
        <a:srgbClr val="FF5252"/>
      </a:accent4>
      <a:accent5>
        <a:srgbClr val="26A69A"/>
      </a:accent5>
      <a:accent6>
        <a:srgbClr val="FF5252"/>
      </a:accent6>
      <a:hlink>
        <a:srgbClr val="26A69A"/>
      </a:hlink>
      <a:folHlink>
        <a:srgbClr val="FF525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1487</Words>
  <Application>WPS 演示</Application>
  <PresentationFormat>自定义</PresentationFormat>
  <Paragraphs>133</Paragraphs>
  <Slides>11</Slides>
  <Notes>23</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Calibri</vt:lpstr>
      <vt:lpstr>微软雅黑</vt:lpstr>
      <vt:lpstr>Impact</vt:lpstr>
      <vt:lpstr>Arial Unicode MS</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Btiger</cp:lastModifiedBy>
  <cp:revision>17</cp:revision>
  <dcterms:created xsi:type="dcterms:W3CDTF">2022-04-20T13:42:00Z</dcterms:created>
  <dcterms:modified xsi:type="dcterms:W3CDTF">2022-06-25T15:40:01Z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DF5A47602D31490F8C36A3129AA8CC86</vt:lpwstr>
  </property>
  <property fmtid="{D5CDD505-2E9C-101B-9397-08002B2CF9AE}" pid="3" name="KSOProductBuildVer">
    <vt:lpwstr>2052-11.1.0.11830</vt:lpwstr>
  </property>
</Properties>
</file>