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adMap" id="{E438557B-816F-4D4A-80AA-1EDDC49C6450}">
          <p14:sldIdLst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юдмила Бордюгова" initials="ЛБ" lastIdx="1" clrIdx="0">
    <p:extLst>
      <p:ext uri="{19B8F6BF-5375-455C-9EA6-DF929625EA0E}">
        <p15:presenceInfo xmlns:p15="http://schemas.microsoft.com/office/powerpoint/2012/main" userId="27971d47cbe2e7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2C37"/>
    <a:srgbClr val="292B36"/>
    <a:srgbClr val="302F45"/>
    <a:srgbClr val="3A3A3A"/>
    <a:srgbClr val="FFFFFF"/>
    <a:srgbClr val="D73356"/>
    <a:srgbClr val="1B163E"/>
    <a:srgbClr val="2B2363"/>
    <a:srgbClr val="4A3DAD"/>
    <a:srgbClr val="392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80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19D4-B0F4-4B6A-8907-4EA4F448A60A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45B21-60A4-4D09-96F5-DDF55447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7B5A5-B0A5-49E3-91EC-0CF21B884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8A3B97-E18E-416D-98B0-99EF67F21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A3F6F-4F77-4B1F-A68B-419EF7F21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9EE2-33B6-41C6-93E9-C2CF8D7B6637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C3318-4C31-457B-8BAD-BB4F0D2D3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8C7924-CEB6-4E4E-89F5-BF372E153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14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C97F25-1FF3-4B2F-9377-F1DB0BD3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E286BB4-5E34-4D7C-B138-00A476320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4E9AFF-3AF6-48BA-BA20-5318DC8A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96302-15E0-4F26-AD65-7A2457C0331A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FC4600-1D43-4435-97EB-39A099D1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CA5272-A3E1-40D1-9B51-982056E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28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219A8B-553C-4FB1-867D-656CA90A6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D90FF5-C474-47CE-96A8-7F7981251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09FAB9-4295-4304-B457-1A9F253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8042-1DF4-467F-A96E-A4350D39987B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910E6A-8BD9-447E-955A-1CD25E3E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841A79-E09F-4695-9376-A61F900B8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0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3B502-1C62-479F-B78E-0C8FF91E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380E6-CD80-4FBC-B106-536BB958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D8F4D4-F36D-42CF-9167-024EDF31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D2B5-E76D-4138-89BC-4596EABD30F9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0A6198-6979-444B-A51E-1F7E0AC7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13CB9D-AE2F-4F77-9CA6-903619EE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43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13F19B-2004-4156-838C-B2E1FDC0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ACCFF8-7E7D-4CA6-A504-34208225F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36D5D-F629-48F3-9C73-5AC3D8F8A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CC583-1310-492A-85BD-4915CFDDC6AC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A0A924-A8B5-4F1F-BAA2-E4867B4A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1C791B-30DF-4E04-AE07-C7F06FF1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92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D76EB-D50C-4A20-89F9-CD5361C0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FB79B7-87B8-4CBD-87E9-EEE82412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445871-8B23-474E-A515-ADA8EE2DE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664980-3B5F-4322-9B1D-C7232B41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B4F16-CBDD-449B-B8C0-521F13730857}" type="datetime1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23B639-09BB-426F-A044-57089927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70BFFE-75B0-4A39-82F5-F6286B898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1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F42AB-E465-42F7-8A23-72D76181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5DD083-2741-4267-8B42-FFF2DA5C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592816-8DD1-4E79-AB40-1F040FD07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E116A5-528C-45EB-9444-52B148999A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15A7DC-DB37-4358-8EC6-9350A2805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7D96B2C-0D72-4FF4-B9FA-B507676C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6DF42-CE6F-4367-B53F-4E7B253B1D52}" type="datetime1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B9AA24-D8B9-4690-A4B7-36B5E406A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C3463F-69E3-4B5F-986B-47955745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2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A63474-3C95-4E0B-BF35-5185D6BD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296E74-3345-48F6-99CF-BF04B05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EA0E6-7473-4831-B226-97D56251B42D}" type="datetime1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37DB3A-0838-4407-8D46-FABEBB11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3D30CA-3A78-4682-9ABA-2522C028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73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E1EE2E-C657-4D41-B0A2-F98093EE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2AAC-F320-48C6-8EB5-60B9E85D64A9}" type="datetime1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50317E-C30C-43B9-AEC3-95359BE34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892B1-26B0-4934-B1EE-C049BE1A7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8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72F97-45DA-4401-A1E9-892631AD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588EBD-1B9C-428D-A3B8-46D4F6F40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E9C91B-2A42-45E9-8B9C-1134453DD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70D160-8117-44EF-A640-F3B736C7E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8AD44-E38C-4BD9-A0CA-81C84A1247EC}" type="datetime1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3F3DE1-AB3E-45F7-A1A9-1DC0CCE1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0AC9BA-3465-4DC2-88C4-551D5CAB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1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4529F-50A4-4F1D-B214-497589F46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C61E86C-ABE8-4E4E-B0AC-9EBBEBCCD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BF9C48-1CA8-4F24-AB87-5EDC7BC32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1A4D3-C84B-4EDA-9460-9BBE2C66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5F32-DF49-4641-BCCF-4D83FF29C50C}" type="datetime1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4C12F-4235-4C10-BD10-EC2DF320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5B86DC-5496-4BEC-BA79-63B653C3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98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56000"/>
                    </a14:imgEffect>
                    <a14:imgEffect>
                      <a14:colorTemperature colorTemp="3553"/>
                    </a14:imgEffect>
                    <a14:imgEffect>
                      <a14:saturation sat="284000"/>
                    </a14:imgEffect>
                    <a14:imgEffect>
                      <a14:brightnessContrast bright="-28000" contrast="9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CF6FE-A9CE-42CA-9B52-5B2AD441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6A0A3B-4749-4785-B242-885361A62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D6989-FCE9-4F85-8FD3-75EE2419C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CD716-9406-4F7C-A493-08420BADABD2}" type="datetime1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20D77-9F13-4BD1-B97C-86C16E9E6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7F24D-D170-45F2-99F7-B29A9A5DE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0457" y="5863771"/>
            <a:ext cx="2935514" cy="8577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8B790-2FC1-4D39-9689-A0B7FD5D86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83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A2C976-2CA8-4D47-9B8C-CC92DD0F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1</a:t>
            </a:fld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608830C-DC15-46AF-81F0-F83C9671144B}"/>
              </a:ext>
            </a:extLst>
          </p:cNvPr>
          <p:cNvSpPr/>
          <p:nvPr/>
        </p:nvSpPr>
        <p:spPr>
          <a:xfrm>
            <a:off x="4287155" y="1850572"/>
            <a:ext cx="3617690" cy="7213600"/>
          </a:xfrm>
          <a:prstGeom prst="roundRect">
            <a:avLst>
              <a:gd name="adj" fmla="val 3680"/>
            </a:avLst>
          </a:prstGeom>
          <a:solidFill>
            <a:srgbClr val="FFF4F3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CCAF21D-BB53-4B93-BAC4-0EB11BD89221}"/>
              </a:ext>
            </a:extLst>
          </p:cNvPr>
          <p:cNvSpPr/>
          <p:nvPr/>
        </p:nvSpPr>
        <p:spPr>
          <a:xfrm>
            <a:off x="351969" y="2830286"/>
            <a:ext cx="3617690" cy="7213600"/>
          </a:xfrm>
          <a:prstGeom prst="roundRect">
            <a:avLst>
              <a:gd name="adj" fmla="val 3680"/>
            </a:avLst>
          </a:prstGeom>
          <a:solidFill>
            <a:srgbClr val="FFF4F3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FA0372F-7F3A-424C-910A-99DDCF4498B8}"/>
              </a:ext>
            </a:extLst>
          </p:cNvPr>
          <p:cNvSpPr/>
          <p:nvPr/>
        </p:nvSpPr>
        <p:spPr>
          <a:xfrm>
            <a:off x="8222341" y="869453"/>
            <a:ext cx="3617690" cy="7213600"/>
          </a:xfrm>
          <a:prstGeom prst="roundRect">
            <a:avLst>
              <a:gd name="adj" fmla="val 3680"/>
            </a:avLst>
          </a:prstGeom>
          <a:solidFill>
            <a:srgbClr val="A03A5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E4750C-38EB-4F2D-AA93-9F897940E6EA}"/>
              </a:ext>
            </a:extLst>
          </p:cNvPr>
          <p:cNvSpPr txBox="1"/>
          <p:nvPr/>
        </p:nvSpPr>
        <p:spPr>
          <a:xfrm>
            <a:off x="8505497" y="955630"/>
            <a:ext cx="23771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Апрель 2025</a:t>
            </a:r>
          </a:p>
          <a:p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A61C22-4559-4C05-B31A-5643B32B0E2C}"/>
              </a:ext>
            </a:extLst>
          </p:cNvPr>
          <p:cNvSpPr txBox="1"/>
          <p:nvPr/>
        </p:nvSpPr>
        <p:spPr>
          <a:xfrm>
            <a:off x="4491773" y="1905505"/>
            <a:ext cx="20906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Май 2025</a:t>
            </a:r>
          </a:p>
          <a:p>
            <a:endParaRPr lang="ru-RU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125A51-8793-45BC-A208-9E7D05ED02C9}"/>
              </a:ext>
            </a:extLst>
          </p:cNvPr>
          <p:cNvSpPr txBox="1"/>
          <p:nvPr/>
        </p:nvSpPr>
        <p:spPr>
          <a:xfrm>
            <a:off x="706345" y="2919718"/>
            <a:ext cx="3052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Дальнейшее развитие</a:t>
            </a:r>
          </a:p>
          <a:p>
            <a:endParaRPr lang="ru-RU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035763-16F6-408D-AE6E-35D34FE2FF23}"/>
              </a:ext>
            </a:extLst>
          </p:cNvPr>
          <p:cNvSpPr txBox="1"/>
          <p:nvPr/>
        </p:nvSpPr>
        <p:spPr>
          <a:xfrm>
            <a:off x="8543715" y="1838932"/>
            <a:ext cx="31675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Добавить поддержку анализа видео и аудио форматов</a:t>
            </a:r>
          </a:p>
          <a:p>
            <a:r>
              <a:rPr lang="ru-RU" sz="2400" dirty="0"/>
              <a:t> текст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150FD-61A7-41D9-B4B9-317D2F28D1AD}"/>
              </a:ext>
            </a:extLst>
          </p:cNvPr>
          <p:cNvSpPr txBox="1"/>
          <p:nvPr/>
        </p:nvSpPr>
        <p:spPr>
          <a:xfrm>
            <a:off x="4658371" y="2817396"/>
            <a:ext cx="310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Редактирование стенограммы и протокола встречи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9C7C20-E52B-4AD8-B25E-0D17FCCB70E9}"/>
              </a:ext>
            </a:extLst>
          </p:cNvPr>
          <p:cNvSpPr txBox="1"/>
          <p:nvPr/>
        </p:nvSpPr>
        <p:spPr>
          <a:xfrm>
            <a:off x="634563" y="4380154"/>
            <a:ext cx="3052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Интеграция с </a:t>
            </a:r>
            <a:r>
              <a:rPr lang="ru-RU" sz="2800" dirty="0" err="1"/>
              <a:t>таск</a:t>
            </a:r>
            <a:r>
              <a:rPr lang="ru-RU" sz="2800" dirty="0"/>
              <a:t> трекерами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68A1FA-4ECB-4571-B106-B8CB038693CB}"/>
              </a:ext>
            </a:extLst>
          </p:cNvPr>
          <p:cNvSpPr txBox="1"/>
          <p:nvPr/>
        </p:nvSpPr>
        <p:spPr>
          <a:xfrm>
            <a:off x="479003" y="259853"/>
            <a:ext cx="2214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Roadmap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30F2A-15DF-30A1-CE59-09CD2E7A1250}"/>
              </a:ext>
            </a:extLst>
          </p:cNvPr>
          <p:cNvSpPr txBox="1"/>
          <p:nvPr/>
        </p:nvSpPr>
        <p:spPr>
          <a:xfrm>
            <a:off x="8505497" y="3377927"/>
            <a:ext cx="3167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Внедрение системы анализа речи VOSK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7AC6CF-9BA5-339E-20C9-DB0DFFD46197}"/>
              </a:ext>
            </a:extLst>
          </p:cNvPr>
          <p:cNvSpPr txBox="1"/>
          <p:nvPr/>
        </p:nvSpPr>
        <p:spPr>
          <a:xfrm>
            <a:off x="8543715" y="4378071"/>
            <a:ext cx="3167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База участников встреч: добавление, назначение, поиск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B391A-28CD-27D4-2B46-08F0D300A025}"/>
              </a:ext>
            </a:extLst>
          </p:cNvPr>
          <p:cNvSpPr txBox="1"/>
          <p:nvPr/>
        </p:nvSpPr>
        <p:spPr>
          <a:xfrm>
            <a:off x="8543714" y="5665162"/>
            <a:ext cx="3167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Выделение полной транскрипции встречи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9A2F1D-D3D2-BB04-9DD1-42CC7DCFF19C}"/>
              </a:ext>
            </a:extLst>
          </p:cNvPr>
          <p:cNvSpPr txBox="1"/>
          <p:nvPr/>
        </p:nvSpPr>
        <p:spPr>
          <a:xfrm>
            <a:off x="4717379" y="4145021"/>
            <a:ext cx="33761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Интерфейс для редактирования выделенного текста</a:t>
            </a:r>
          </a:p>
          <a:p>
            <a:r>
              <a:rPr lang="ru-RU" sz="2400" dirty="0"/>
              <a:t> текст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8E6F25-BF6B-04E3-5E75-C40F810FAC08}"/>
              </a:ext>
            </a:extLst>
          </p:cNvPr>
          <p:cNvSpPr txBox="1"/>
          <p:nvPr/>
        </p:nvSpPr>
        <p:spPr>
          <a:xfrm>
            <a:off x="634563" y="5890260"/>
            <a:ext cx="3052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Внедрение средств автоматизации</a:t>
            </a:r>
            <a:endParaRPr lang="ru-RU" sz="2400" dirty="0">
              <a:effectLst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39B0FD-3522-9F98-6136-7B1DB7843A7D}"/>
              </a:ext>
            </a:extLst>
          </p:cNvPr>
          <p:cNvSpPr txBox="1"/>
          <p:nvPr/>
        </p:nvSpPr>
        <p:spPr>
          <a:xfrm>
            <a:off x="4658371" y="5653315"/>
            <a:ext cx="342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Автосохранение</a:t>
            </a:r>
            <a:r>
              <a:rPr lang="ru-RU" sz="2400" dirty="0"/>
              <a:t> и история изменений</a:t>
            </a:r>
            <a:endParaRPr lang="ru-RU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790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0 0.7342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1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3.75E-6 0.88379 " pathEditMode="relative" rAng="0" ptsTypes="AA">
                                      <p:cBhvr>
                                        <p:cTn id="8" dur="2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1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0013 0.61898 " pathEditMode="relative" rAng="0" ptsTypes="AA">
                                      <p:cBhvr>
                                        <p:cTn id="10" dur="20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25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3" grpId="0"/>
      <p:bldP spid="4" grpId="0"/>
      <p:bldP spid="8" grpId="0"/>
      <p:bldP spid="19" grpId="0"/>
      <p:bldP spid="21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1A2C976-2CA8-4D47-9B8C-CC92DD0F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8B790-2FC1-4D39-9689-A0B7FD5D86B8}" type="slidenum">
              <a:rPr lang="ru-RU" smtClean="0"/>
              <a:t>2</a:t>
            </a:fld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608830C-DC15-46AF-81F0-F83C9671144B}"/>
              </a:ext>
            </a:extLst>
          </p:cNvPr>
          <p:cNvSpPr/>
          <p:nvPr/>
        </p:nvSpPr>
        <p:spPr>
          <a:xfrm>
            <a:off x="4287155" y="-3041775"/>
            <a:ext cx="3617690" cy="6470775"/>
          </a:xfrm>
          <a:prstGeom prst="roundRect">
            <a:avLst>
              <a:gd name="adj" fmla="val 3680"/>
            </a:avLst>
          </a:prstGeom>
          <a:solidFill>
            <a:srgbClr val="FFF4F3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CCAF21D-BB53-4B93-BAC4-0EB11BD89221}"/>
              </a:ext>
            </a:extLst>
          </p:cNvPr>
          <p:cNvSpPr/>
          <p:nvPr/>
        </p:nvSpPr>
        <p:spPr>
          <a:xfrm>
            <a:off x="416735" y="-1321446"/>
            <a:ext cx="3617690" cy="5324734"/>
          </a:xfrm>
          <a:prstGeom prst="roundRect">
            <a:avLst>
              <a:gd name="adj" fmla="val 3680"/>
            </a:avLst>
          </a:prstGeom>
          <a:solidFill>
            <a:srgbClr val="FFF4F3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FA0372F-7F3A-424C-910A-99DDCF4498B8}"/>
              </a:ext>
            </a:extLst>
          </p:cNvPr>
          <p:cNvSpPr/>
          <p:nvPr/>
        </p:nvSpPr>
        <p:spPr>
          <a:xfrm>
            <a:off x="8183012" y="-4502977"/>
            <a:ext cx="3617690" cy="7213600"/>
          </a:xfrm>
          <a:prstGeom prst="roundRect">
            <a:avLst>
              <a:gd name="adj" fmla="val 3680"/>
            </a:avLst>
          </a:prstGeom>
          <a:solidFill>
            <a:srgbClr val="A03A52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28671-E0D6-E88C-D894-A5C2A76CCEF4}"/>
              </a:ext>
            </a:extLst>
          </p:cNvPr>
          <p:cNvSpPr txBox="1"/>
          <p:nvPr/>
        </p:nvSpPr>
        <p:spPr>
          <a:xfrm>
            <a:off x="653612" y="2187403"/>
            <a:ext cx="272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Онлайн перевод</a:t>
            </a:r>
            <a:endParaRPr lang="ru-RU" sz="2800" dirty="0">
              <a:effectLst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052764-FBA8-49C1-C38B-C02F7F83CB64}"/>
              </a:ext>
            </a:extLst>
          </p:cNvPr>
          <p:cNvSpPr txBox="1"/>
          <p:nvPr/>
        </p:nvSpPr>
        <p:spPr>
          <a:xfrm>
            <a:off x="4618808" y="341278"/>
            <a:ext cx="342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Поиск по стенограмме и протоколу</a:t>
            </a:r>
            <a:endParaRPr lang="ru-RU" sz="2400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03FEC-1354-63CF-DC1D-95254A75C52C}"/>
              </a:ext>
            </a:extLst>
          </p:cNvPr>
          <p:cNvSpPr txBox="1"/>
          <p:nvPr/>
        </p:nvSpPr>
        <p:spPr>
          <a:xfrm>
            <a:off x="4606090" y="1383889"/>
            <a:ext cx="3425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Внедрение </a:t>
            </a:r>
            <a:r>
              <a:rPr lang="en-US" sz="2400" dirty="0"/>
              <a:t>LLM</a:t>
            </a:r>
            <a:endParaRPr lang="en-US" sz="240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5597AC-DE1E-C59D-8B0C-FDB98BED4271}"/>
              </a:ext>
            </a:extLst>
          </p:cNvPr>
          <p:cNvSpPr txBox="1"/>
          <p:nvPr/>
        </p:nvSpPr>
        <p:spPr>
          <a:xfrm>
            <a:off x="4618809" y="2030822"/>
            <a:ext cx="34251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Выделение задач и важных моментов</a:t>
            </a:r>
            <a:endParaRPr lang="ru-RU" sz="240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B925E2-DFC1-B931-858F-EA4B79E58247}"/>
              </a:ext>
            </a:extLst>
          </p:cNvPr>
          <p:cNvSpPr txBox="1"/>
          <p:nvPr/>
        </p:nvSpPr>
        <p:spPr>
          <a:xfrm>
            <a:off x="8602874" y="1337723"/>
            <a:ext cx="2935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Первоначальная версия интерфейса, основные экраны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CEB0D2-CE25-81A1-1C87-BA9757E54A2B}"/>
              </a:ext>
            </a:extLst>
          </p:cNvPr>
          <p:cNvSpPr txBox="1"/>
          <p:nvPr/>
        </p:nvSpPr>
        <p:spPr>
          <a:xfrm>
            <a:off x="8524100" y="156612"/>
            <a:ext cx="2935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Первоначальная версия интерфейса, основные экраны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D3DC5-A012-4CD0-9314-35285CEA9903}"/>
              </a:ext>
            </a:extLst>
          </p:cNvPr>
          <p:cNvSpPr txBox="1"/>
          <p:nvPr/>
        </p:nvSpPr>
        <p:spPr>
          <a:xfrm>
            <a:off x="588435" y="295111"/>
            <a:ext cx="30525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Разметка видео по </a:t>
            </a:r>
            <a:r>
              <a:rPr lang="ru-RU" sz="3200" dirty="0" err="1"/>
              <a:t>таймингам</a:t>
            </a:r>
            <a:r>
              <a:rPr lang="ru-RU" sz="3200" dirty="0"/>
              <a:t> реплик</a:t>
            </a:r>
            <a:endParaRPr lang="ru-RU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960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13" grpId="0"/>
    </p:bld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1E0000"/>
      </a:dk1>
      <a:lt1>
        <a:srgbClr val="FFFFFF"/>
      </a:lt1>
      <a:dk2>
        <a:srgbClr val="1E3B8B"/>
      </a:dk2>
      <a:lt2>
        <a:srgbClr val="B4C6E7"/>
      </a:lt2>
      <a:accent1>
        <a:srgbClr val="804562"/>
      </a:accent1>
      <a:accent2>
        <a:srgbClr val="5B9BD5"/>
      </a:accent2>
      <a:accent3>
        <a:srgbClr val="D7B5C6"/>
      </a:accent3>
      <a:accent4>
        <a:srgbClr val="FFC000"/>
      </a:accent4>
      <a:accent5>
        <a:srgbClr val="0563C1"/>
      </a:accent5>
      <a:accent6>
        <a:srgbClr val="FFFFFF"/>
      </a:accent6>
      <a:hlink>
        <a:srgbClr val="FFC000"/>
      </a:hlink>
      <a:folHlink>
        <a:srgbClr val="C0000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90</Words>
  <Application>Microsoft Office PowerPoint</Application>
  <PresentationFormat>Широкоэкранный</PresentationFormat>
  <Paragraphs>24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Интеллектуальный помощник «Встречеслав»</dc:title>
  <dc:creator>Людмила Бордюгова</dc:creator>
  <cp:lastModifiedBy>Виталий</cp:lastModifiedBy>
  <cp:revision>40</cp:revision>
  <dcterms:created xsi:type="dcterms:W3CDTF">2025-03-28T23:16:45Z</dcterms:created>
  <dcterms:modified xsi:type="dcterms:W3CDTF">2025-03-30T15:08:56Z</dcterms:modified>
</cp:coreProperties>
</file>