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706AE-3CD6-494B-A1B6-A95F816F5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7F7666-159D-4A2B-AE6C-020BCE850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53FBA-0715-4329-92BC-B8AA5F20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47C-C260-41B1-999D-DBA400659CD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3F4A98-34A0-4769-8B37-48CFF488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93216-722E-4212-9E6A-4CF2BC80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E0B2-B74C-4CB9-99FA-9859FD1F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7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ED84B-962F-4C44-9D35-34509903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BE78B2-1226-4D6C-B90D-4EE000C3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A47A0-49EF-4CE3-B60F-14E2152F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47C-C260-41B1-999D-DBA400659CD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8F792-6ECF-4902-99D1-EF1AB07B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B70D7-22EE-4CA7-A04A-14DF0195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E0B2-B74C-4CB9-99FA-9859FD1F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6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05CEFB-C495-4781-8F60-811BD7B85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9BEACC-3BC8-4F9C-9043-936EE8117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AD5CB5-2255-4BEC-87F2-F8B664DE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47C-C260-41B1-999D-DBA400659CD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5D634A-DD5C-47C8-9B15-36AAE236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C3097-CD1A-4EEA-8345-1A2B16FC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E0B2-B74C-4CB9-99FA-9859FD1F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11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10250-8B67-4D3C-90AD-E654A18F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3EE784-A414-49E0-B969-74E5B6BC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B9DBD6-E3D5-4EA4-92CA-17FD8499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47C-C260-41B1-999D-DBA400659CD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1112D6-397B-45A0-9048-4D1C90A0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22BAE0-1E41-401E-BD10-27DDF9BE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E0B2-B74C-4CB9-99FA-9859FD1F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25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8DBA8-7D79-472D-A412-48B760B5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854E7B-E6EB-4D62-ACB7-C26530F1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0E13B-6DE6-4160-BF8C-602846B5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47C-C260-41B1-999D-DBA400659CD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08499E-5042-48A8-9CCA-16E55B7B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CA7C57-13A3-4B4A-9AC0-C821E7B4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E0B2-B74C-4CB9-99FA-9859FD1F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2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04D4A-0409-40D1-BD07-72FE86C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28BD01-C32C-48ED-AFC4-77A9D1F5D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C95E64-3D2C-4D9B-9044-1FA01027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794A37-9E62-45E6-BC0F-8817BE9F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47C-C260-41B1-999D-DBA400659CD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85C20B-3DC8-4193-A88E-D7372662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9B0811-F524-48E6-8C1E-A5EFEF8B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E0B2-B74C-4CB9-99FA-9859FD1F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64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624B6-E990-4E98-B409-1151BDF3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139D92-ABFE-4AE9-8947-EAB94F66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037D65-F6D6-4AC7-B6F0-54B81FA1A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A53562-8355-409A-8920-1E77F7B92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9F83B1-7606-4E7E-90EC-7A8AFE896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254D80-C2F5-4C4D-80F5-F71BFC12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47C-C260-41B1-999D-DBA400659CD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3B27D7-7FA4-433E-8AFD-0907004D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5B6E23-7C5E-449E-A893-4B9D5AC1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E0B2-B74C-4CB9-99FA-9859FD1F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8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6C075-8917-41EE-9635-D2EAD056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E3513A-D990-4050-9562-0C83F49B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47C-C260-41B1-999D-DBA400659CD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3AB1A-768E-4CE3-A745-DEAEBCB6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8ABD8-C6C7-4BA9-A547-AF99B87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E0B2-B74C-4CB9-99FA-9859FD1F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01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252566-1278-4340-8406-3BF66309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47C-C260-41B1-999D-DBA400659CD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D875E3-2B5E-46C5-9C3C-0C827787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B3BF58-CAC5-4CE1-8B41-090D1A06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E0B2-B74C-4CB9-99FA-9859FD1F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08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5552D-725C-4643-8D48-E0914250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E1352-24FF-417C-8A38-C9C8C64D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3F4B55-FA7A-4E1E-B389-0A6B2F0C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108835-9E49-40FD-97C7-60CF58A9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47C-C260-41B1-999D-DBA400659CD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F360A3-C93A-4A78-8F4C-AB286BD2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F042C1-4792-47C2-9D17-AE26C0F5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E0B2-B74C-4CB9-99FA-9859FD1F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97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D2B7E-6D29-45B8-B020-2F73A6F5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90BFEC-7C34-4D31-82A1-7BAAE72EE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AAA98F-A76C-4AD4-8E48-B58C15B91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98583-DBBA-42ED-B01E-19F169D8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47C-C260-41B1-999D-DBA400659CD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E1C266-0C63-495D-B1DD-C4BA2DD5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31E97-05E8-44CF-9ECE-1C662856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E0B2-B74C-4CB9-99FA-9859FD1F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3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11FEE-03E8-4F80-8DE1-F8D03E89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1D1A9B-63E5-4858-8BEE-36A30CF9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0ED5E8-2388-464A-BC05-6655123E9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947C-C260-41B1-999D-DBA400659CD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DB227-CED4-4E4F-A5EE-5B0724BDA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51AA1A-B8CA-461A-BDC7-D2351921F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7E0B2-B74C-4CB9-99FA-9859FD1F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16058-DC48-4896-9014-F41FD8EA4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191" y="1049038"/>
            <a:ext cx="7603222" cy="3548129"/>
          </a:xfrm>
        </p:spPr>
        <p:txBody>
          <a:bodyPr>
            <a:no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рынка заведений общественного питания Москвы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13301F-31AF-4099-9AB9-EC79BF2F3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3"/>
          <a:stretch/>
        </p:blipFill>
        <p:spPr>
          <a:xfrm>
            <a:off x="1166069" y="1147401"/>
            <a:ext cx="2126959" cy="32004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61772D-3F7C-42FE-9CEF-6AD469A45D67}"/>
              </a:ext>
            </a:extLst>
          </p:cNvPr>
          <p:cNvSpPr/>
          <p:nvPr/>
        </p:nvSpPr>
        <p:spPr>
          <a:xfrm>
            <a:off x="8263156" y="5291889"/>
            <a:ext cx="3431097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Выполнила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тудентка потока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d_37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Котс Наталия</a:t>
            </a:r>
          </a:p>
        </p:txBody>
      </p:sp>
    </p:spTree>
    <p:extLst>
      <p:ext uri="{BB962C8B-B14F-4D97-AF65-F5344CB8AC3E}">
        <p14:creationId xmlns:p14="http://schemas.microsoft.com/office/powerpoint/2010/main" val="407132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28964-9F44-45E9-9EBA-DAA161F6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254"/>
            <a:ext cx="1259048" cy="607998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616AE-F0A4-486C-AE12-632A8594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27"/>
            <a:ext cx="10515600" cy="106018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Открытие небольшого оригинального кафе в Москве, в котором гостей будут обслуживать роботы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5234D81-E8B6-4DAD-A233-94BA3A8DB46B}"/>
              </a:ext>
            </a:extLst>
          </p:cNvPr>
          <p:cNvSpPr txBox="1">
            <a:spLocks/>
          </p:cNvSpPr>
          <p:nvPr/>
        </p:nvSpPr>
        <p:spPr>
          <a:xfrm>
            <a:off x="838200" y="2615173"/>
            <a:ext cx="1812721" cy="607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8B9CE49-300A-43C6-96C5-EDCC7887A4BF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79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выбор перспективного типа заведения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категории заведения (сетевое/несетевое)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вычисление оптимального количества мест в заведении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выбор перспективной локации (улицы/района)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выработка рекомендаций по развитию бизнеса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38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CE226A9-C218-497B-86F8-D6520CC1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3" y="503696"/>
            <a:ext cx="10515599" cy="607998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Типы заведений общественного питания в Москве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F105A6-3335-4248-91A1-954C7DA7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13" y="1399136"/>
            <a:ext cx="6900606" cy="3290309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088F4044-B1E9-4387-9820-7CD0E9C498BE}"/>
              </a:ext>
            </a:extLst>
          </p:cNvPr>
          <p:cNvSpPr txBox="1">
            <a:spLocks/>
          </p:cNvSpPr>
          <p:nvPr/>
        </p:nvSpPr>
        <p:spPr>
          <a:xfrm>
            <a:off x="720753" y="4976887"/>
            <a:ext cx="9153089" cy="1060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Самый популярный тип заведения общественного питания в Москве – это КАФЕ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около 40%).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321F4D9-57AF-4C07-B348-4CC83B80420D}"/>
              </a:ext>
            </a:extLst>
          </p:cNvPr>
          <p:cNvSpPr/>
          <p:nvPr/>
        </p:nvSpPr>
        <p:spPr>
          <a:xfrm>
            <a:off x="4105013" y="6340513"/>
            <a:ext cx="8086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B7B7B7"/>
                </a:solidFill>
                <a:latin typeface="Times New Roman" panose="02020603050405020304" pitchFamily="18" charset="0"/>
              </a:rPr>
              <a:t>Источник данных: открытые данные рынка общественного питания г. Москва</a:t>
            </a:r>
            <a:endParaRPr lang="ru-RU" dirty="0"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A9E1E9-F32D-4799-9B0B-1A8D92462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419" y="1623007"/>
            <a:ext cx="4362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2E506-938F-4521-A647-4EDDA67D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394283"/>
            <a:ext cx="10515600" cy="758602"/>
          </a:xfrm>
        </p:spPr>
        <p:txBody>
          <a:bodyPr/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Категории заведений (сетевое/несетевое)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6BB805-7457-48F4-97E2-25DA4743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64" y="1152885"/>
            <a:ext cx="5382618" cy="247044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8B8415C-44F3-40ED-9D5E-B64ED3E75E52}"/>
              </a:ext>
            </a:extLst>
          </p:cNvPr>
          <p:cNvSpPr/>
          <p:nvPr/>
        </p:nvSpPr>
        <p:spPr>
          <a:xfrm>
            <a:off x="6487799" y="1152885"/>
            <a:ext cx="4664665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Исходя из того, что в Москве большее распространение получают несетевые заведения общественного питания, то сначала открывать целесообразно только одну кафешку. И далее, если получится завоевать аудиторию и можно будет увидеть, что спрос посетителей становится все больше, то переводить заведение в разряд сетевых, открывать новые точки.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Сетевое распространение в основном характерно в большей степени для предприятий быстрого обслуживания (более 40% от всех предприятий быстрого обслуживания являются сетевыми), однако 22% кафе также являются сетевыми.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745038-BAB6-4CB2-B49F-0F7E4E26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65" y="3789878"/>
            <a:ext cx="5479617" cy="264609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D4FD5F7-AACA-47CD-8A0D-080CCF3DFC63}"/>
              </a:ext>
            </a:extLst>
          </p:cNvPr>
          <p:cNvSpPr/>
          <p:nvPr/>
        </p:nvSpPr>
        <p:spPr>
          <a:xfrm>
            <a:off x="2290195" y="6418045"/>
            <a:ext cx="1006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B7B7B7"/>
                </a:solidFill>
                <a:latin typeface="Times New Roman" panose="02020603050405020304" pitchFamily="18" charset="0"/>
              </a:rPr>
              <a:t>Источник данных: открытые данные рынка общественного питания г. Москва + расчёты автора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506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CF8C6-1F80-42D5-BEDF-FD54997A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439955"/>
            <a:ext cx="10515600" cy="616387"/>
          </a:xfrm>
        </p:spPr>
        <p:txBody>
          <a:bodyPr/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Количество мест в сетевых заведениях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EB4C8C-A6E4-4F15-946A-42D4DAD7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80" y="1132514"/>
            <a:ext cx="5164578" cy="36664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27C13B-6898-4B39-ACFB-8F01A773D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275" y="1375067"/>
            <a:ext cx="5457825" cy="159067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2F7F71-4CE2-4B9B-9493-6D94ABBAFBEF}"/>
              </a:ext>
            </a:extLst>
          </p:cNvPr>
          <p:cNvSpPr/>
          <p:nvPr/>
        </p:nvSpPr>
        <p:spPr>
          <a:xfrm>
            <a:off x="5946090" y="3153595"/>
            <a:ext cx="53515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Наиболее характерным для сетевых заведений на территории Москвы является небольшое количество заведений общественного питания с большим количеством посадочных мест в каждом.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0351F5-A658-4B94-9FFF-6D25C5F9EECD}"/>
              </a:ext>
            </a:extLst>
          </p:cNvPr>
          <p:cNvSpPr/>
          <p:nvPr/>
        </p:nvSpPr>
        <p:spPr>
          <a:xfrm>
            <a:off x="548080" y="4882768"/>
            <a:ext cx="10796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Целесообразно открыть первый ресторан на 40 посадочных мест (среднее значение по Москве).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успехе первой точки и хорошей рекламе, логично переводить заведение в разряд сетевых с открытием нескольких новых кафе на большее количество посадочных мест (от 60).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E4ADEE-F193-44C2-B046-FB6AE87B498C}"/>
              </a:ext>
            </a:extLst>
          </p:cNvPr>
          <p:cNvSpPr/>
          <p:nvPr/>
        </p:nvSpPr>
        <p:spPr>
          <a:xfrm>
            <a:off x="2290195" y="6418045"/>
            <a:ext cx="1006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B7B7B7"/>
                </a:solidFill>
                <a:latin typeface="Times New Roman" panose="02020603050405020304" pitchFamily="18" charset="0"/>
              </a:rPr>
              <a:t>Источник данных: открытые данные рынка общественного питания г. Москва + расчёты автора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649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A09A846-A11D-4B20-B019-963A9C8B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439955"/>
            <a:ext cx="10515600" cy="616387"/>
          </a:xfrm>
        </p:spPr>
        <p:txBody>
          <a:bodyPr/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Перспективная локация для первого кафе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F2EBF3-678E-4289-BFC7-1191CFF5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75" y="1056342"/>
            <a:ext cx="6711892" cy="40609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9252B3-0E60-4D90-A491-52E6ED51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67" y="1253280"/>
            <a:ext cx="4606036" cy="27998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E61A93-1775-4BA4-8DF5-48EFB08B7ECE}"/>
              </a:ext>
            </a:extLst>
          </p:cNvPr>
          <p:cNvSpPr/>
          <p:nvPr/>
        </p:nvSpPr>
        <p:spPr>
          <a:xfrm>
            <a:off x="516971" y="5117284"/>
            <a:ext cx="11158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Целесообразно открывать первую кафе на одной из улиц в том районе, где сосредоточено самое большое количество объектов общественного питания в Москве, потому что именно там самая большая проходимость, а при проведении хорошей рекламной кампании можно добиться отличной посещаемости.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21A8A12B-3EEE-462B-975A-D41DFAB31A01}"/>
              </a:ext>
            </a:extLst>
          </p:cNvPr>
          <p:cNvSpPr/>
          <p:nvPr/>
        </p:nvSpPr>
        <p:spPr>
          <a:xfrm rot="16200000">
            <a:off x="9279258" y="4340734"/>
            <a:ext cx="728255" cy="5468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6BC121-AE88-4474-A511-A4AB505C0DF3}"/>
              </a:ext>
            </a:extLst>
          </p:cNvPr>
          <p:cNvSpPr/>
          <p:nvPr/>
        </p:nvSpPr>
        <p:spPr>
          <a:xfrm>
            <a:off x="7422858" y="6418045"/>
            <a:ext cx="4769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B7B7B7"/>
                </a:solidFill>
                <a:latin typeface="Times New Roman" panose="02020603050405020304" pitchFamily="18" charset="0"/>
              </a:rPr>
              <a:t>Источник данных: открытые данные Мосгаз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355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C15726-6335-448E-817D-8392DCC4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439955"/>
            <a:ext cx="10515600" cy="616387"/>
          </a:xfrm>
        </p:spPr>
        <p:txBody>
          <a:bodyPr/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Перспективные локации для развития сети кафе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87D18B-924A-4537-9D16-24A265805C97}"/>
              </a:ext>
            </a:extLst>
          </p:cNvPr>
          <p:cNvSpPr/>
          <p:nvPr/>
        </p:nvSpPr>
        <p:spPr>
          <a:xfrm>
            <a:off x="628475" y="1208301"/>
            <a:ext cx="54675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случае успеха первого открытого кафе, можно открыть ещё несколько точек, тем самым перевести предприятие в разряд сетевых. 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Пользователи уже будут узнавать бренд и поэтому логичнее будет открыть новые кафе с большим количеством посадочных мест (от 60 и больше) в районах, где заведений общественного питания мало. Т.к. уже не нужно будет завоёвывать популярность, а люди просто будут приходить с определённой целью - поесть и посмотреть на роботов-официантов.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D9CD07-A0D2-40E8-8402-F08216D4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240" y="1208301"/>
            <a:ext cx="4676338" cy="5444350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EF40DB3A-F00A-4E3E-98D0-A75AC25544F5}"/>
              </a:ext>
            </a:extLst>
          </p:cNvPr>
          <p:cNvSpPr/>
          <p:nvPr/>
        </p:nvSpPr>
        <p:spPr>
          <a:xfrm>
            <a:off x="2072082" y="4991450"/>
            <a:ext cx="2306972" cy="7885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36D16C7-FB9B-4774-B479-4D32F9F3B6A1}"/>
              </a:ext>
            </a:extLst>
          </p:cNvPr>
          <p:cNvSpPr/>
          <p:nvPr/>
        </p:nvSpPr>
        <p:spPr>
          <a:xfrm>
            <a:off x="0" y="6418045"/>
            <a:ext cx="4769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B7B7B7"/>
                </a:solidFill>
                <a:latin typeface="Times New Roman" panose="02020603050405020304" pitchFamily="18" charset="0"/>
              </a:rPr>
              <a:t>Источник данных: открытые данные Мосгаз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845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9ECBAE-CD8C-4989-A262-CDFAC6C0E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3"/>
          <a:stretch/>
        </p:blipFill>
        <p:spPr>
          <a:xfrm flipH="1">
            <a:off x="8972375" y="1886891"/>
            <a:ext cx="2210150" cy="286232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2DDB109-3723-470B-A409-375DB7CC9EDD}"/>
              </a:ext>
            </a:extLst>
          </p:cNvPr>
          <p:cNvSpPr txBox="1">
            <a:spLocks/>
          </p:cNvSpPr>
          <p:nvPr/>
        </p:nvSpPr>
        <p:spPr>
          <a:xfrm>
            <a:off x="2294389" y="1543988"/>
            <a:ext cx="7603222" cy="3548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41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429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Исследование рынка заведений общественного питания Москвы</vt:lpstr>
      <vt:lpstr>Цель</vt:lpstr>
      <vt:lpstr>Типы заведений общественного питания в Москве</vt:lpstr>
      <vt:lpstr>Категории заведений (сетевое/несетевое)</vt:lpstr>
      <vt:lpstr>Количество мест в сетевых заведениях</vt:lpstr>
      <vt:lpstr>Перспективная локация для первого кафе</vt:lpstr>
      <vt:lpstr>Перспективные локации для развития сети кафе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заведений общественного питания Москвы</dc:title>
  <dc:creator>Котс Наталия Сергеевна</dc:creator>
  <cp:lastModifiedBy>Котс Наталия Сергеевна</cp:lastModifiedBy>
  <cp:revision>13</cp:revision>
  <dcterms:created xsi:type="dcterms:W3CDTF">2022-04-12T08:07:24Z</dcterms:created>
  <dcterms:modified xsi:type="dcterms:W3CDTF">2022-04-13T05:49:39Z</dcterms:modified>
</cp:coreProperties>
</file>