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65" r:id="rId5"/>
    <p:sldId id="260" r:id="rId6"/>
    <p:sldId id="258" r:id="rId7"/>
    <p:sldId id="267" r:id="rId8"/>
    <p:sldId id="259" r:id="rId9"/>
    <p:sldId id="261" r:id="rId10"/>
    <p:sldId id="262" r:id="rId11"/>
    <p:sldId id="266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5179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625EE-441F-184D-B677-388715DCD762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7870E-2DF8-1E4A-8472-B366F30FA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76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7870E-2DF8-1E4A-8472-B366F30FAED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5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7870E-2DF8-1E4A-8472-B366F30FAED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06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4E5CB-7231-41DF-97BB-3C8C1CD3D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0A9C7-E3B7-451F-BC9A-AE560728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97DF24-2D58-4623-958E-4EED6EBD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2BCE-9AB5-C048-B408-F7A17F98DE61}" type="datetime1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C90CD-0A99-47C7-9D0E-A352F40D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64CB79-90C5-4432-88FE-8763FEA8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8A4DD-9D62-4A31-9C20-4BA9582B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FF3E90-039F-4007-B09D-ED5600F7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1B7934-1CE4-4F5C-953A-B3E2ADC8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E35F-49F4-4049-AA0C-74584D0F1B2A}" type="datetime1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131B9-DF77-44EE-8CE5-843BACEB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FB491-B6D8-4995-B215-49468E24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52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AB83B7-224A-4337-AEA9-4A99EEE7C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399F36-6C5C-4297-97BA-6B70E6AB0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029B8-FBB6-4B25-AD7E-2B026414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611C-24DC-4F43-9531-E3D0650B6A8E}" type="datetime1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D45AB1-B050-40F7-8F60-1A7B2CE4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4339D0-182F-40D3-9F8C-77D95BB2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2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B9100-CFB6-4E79-84E0-A838CB7E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F7756-7F59-4D59-A6F7-6259416D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D217D-D63F-4643-81DE-2879DA7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509C-970A-1A47-92CC-774138C803F2}" type="datetime1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76E29-E6C9-4EB6-8DCF-75C9AA13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5CAD71-DA3B-4AB4-9BC2-CC4361DA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2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A0B6D-5A3F-4C97-B893-F0DBBF0D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55B4E-2B95-493B-A555-0DCD54BF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ECFB16-2A09-498F-897F-725B663C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06C4-0753-8846-971A-F5784B9D2186}" type="datetime1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07F2A1-F474-4364-984E-800439FB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328FE-635F-418E-970E-1804FCFF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05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685C2-AC71-4D47-AC31-268BE8AB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E120D-EC03-4210-864B-3A464AB98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EC1D42-2D9D-4EC3-A7A2-DA2503E1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0AECC0-7616-4101-91EC-0BB561C8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D64A-4E29-AE4B-A5E9-7161A968FE73}" type="datetime1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51BBA5-D026-4CEB-B1C8-698EB80F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8166BD-8146-473C-A42B-A523450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7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11BB7-D079-4CF6-9435-38DCFED1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D70CF7-C35B-4A01-99FC-EFD8F4ED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75A3CC-462C-4D1F-AA8E-A8A977770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AC76A1-558F-4486-A732-E499AB2C0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53ADE0-3587-4D41-874B-DAB7BB991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B7A119-F7A1-4410-B0A5-D582DB11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E060-F656-5D44-8FB5-44F33AC2BE12}" type="datetime1">
              <a:rPr lang="ru-RU" smtClean="0"/>
              <a:t>11.05.2022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66992D-1C04-45DE-AD9C-C52F6C6D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53C626-2516-4D62-AC0D-EE035819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10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6072D-103F-4039-B799-4AF3FCA8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079022-E46B-4A6D-B3BB-EFA77E40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1DC-0427-2643-A62E-6FB62A5F3CDA}" type="datetime1">
              <a:rPr lang="ru-RU" smtClean="0"/>
              <a:t>11.05.2022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11D0E-409C-41B9-9233-7172B451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33DBFE-E3D6-4260-85E6-5FDD99F7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C7B1B2-4370-43F6-875F-AF489836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0D87-C444-524B-A60C-44E4BE481E30}" type="datetime1">
              <a:rPr lang="ru-RU" smtClean="0"/>
              <a:t>11.05.2022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2551B6-1E4B-4FF7-8A19-37FBA6B2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335EF-3DE1-465D-A93B-0C83A6EC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8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59532-38CE-4CD3-BA7B-5B84C92D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A7457-4FE4-4EAD-ADC9-2FFBF93F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B0E689-3FA0-4DDE-94FF-918E6A92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B799AF-D845-4904-BBD4-B55F0E7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BE2-B2BD-6A44-97CC-0A697F3D6A4B}" type="datetime1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E5ED78-54C9-42ED-AF7E-BE903DC2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6D132B-C61F-491A-9ABF-029D8ED8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55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387CB-6619-4B1D-A7CF-59E48C16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B4B73B-ABEF-4948-B31E-AA32A591E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10162A-BE60-4DA4-993F-DD7CE48E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AAC427-0A7C-4212-BAB7-E371A1E1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44E2-DECA-7047-BCD9-03F3006A15B0}" type="datetime1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08B7B3-1AC3-400B-ABE6-B9DB08DB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C6B253-54AE-4008-8739-8FA79F7D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40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EF7B3-F263-4606-97EB-84A8FD3A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377437-A896-48A4-8CC5-00C4C7200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E76D4-6FD8-42D8-99D4-90B7D3074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A15E-695D-B847-ABDB-0B0598F38362}" type="datetime1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BDC37C-99A0-448E-98EB-46442B80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17502-85A7-4DF7-8A71-39AB6C4CF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8AC4-8D18-4B1E-B4E6-64AD0685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nataliya2772/viz/Dash_1_16518326983700/Dashboard1?publish=y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1CD64-F4BC-4FFD-BDE8-67A15704A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28313" cy="2387600"/>
          </a:xfrm>
        </p:spPr>
        <p:txBody>
          <a:bodyPr>
            <a:normAutofit/>
          </a:bodyPr>
          <a:lstStyle/>
          <a:p>
            <a:pPr algn="l"/>
            <a:r>
              <a:rPr lang="ru-RU" sz="45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пользовательского взаимодействия с карточками статей в </a:t>
            </a:r>
            <a:r>
              <a:rPr lang="ru-RU" sz="4500" b="1" dirty="0" err="1">
                <a:latin typeface="Arial" panose="020B0604020202020204" pitchFamily="34" charset="0"/>
                <a:cs typeface="Arial" panose="020B0604020202020204" pitchFamily="34" charset="0"/>
              </a:rPr>
              <a:t>Яндекс.Дзен</a:t>
            </a:r>
            <a:endParaRPr lang="ru-RU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D55E19-A2FD-4033-899F-29AB1C2CC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7492"/>
            <a:ext cx="9339618" cy="1117714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(по данным о событиях взаимодействия пользователей с карточками за 24 сентября 2019 года с 18:28 по 19:00)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7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4C1A4-1762-46ED-88BC-BC86FBF9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12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Графики истории взаимодействия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A4A98-5819-44FC-BB7E-5C86BF1D5C05}"/>
              </a:ext>
            </a:extLst>
          </p:cNvPr>
          <p:cNvSpPr txBox="1"/>
          <p:nvPr/>
        </p:nvSpPr>
        <p:spPr>
          <a:xfrm>
            <a:off x="8097077" y="1614486"/>
            <a:ext cx="3366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Источники, которые генерируют большее количество визитов: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Интересные факты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История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Наука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Общество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Отношения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Подборки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Россия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z="1400" smtClean="0"/>
              <a:t>10</a:t>
            </a:fld>
            <a:endParaRPr lang="ru-RU" sz="140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96691"/>
            <a:ext cx="7273599" cy="48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z="1400" smtClean="0"/>
              <a:t>11</a:t>
            </a:fld>
            <a:endParaRPr lang="ru-RU" sz="140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794C1A4-1762-46ED-88BC-BC86FBF9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38200" y="1462703"/>
            <a:ext cx="1089401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Arial" panose="020B0604020202020204" pitchFamily="34" charset="0"/>
                <a:cs typeface="Arial" panose="020B0604020202020204" pitchFamily="34" charset="0"/>
              </a:rPr>
              <a:t>Топ-10 наиболее частых соотношений тем источников и карточек</a:t>
            </a:r>
          </a:p>
          <a:p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для исследуемого промежутка времени </a:t>
            </a:r>
            <a:r>
              <a:rPr lang="ru-RU" sz="2400" i="1" dirty="0">
                <a:latin typeface="Arial" charset="0"/>
                <a:ea typeface="Arial" charset="0"/>
                <a:cs typeface="Arial" charset="0"/>
              </a:rPr>
              <a:t>24/09/2019 с 18:28 по 19:00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:</a:t>
            </a:r>
            <a:endParaRPr lang="ru-RU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Wingdings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Рассказы -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Путешествия (4587)</a:t>
            </a:r>
          </a:p>
          <a:p>
            <a:pPr marL="742950" lvl="1" indent="-285750" algn="just">
              <a:buFont typeface="Wingdings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Общество -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Россия (3471)</a:t>
            </a:r>
          </a:p>
          <a:p>
            <a:pPr marL="742950" lvl="1" indent="-285750" algn="just">
              <a:buFont typeface="Wingdings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Наука -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Кино (3279)</a:t>
            </a:r>
          </a:p>
          <a:p>
            <a:pPr marL="742950" lvl="1" indent="-285750" algn="just">
              <a:buFont typeface="Wingdings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Россия -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Россия (2847)</a:t>
            </a:r>
          </a:p>
          <a:p>
            <a:pPr marL="742950" lvl="1" indent="-285750" algn="just">
              <a:buFont typeface="Wingdings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Подборки -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Полезные советы (2795)</a:t>
            </a:r>
          </a:p>
          <a:p>
            <a:pPr marL="742950" lvl="1" indent="-285750" algn="just">
              <a:buFont typeface="Wingdings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Общество -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Семейные отношения (2727)</a:t>
            </a:r>
          </a:p>
          <a:p>
            <a:pPr marL="742950" lvl="1" indent="-285750" algn="just">
              <a:buFont typeface="Wingdings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Отношения -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Полезные советы (2716)</a:t>
            </a:r>
          </a:p>
          <a:p>
            <a:pPr marL="742950" lvl="1" indent="-285750" algn="just">
              <a:buFont typeface="Wingdings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История -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Путешествия (2643)</a:t>
            </a:r>
          </a:p>
          <a:p>
            <a:pPr marL="742950" lvl="1" indent="-285750" algn="just">
              <a:buFont typeface="Wingdings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Интересные факты -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Россия (2567)</a:t>
            </a:r>
          </a:p>
          <a:p>
            <a:pPr marL="742950" lvl="1" indent="-285750" algn="just">
              <a:buFont typeface="Wingdings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Отношения -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Россия (2278)</a:t>
            </a:r>
          </a:p>
        </p:txBody>
      </p:sp>
    </p:spTree>
    <p:extLst>
      <p:ext uri="{BB962C8B-B14F-4D97-AF65-F5344CB8AC3E}">
        <p14:creationId xmlns:p14="http://schemas.microsoft.com/office/powerpoint/2010/main" val="159965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794C1A4-1762-46ED-88BC-BC86FBF9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1462703"/>
            <a:ext cx="1089401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Arial" panose="020B0604020202020204" pitchFamily="34" charset="0"/>
                <a:cs typeface="Arial" panose="020B0604020202020204" pitchFamily="34" charset="0"/>
              </a:rPr>
              <a:t>Топ-10 наиболее частых тем источников</a:t>
            </a:r>
          </a:p>
          <a:p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для исследуемого промежутка времени </a:t>
            </a:r>
            <a:r>
              <a:rPr lang="ru-RU" sz="2400" i="1" dirty="0">
                <a:latin typeface="Arial" charset="0"/>
                <a:ea typeface="Arial" charset="0"/>
                <a:cs typeface="Arial" charset="0"/>
              </a:rPr>
              <a:t>24/09/2019 с 18:28 по 19:00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:</a:t>
            </a:r>
            <a:endParaRPr lang="ru-RU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Семейные отношения (10,7%)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Россия (9,6%)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Полезные советы (8,8%)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Путешествия (7,8%)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Знаменитости (7,7%)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Кино (6,5%)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История (4,7%)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Дети (4,9%)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Семья (4,5%)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Здоровье (4,1%)</a:t>
            </a:r>
          </a:p>
        </p:txBody>
      </p:sp>
    </p:spTree>
    <p:extLst>
      <p:ext uri="{BB962C8B-B14F-4D97-AF65-F5344CB8AC3E}">
        <p14:creationId xmlns:p14="http://schemas.microsoft.com/office/powerpoint/2010/main" val="66962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794C1A4-1762-46ED-88BC-BC86FBF9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1645265"/>
            <a:ext cx="10894017" cy="5024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Arial" panose="020B0604020202020204" pitchFamily="34" charset="0"/>
                <a:cs typeface="Arial" panose="020B0604020202020204" pitchFamily="34" charset="0"/>
              </a:rPr>
              <a:t>Источники, сгенерировавшие большее количество визитов</a:t>
            </a:r>
          </a:p>
          <a:p>
            <a:r>
              <a:rPr lang="ru-RU" sz="2400" i="1" dirty="0">
                <a:latin typeface="Arial" charset="0"/>
                <a:ea typeface="Arial" charset="0"/>
                <a:cs typeface="Arial" charset="0"/>
              </a:rPr>
              <a:t>24/09/2019 с 18:28 по 19:00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:</a:t>
            </a:r>
            <a:endParaRPr lang="ru-RU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alt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Интересные факты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alt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История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alt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Наука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alt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Общество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alt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Отношения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alt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Подборки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altLang="ru-RU" sz="2500" dirty="0">
                <a:latin typeface="Arial" panose="020B0604020202020204" pitchFamily="34" charset="0"/>
                <a:cs typeface="Arial" panose="020B0604020202020204" pitchFamily="34" charset="0"/>
              </a:rPr>
              <a:t>Россия</a:t>
            </a:r>
          </a:p>
        </p:txBody>
      </p:sp>
    </p:spTree>
    <p:extLst>
      <p:ext uri="{BB962C8B-B14F-4D97-AF65-F5344CB8AC3E}">
        <p14:creationId xmlns:p14="http://schemas.microsoft.com/office/powerpoint/2010/main" val="73690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FE517-8D10-4839-841A-81D5E918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143" y="3544938"/>
            <a:ext cx="5946913" cy="2994990"/>
          </a:xfrm>
        </p:spPr>
        <p:txBody>
          <a:bodyPr>
            <a:normAutofit/>
          </a:bodyPr>
          <a:lstStyle/>
          <a:p>
            <a:pPr algn="r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Презентацию подготовила</a:t>
            </a:r>
            <a:b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студентка потока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da_37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000" dirty="0" err="1">
                <a:latin typeface="Arial" panose="020B0604020202020204" pitchFamily="34" charset="0"/>
                <a:cs typeface="Arial" panose="020B0604020202020204" pitchFamily="34" charset="0"/>
              </a:rPr>
              <a:t>Котс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Наталия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kotsnat@gmail.com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+7-915-433-33-39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B75862-4123-4434-B73F-46BDF0409A56}"/>
              </a:ext>
            </a:extLst>
          </p:cNvPr>
          <p:cNvSpPr txBox="1">
            <a:spLocks/>
          </p:cNvSpPr>
          <p:nvPr/>
        </p:nvSpPr>
        <p:spPr>
          <a:xfrm>
            <a:off x="838200" y="1544947"/>
            <a:ext cx="10515600" cy="1719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sz="3000" dirty="0" err="1">
                <a:latin typeface="Arial" charset="0"/>
                <a:ea typeface="Arial" charset="0"/>
                <a:cs typeface="Arial" charset="0"/>
              </a:rPr>
              <a:t>Дашборд</a:t>
            </a:r>
            <a:r>
              <a:rPr lang="ru-RU" sz="3000" dirty="0">
                <a:latin typeface="Arial" charset="0"/>
                <a:ea typeface="Arial" charset="0"/>
                <a:cs typeface="Arial" charset="0"/>
              </a:rPr>
              <a:t> можно просмотреть по ссылке: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Arial" charset="0"/>
                <a:ea typeface="Arial" charset="0"/>
                <a:cs typeface="Arial" charset="0"/>
                <a:hlinkClick r:id="rId2"/>
              </a:rPr>
              <a:t>KotsNS_dash</a:t>
            </a:r>
            <a:r>
              <a:rPr lang="ru-RU" sz="3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(created on</a:t>
            </a:r>
            <a:r>
              <a:rPr lang="en-US" sz="3000">
                <a:latin typeface="Arial" charset="0"/>
                <a:ea typeface="Arial" charset="0"/>
                <a:cs typeface="Arial" charset="0"/>
              </a:rPr>
              <a:t>: 10/05/2022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3:37:23 PM)</a:t>
            </a:r>
          </a:p>
          <a:p>
            <a:pPr>
              <a:lnSpc>
                <a:spcPct val="120000"/>
              </a:lnSpc>
            </a:pPr>
            <a:r>
              <a:rPr lang="ru-RU" sz="3000" dirty="0">
                <a:latin typeface="Arial" charset="0"/>
                <a:ea typeface="Arial" charset="0"/>
                <a:cs typeface="Arial" charset="0"/>
              </a:rPr>
              <a:t>Дата проведения исследования: 07/05/2022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z="1400" smtClean="0"/>
              <a:t>14</a:t>
            </a:fld>
            <a:endParaRPr lang="ru-RU" sz="14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794C1A4-1762-46ED-88BC-BC86FBF93B3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Контакты и ссылки</a:t>
            </a:r>
          </a:p>
        </p:txBody>
      </p:sp>
    </p:spTree>
    <p:extLst>
      <p:ext uri="{BB962C8B-B14F-4D97-AF65-F5344CB8AC3E}">
        <p14:creationId xmlns:p14="http://schemas.microsoft.com/office/powerpoint/2010/main" val="326939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Arial" charset="0"/>
                <a:ea typeface="Arial" charset="0"/>
                <a:cs typeface="Arial" charset="0"/>
              </a:rPr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251618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Описание проекта Яндекс.Дзен							3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Цели исследования								4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Исходные данные									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Макет спроектированного дашборда						6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Описание и функционал дашборда						7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Соотношение тем карточек и тем источников					8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Как много карточек генерируют источники с разными темами?		9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/>
              </a:rPr>
              <a:t>Графики истории взаимодействия						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Выводы										11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/>
              </a:rPr>
              <a:t>Контакты и ссылки									14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z="1400" smtClean="0"/>
              <a:t>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1204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25FE7-0FB6-4DF6-9F0D-39C39418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42" y="29445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проекта </a:t>
            </a:r>
            <a:r>
              <a:rPr lang="ru-RU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Яндекс.Дзен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9474BBA-71E9-4E3E-81D7-489E0C531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716" t="18582"/>
          <a:stretch/>
        </p:blipFill>
        <p:spPr>
          <a:xfrm>
            <a:off x="659642" y="2127417"/>
            <a:ext cx="6381819" cy="3659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9F00B2-89A3-4D07-90E9-6F1F0E595693}"/>
              </a:ext>
            </a:extLst>
          </p:cNvPr>
          <p:cNvSpPr txBox="1"/>
          <p:nvPr/>
        </p:nvSpPr>
        <p:spPr>
          <a:xfrm>
            <a:off x="7328452" y="1690688"/>
            <a:ext cx="4203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Яндекс.Дзен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есть статьи (карточки). Из одной статьи можно перейти в другую. При переходе карточка, с которой перешли, становится источником.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 событиями понимаются все виды взаимодействия с карточками: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арточка отображена для пользователя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ользователь кликнул на карточку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ользователь просмотрел статью карточки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z="1400" smtClean="0"/>
              <a:t>3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3214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z="1400" smtClean="0"/>
              <a:t>4</a:t>
            </a:fld>
            <a:endParaRPr lang="ru-RU" sz="14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625FE7-0FB6-4DF6-9F0D-39C39418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29542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Цели исследования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25658" y="1430776"/>
            <a:ext cx="1062814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Целью данного исследования является построение </a:t>
            </a:r>
            <a:r>
              <a:rPr lang="ru-RU" sz="2400" dirty="0" err="1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дашборда</a:t>
            </a:r>
            <a:r>
              <a:rPr lang="ru-RU" sz="24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, автоматизирующего процесс решения задачи ответов на следующие вопросы, касающиеся 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анализа пользовательского взаимодействия с карточками статей </a:t>
            </a:r>
            <a:r>
              <a:rPr lang="ru-RU" sz="2400" dirty="0" err="1">
                <a:latin typeface="Arial" charset="0"/>
                <a:ea typeface="Arial" charset="0"/>
                <a:cs typeface="Arial" charset="0"/>
              </a:rPr>
              <a:t>Яндекс.Дзен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ru-RU" sz="24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 algn="just">
              <a:buFont typeface="Wingdings" charset="2"/>
              <a:buChar char="Ø"/>
            </a:pPr>
            <a:r>
              <a:rPr lang="ru-RU" sz="28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Сколько взаимодействий пользователей с карточками происходит в системе с разбивкой по темам карточек?</a:t>
            </a:r>
          </a:p>
          <a:p>
            <a:pPr marL="457200" indent="-457200" algn="just">
              <a:buFont typeface="Wingdings" charset="2"/>
              <a:buChar char="Ø"/>
            </a:pPr>
            <a:endParaRPr lang="ru-RU" sz="2800" dirty="0">
              <a:solidFill>
                <a:srgbClr val="1A1B22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 algn="just">
              <a:buFont typeface="Wingdings" charset="2"/>
              <a:buChar char="Ø"/>
            </a:pPr>
            <a:r>
              <a:rPr lang="ru-RU" sz="28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Как много карточек генерируют источники с разными темами?</a:t>
            </a:r>
          </a:p>
          <a:p>
            <a:pPr marL="457200" indent="-457200" algn="just">
              <a:buFont typeface="Wingdings" charset="2"/>
              <a:buChar char="Ø"/>
            </a:pPr>
            <a:endParaRPr lang="ru-RU" sz="2800" dirty="0">
              <a:solidFill>
                <a:srgbClr val="1A1B22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 algn="just">
              <a:buFont typeface="Wingdings" charset="2"/>
              <a:buChar char="Ø"/>
            </a:pPr>
            <a:r>
              <a:rPr lang="ru-RU" sz="28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Как соотносятся темы карточек и темы источников?</a:t>
            </a:r>
          </a:p>
        </p:txBody>
      </p:sp>
    </p:spTree>
    <p:extLst>
      <p:ext uri="{BB962C8B-B14F-4D97-AF65-F5344CB8AC3E}">
        <p14:creationId xmlns:p14="http://schemas.microsoft.com/office/powerpoint/2010/main" val="34466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D0B5C-E894-4710-8043-0D7E60BB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0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62B473-299E-4968-963C-51DCBACB3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0" t="29565" r="45169" b="15942"/>
          <a:stretch/>
        </p:blipFill>
        <p:spPr>
          <a:xfrm>
            <a:off x="838200" y="1560442"/>
            <a:ext cx="5855380" cy="4548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330F6-EBE5-4DA3-9133-C8FD9FC90719}"/>
              </a:ext>
            </a:extLst>
          </p:cNvPr>
          <p:cNvSpPr txBox="1"/>
          <p:nvPr/>
        </p:nvSpPr>
        <p:spPr>
          <a:xfrm>
            <a:off x="6777012" y="1031815"/>
            <a:ext cx="449335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ru-RU" sz="2000" dirty="0">
                <a:latin typeface="Arial" charset="0"/>
                <a:ea typeface="Arial" charset="0"/>
                <a:cs typeface="Arial" charset="0"/>
              </a:rPr>
              <a:t>Дата проведения исследования: 07/05/2022.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ru-RU" sz="2000" dirty="0" err="1">
                <a:latin typeface="Arial" charset="0"/>
                <a:ea typeface="Arial" charset="0"/>
                <a:cs typeface="Arial" charset="0"/>
              </a:rPr>
              <a:t>Пайплайн</a:t>
            </a:r>
            <a:r>
              <a:rPr lang="ru-RU" sz="2000" dirty="0">
                <a:latin typeface="Arial" charset="0"/>
                <a:ea typeface="Arial" charset="0"/>
                <a:cs typeface="Arial" charset="0"/>
              </a:rPr>
              <a:t> с исходными данными для анализа разработан и предоставлен дата-инженерами Яндекс.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ru-RU" sz="2000" dirty="0" err="1">
                <a:latin typeface="Arial" charset="0"/>
                <a:ea typeface="Arial" charset="0"/>
                <a:cs typeface="Arial" charset="0"/>
              </a:rPr>
              <a:t>Пайплайн</a:t>
            </a:r>
            <a:r>
              <a:rPr lang="ru-RU" sz="2000" dirty="0">
                <a:latin typeface="Arial" charset="0"/>
                <a:ea typeface="Arial" charset="0"/>
                <a:cs typeface="Arial" charset="0"/>
              </a:rPr>
              <a:t> берет данные из таблицы, в которых хранятся сырые данные о событиях взаимодействия пользователей с карточками, трансформирует их и формирует агрегирующую таблицу.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ru-RU" sz="2000" dirty="0">
                <a:latin typeface="Arial" charset="0"/>
                <a:ea typeface="Arial" charset="0"/>
                <a:cs typeface="Arial" charset="0"/>
              </a:rPr>
              <a:t>Анализируемый временной период: 24/09/2019 с 18:28 по 19:00</a:t>
            </a:r>
            <a:r>
              <a:rPr lang="ru-RU" altLang="ru-RU" sz="20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ru-RU" altLang="ru-RU" sz="2000" dirty="0">
                <a:latin typeface="Arial" charset="0"/>
                <a:ea typeface="Arial" charset="0"/>
                <a:cs typeface="Arial" charset="0"/>
              </a:rPr>
              <a:t>Всего 30745 записей.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z="1400" smtClean="0"/>
              <a:t>5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655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03577-E04A-4A42-87E9-4B4B7738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9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Макет спроектированного </a:t>
            </a:r>
            <a:r>
              <a:rPr lang="ru-RU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дашборда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91956"/>
            <a:ext cx="10709037" cy="427579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z="1400" smtClean="0"/>
              <a:t>6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7078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D03577-E04A-4A42-87E9-4B4B7738EFD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и функционал </a:t>
            </a:r>
            <a:r>
              <a:rPr lang="ru-RU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дашборда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1086357"/>
            <a:ext cx="10515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ru-RU" sz="22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Состав и характер данных для </a:t>
            </a:r>
            <a:r>
              <a:rPr lang="ru-RU" sz="2200" dirty="0" err="1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дашборда</a:t>
            </a:r>
            <a:r>
              <a:rPr lang="ru-RU" sz="22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ru-RU" sz="22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История событий по темам карточек (два графика с накоплением - абсолютные величины с разбивкой по минутам и процентное соотношение);</a:t>
            </a:r>
          </a:p>
          <a:p>
            <a:pPr marL="742950" lvl="1" indent="-285750">
              <a:buFont typeface="Arial" charset="0"/>
              <a:buChar char="•"/>
            </a:pPr>
            <a:r>
              <a:rPr lang="ru-RU" sz="22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Разбивка событий по темам источников - относительные величины (% событий);</a:t>
            </a:r>
          </a:p>
          <a:p>
            <a:pPr marL="742950" lvl="1" indent="-285750">
              <a:buFont typeface="Arial" charset="0"/>
              <a:buChar char="•"/>
            </a:pPr>
            <a:r>
              <a:rPr lang="ru-RU" sz="22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Таблица соответствия тем источников темам карточек - абсолютные величины;</a:t>
            </a:r>
          </a:p>
          <a:p>
            <a:pPr marL="742950" lvl="1" indent="-285750">
              <a:buFont typeface="Arial" charset="0"/>
              <a:buChar char="•"/>
            </a:pPr>
            <a:endParaRPr lang="ru-RU" sz="2200" dirty="0">
              <a:solidFill>
                <a:srgbClr val="1A1B22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ru-RU" sz="22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Возможность группировки данных по параметрам:</a:t>
            </a:r>
          </a:p>
          <a:p>
            <a:pPr marL="742950" lvl="1" indent="-285750">
              <a:buFont typeface="Arial" charset="0"/>
              <a:buChar char="•"/>
            </a:pPr>
            <a:r>
              <a:rPr lang="ru-RU" sz="22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Дата и время;</a:t>
            </a:r>
          </a:p>
          <a:p>
            <a:pPr marL="742950" lvl="1" indent="-285750">
              <a:buFont typeface="Arial" charset="0"/>
              <a:buChar char="•"/>
            </a:pPr>
            <a:r>
              <a:rPr lang="ru-RU" sz="22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Тема карточки;</a:t>
            </a:r>
          </a:p>
          <a:p>
            <a:pPr marL="742950" lvl="1" indent="-285750">
              <a:buFont typeface="Arial" charset="0"/>
              <a:buChar char="•"/>
            </a:pPr>
            <a:r>
              <a:rPr lang="ru-RU" sz="22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Тема источника;</a:t>
            </a:r>
          </a:p>
          <a:p>
            <a:pPr marL="742950" lvl="1" indent="-285750">
              <a:buFont typeface="Arial" charset="0"/>
              <a:buChar char="•"/>
            </a:pPr>
            <a:r>
              <a:rPr lang="ru-RU" sz="22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Возрастная группа;</a:t>
            </a:r>
          </a:p>
          <a:p>
            <a:pPr marL="742950" lvl="1" indent="-285750">
              <a:buFont typeface="Arial" charset="0"/>
              <a:buChar char="•"/>
            </a:pPr>
            <a:endParaRPr lang="ru-RU" sz="2200" dirty="0">
              <a:solidFill>
                <a:srgbClr val="1A1B22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ru-RU" sz="2200" dirty="0">
                <a:solidFill>
                  <a:srgbClr val="1A1B22"/>
                </a:solidFill>
                <a:latin typeface="Arial" charset="0"/>
                <a:ea typeface="Arial" charset="0"/>
                <a:cs typeface="Arial" charset="0"/>
              </a:rPr>
              <a:t>Частота обновления данных: один раз в сутки, в полночь по UTC.</a:t>
            </a:r>
            <a:endParaRPr lang="ru-RU" sz="2200" b="0" i="0" dirty="0">
              <a:solidFill>
                <a:srgbClr val="1A1B22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9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E2F4D-77D9-4D25-BC60-6E6C5191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9136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Соотношение тем карточек и тем источников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A8656D-E545-414E-B765-FAFE3B5C4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3120" b="12487"/>
          <a:stretch/>
        </p:blipFill>
        <p:spPr>
          <a:xfrm>
            <a:off x="838203" y="1654270"/>
            <a:ext cx="3284346" cy="4880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7A50A-C3D4-410E-BBF0-6B3477639FFC}"/>
              </a:ext>
            </a:extLst>
          </p:cNvPr>
          <p:cNvSpPr txBox="1"/>
          <p:nvPr/>
        </p:nvSpPr>
        <p:spPr>
          <a:xfrm>
            <a:off x="4366647" y="1280897"/>
            <a:ext cx="782535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Наиболее частые переходы (</a:t>
            </a:r>
            <a:r>
              <a:rPr lang="en-US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2000)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 убыванию:</a:t>
            </a:r>
          </a:p>
          <a:p>
            <a:pPr marL="285750" indent="-285750" algn="just">
              <a:buFont typeface="Wingdings" charset="2"/>
              <a:buChar char="Ø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Рассказы -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Путешествия (4587)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baseline="0" dirty="0">
                <a:latin typeface="Arial" panose="020B0604020202020204" pitchFamily="34" charset="0"/>
                <a:cs typeface="Arial" panose="020B0604020202020204" pitchFamily="34" charset="0"/>
              </a:rPr>
              <a:t>Общество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Россия (3471)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Наука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Кино (3279)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Россия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Россия (2847)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Подборки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Полезные советы (2795)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Общество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Семейные отношения (2727)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Отношения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Полезные советы (2716)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История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Путешествия (2643)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Интересные факты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Россия (2567)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Отношения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Россия (2278)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Знаменитости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Россия (2275)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Женщины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Семейные отношения (2270)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Шоу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Кино (2201)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Интересные факты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Здоровье (2090)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Полезные советы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Путешествия (2088)</a:t>
            </a:r>
          </a:p>
          <a:p>
            <a:pPr marL="285750" indent="-285750" algn="just">
              <a:buFont typeface="Wingdings" charset="2"/>
              <a:buChar char="Ø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Женская психология 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Семейные отношения (2073)</a:t>
            </a:r>
          </a:p>
          <a:p>
            <a:pPr marL="285750" indent="-285750" algn="just">
              <a:buFont typeface="Wingdings" charset="2"/>
              <a:buChar char="Ø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Отношения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Знаменитости (2040)</a:t>
            </a:r>
          </a:p>
          <a:p>
            <a:pPr marL="285750" indent="-285750" algn="just">
              <a:buFont typeface="Wingdings" charset="2"/>
              <a:buChar char="Ø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Интересные факты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Полезные советы (2023)</a:t>
            </a:r>
          </a:p>
          <a:p>
            <a:pPr algn="just"/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z="1400" smtClean="0"/>
              <a:t>8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45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1A2D0-F2EE-45AC-9908-A8F81E06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Как много карточек генерируют источники с разными темами?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EDB19-A202-4F05-9A6E-938D5C22AFDA}"/>
              </a:ext>
            </a:extLst>
          </p:cNvPr>
          <p:cNvSpPr txBox="1"/>
          <p:nvPr/>
        </p:nvSpPr>
        <p:spPr>
          <a:xfrm>
            <a:off x="6785113" y="1614486"/>
            <a:ext cx="50490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Самые частые источники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(по убыванию популярности):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Семейные отношения (10,7%)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Россия (9,6%)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Полезные советы (8,8%)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Путешествия (7,8%)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Знаменитости (7,7%)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Кино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(6,5%)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История (4,7%)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Дети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(4,9%)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Семья (4,5%)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Здоровье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(4,1%)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8AC4-8D18-4B1E-B4E6-64AD06852F53}" type="slidenum">
              <a:rPr lang="ru-RU" sz="1400" smtClean="0"/>
              <a:t>9</a:t>
            </a:fld>
            <a:endParaRPr lang="ru-RU" sz="140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9649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78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748</Words>
  <Application>Microsoft Office PowerPoint</Application>
  <PresentationFormat>Широкоэкранный</PresentationFormat>
  <Paragraphs>152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Анализ пользовательского взаимодействия с карточками статей в Яндекс.Дзен</vt:lpstr>
      <vt:lpstr>Содержание</vt:lpstr>
      <vt:lpstr>Описание проекта Яндекс.Дзен</vt:lpstr>
      <vt:lpstr>Цели исследования</vt:lpstr>
      <vt:lpstr>Исходные данные</vt:lpstr>
      <vt:lpstr>Макет спроектированного дашборда</vt:lpstr>
      <vt:lpstr>Презентация PowerPoint</vt:lpstr>
      <vt:lpstr>Соотношение тем карточек и тем источников</vt:lpstr>
      <vt:lpstr>Как много карточек генерируют источники с разными темами?</vt:lpstr>
      <vt:lpstr>Графики истории взаимодействия</vt:lpstr>
      <vt:lpstr>Выводы</vt:lpstr>
      <vt:lpstr>Выводы</vt:lpstr>
      <vt:lpstr>Выводы</vt:lpstr>
      <vt:lpstr>Презентацию подготовила студентка потока da_37 Котс Наталия  email: kotsnat@gmail.com +7-915-433-33-39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пользовательского взаимодействия с карточками статей в Яндекс.Дзен</dc:title>
  <dc:creator>Nataly Kots</dc:creator>
  <cp:lastModifiedBy>Nataly Kots</cp:lastModifiedBy>
  <cp:revision>40</cp:revision>
  <dcterms:created xsi:type="dcterms:W3CDTF">2022-05-10T15:13:25Z</dcterms:created>
  <dcterms:modified xsi:type="dcterms:W3CDTF">2022-05-11T20:38:43Z</dcterms:modified>
</cp:coreProperties>
</file>