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4" r:id="rId9"/>
    <p:sldId id="261" r:id="rId10"/>
    <p:sldId id="263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6CE0-F159-4E94-A67E-2D7FAEEF7B4E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5977A-B5ED-4EF6-8ECA-B7D73972F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8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5977A-B5ED-4EF6-8ECA-B7D73972FD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E39F4-DA0A-45B8-9E97-A1133871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8FBFBA-BA77-47FD-83C2-15941709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A3E48-E43B-4B15-A0B1-DAE1DF0E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7AFFE-FA50-4C5E-BE91-5E6FDBDF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BB0EA-2FE2-4BFB-8D0C-2DDFF0C0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E2F1E-7CFF-41DF-9CA5-117EF8F2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71F028-C024-4205-8387-F99DAD9D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1EE87-2118-4BBF-B1A1-1FE35604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738D6-8C79-4A5A-AA1A-CA5A2A43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7226E-6ADE-487B-97B2-EAD79E4E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A43C12-4536-4543-90D9-908E9EC85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87BEB5-A568-420D-9D19-9CE06B0D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36919-8C3B-4C1D-893A-A657CBAA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B3712-9818-4D2B-A1BD-29C84056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2FDC8-1898-4F0F-B27C-46C834ED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8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4CA6-EEBA-48F5-BE26-D0975BE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81BBD-4786-461E-8773-640181E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F2056-9B50-45C9-A60F-24B501F8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F6783-E1ED-474B-9015-AC84420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B0316-CA72-4F4A-A63E-5A455D7D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72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06323-2288-4B02-A141-ECFCDDB0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AAA128-81AE-4E74-8C8B-D088BA99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2485B-D790-490D-A666-12DD8AA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FAD411-AF85-42BC-837C-D2A5725E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E6559-7A52-49FD-8E2B-416A7FE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8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2E803-4F06-497A-908C-A8F12E17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4D54-41D2-484D-BDAF-CE084F273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BBA57-0552-4335-9A6E-D86B79D4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7DBDE-EC87-424B-9AFF-7F65FF4F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96580-36C1-4E76-9930-1D698163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D9957-CA3C-4F0A-A782-CC0E44D1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6E180-5C95-4D17-9397-E5DCFF9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84C19-61F7-4A65-A435-187E4019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0C9871-F97F-4355-A8A8-45E3FFC6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700CDF-A88C-4EB6-9759-5EE6D01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96ED4A-6BF7-437E-8F6B-6B78EA45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371C31-3ADA-4927-A877-8E0FBC5A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927841-0C46-4EAB-B69E-BE0D112F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272E10-E509-4A34-8548-3FA27FC7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FE543-7845-44F5-BAB9-1F563B9E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4B88E6-1F63-4ED7-8399-12B3353D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83EED8-28E4-45A8-8554-658A0FA2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22C06-5307-42E0-B8D1-7E90801B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CC2B51-68FE-45C2-8600-031423CD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5CA5EB-6765-47DF-A89C-563CBE20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F6FA32-A9C3-4CF4-877F-AD3D697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1DEE3-5D24-47BF-BEB9-65AF2BEF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C89F3-825D-4EF9-B3CD-3089D0A0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AA0655-CC45-4E31-9736-FD9E3385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7D44C-6C78-43A0-B19E-3810631E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AF747-5C04-402A-8E26-AC4896B2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788EAB-FF26-4F62-ABCE-62D3A3B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399B-611A-4AF7-8634-E80F2E3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A598EA-93AA-47DC-BAB4-EFF3066B5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E7F97-878D-417E-BBD3-F77DAFED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3AC005-4487-43B0-81A0-FA1C4B75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1C9C5-7A00-464A-BC94-3B097287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73042C-B792-4D49-BFB6-D8B876F9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E243C-F1F6-4E89-B065-B32E4258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07787E-32F0-43C5-8633-73939755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3A234-9EDC-445A-88BB-0F1E3E389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B6E7-FF01-40FF-8F8E-DAD002E499F7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27E28-1E4B-4FD4-A7D8-7F159BE5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2BEA2-DF32-4E58-B0E4-C06B6B4C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E97F-C702-4BDD-ACFD-874E77748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ataliya2772/viz/Dash_KotsNS_bank/Dashboard1?publish=y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893AF4-3588-43F9-81DB-2BCEA70879A7}"/>
              </a:ext>
            </a:extLst>
          </p:cNvPr>
          <p:cNvSpPr/>
          <p:nvPr/>
        </p:nvSpPr>
        <p:spPr>
          <a:xfrm>
            <a:off x="1135736" y="1964173"/>
            <a:ext cx="99205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Региональный банк "</a:t>
            </a:r>
            <a:r>
              <a:rPr lang="ru-RU" sz="4000" b="1" dirty="0" err="1"/>
              <a:t>Метанпромбанк</a:t>
            </a:r>
            <a:r>
              <a:rPr lang="ru-RU" sz="4000" b="1" dirty="0"/>
              <a:t>“</a:t>
            </a:r>
            <a:endParaRPr lang="en-US" sz="4000" b="1" dirty="0"/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Сегментация пользователей по потреблению</a:t>
            </a:r>
          </a:p>
        </p:txBody>
      </p:sp>
    </p:spTree>
    <p:extLst>
      <p:ext uri="{BB962C8B-B14F-4D97-AF65-F5344CB8AC3E}">
        <p14:creationId xmlns:p14="http://schemas.microsoft.com/office/powerpoint/2010/main" val="143323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89D9F0-84F8-4B41-874E-FD9B0AB81D7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Проведение кластеризации пользователей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BED1B-9C88-4B88-9C98-825CEF84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598" y="1473600"/>
            <a:ext cx="7459353" cy="486847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F34DC6-FE5C-4D9B-9EBD-9086364CAD11}"/>
              </a:ext>
            </a:extLst>
          </p:cNvPr>
          <p:cNvSpPr/>
          <p:nvPr/>
        </p:nvSpPr>
        <p:spPr>
          <a:xfrm>
            <a:off x="436228" y="1379534"/>
            <a:ext cx="390088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u="sng" dirty="0"/>
              <a:t>Результаты для 5 кластеров:</a:t>
            </a:r>
          </a:p>
          <a:p>
            <a:endParaRPr lang="ru-RU" sz="14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1400" dirty="0"/>
              <a:t>Возраст клиентов с большим доходом (в среднем 155т.р.) - около 36 лет, обычно они имеют 1 продукт, процент оттока таких клиентов составляет около 23%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1400" dirty="0"/>
              <a:t>З/п владельцев 2 продуктов обычно около 130т.р., средний возраст - 37 лет, а процент оттока - также около 24%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1400" dirty="0"/>
              <a:t>Чуть ниже процент оттока клиентов со средней з/п 54-55т.р.: он составляет не более 20%, возраст таких клиентов - около 36 лет, причём у тех, у кого з/п 145т.р. имеют баллы кредитного скоринга - около 600, а те, у кого з/п составляет 100т.р.- выше - 700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1400" dirty="0"/>
              <a:t>Лидером по оттоку (почти половина) становится пожилой клиент (средний возраст 59 лет) с балансом 120т.р. и средней з/п - 92т.р. Обычно имеют 1, 2 банковских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43605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377AB0-212D-411C-BB6D-8D7345BFDEE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Проверка гипотез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1B6537-08D2-460F-B9C2-25B69B8F56FE}"/>
              </a:ext>
            </a:extLst>
          </p:cNvPr>
          <p:cNvSpPr/>
          <p:nvPr/>
        </p:nvSpPr>
        <p:spPr>
          <a:xfrm>
            <a:off x="838200" y="1536174"/>
            <a:ext cx="106463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доход клиентов, пользующихся 1 и 2 банковскими продуктами, различаются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у владельцев кредитных карточек и у тех, у кого кредиток нет, баллы скоринга различаются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3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доля оттока мужчин и женщин в Ярославле различается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доля оттока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Великом и в Ярославле различается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количество денег на балансе влияет на получение статуса активности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6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доля оттока у активных и неактивных пользователей различается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 7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уровень дохода в Ярославле и в других городах различается</a:t>
            </a:r>
          </a:p>
        </p:txBody>
      </p:sp>
    </p:spTree>
    <p:extLst>
      <p:ext uri="{BB962C8B-B14F-4D97-AF65-F5344CB8AC3E}">
        <p14:creationId xmlns:p14="http://schemas.microsoft.com/office/powerpoint/2010/main" val="316239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EBF5F79-A9E1-4AF2-A390-43BC4FAFC91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проверки гипотез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CDBFE1-B9A0-4EFD-8737-172FA9CDCC9E}"/>
              </a:ext>
            </a:extLst>
          </p:cNvPr>
          <p:cNvSpPr/>
          <p:nvPr/>
        </p:nvSpPr>
        <p:spPr>
          <a:xfrm>
            <a:off x="838200" y="1446897"/>
            <a:ext cx="977387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Разницы в среднем доходе у пользователей 1 и 2 банковских продуктов нет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Разницы в баллах кредитного скоринга у пользователей, имеющих и не имеющих кредитки, нет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Женщины в Ярославле чаще перестают пользоваться услугами банка, чем мужчины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Доли оттока клиентов в Ярославле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Великом различаются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Разницы в среднем балансе у активных и неактивных клиентов нет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Доли оттока активных и неактивных клиентов различаются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Разницы в среднем доходе у пользователей в Ярославле, Рыбинске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Великом нет</a:t>
            </a:r>
          </a:p>
        </p:txBody>
      </p:sp>
    </p:spTree>
    <p:extLst>
      <p:ext uri="{BB962C8B-B14F-4D97-AF65-F5344CB8AC3E}">
        <p14:creationId xmlns:p14="http://schemas.microsoft.com/office/powerpoint/2010/main" val="355510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550A18-87E5-472C-AA3A-3C516592591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Рекомендации по удержанию клиентов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5966B0-C21F-460A-B10B-586D844784AF}"/>
              </a:ext>
            </a:extLst>
          </p:cNvPr>
          <p:cNvSpPr/>
          <p:nvPr/>
        </p:nvSpPr>
        <p:spPr>
          <a:xfrm>
            <a:off x="766195" y="1364552"/>
            <a:ext cx="108273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делать значительные скидки на второй продукт</a:t>
            </a:r>
          </a:p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проводить мероприятия по увеличению активности клиентов (особое внимание - Ростов Великий)</a:t>
            </a:r>
          </a:p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применять в Рыбинске и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Ростове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Великом похожие акции, что и в Ярославле, т.к. уровень дохода в городах примерно равный, а отток в Ярославле меньше всего</a:t>
            </a:r>
          </a:p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для удержания лиц женского пола и клиентов в возрасте (&gt;50 лет), предлагать им выгодные условия и дарить подарки</a:t>
            </a:r>
          </a:p>
        </p:txBody>
      </p:sp>
    </p:spTree>
    <p:extLst>
      <p:ext uri="{BB962C8B-B14F-4D97-AF65-F5344CB8AC3E}">
        <p14:creationId xmlns:p14="http://schemas.microsoft.com/office/powerpoint/2010/main" val="1019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2407CB-1E11-4312-A53F-5FF8BE61B5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BD049D-ACA6-4E08-913B-6F21422F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935"/>
            <a:ext cx="10774680" cy="450635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8BEFD-AFF5-458E-A975-1E75E8FE510A}"/>
              </a:ext>
            </a:extLst>
          </p:cNvPr>
          <p:cNvSpPr/>
          <p:nvPr/>
        </p:nvSpPr>
        <p:spPr>
          <a:xfrm>
            <a:off x="838200" y="1246842"/>
            <a:ext cx="9773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Tableau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ознакомиться по ссылке: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Kots_NS_dash_final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2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536BBCC-9ED1-484A-95FF-C8D352FA58A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Данные и контакты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E1E28DD-D1EA-42A1-90E0-BE189652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0" y="2473307"/>
            <a:ext cx="9419977" cy="4101528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>
                <a:latin typeface="Arial" charset="0"/>
                <a:ea typeface="Arial" charset="0"/>
                <a:cs typeface="Arial" charset="0"/>
              </a:rPr>
              <a:t>Дата начала проведения исследования: 27/05/2022</a:t>
            </a:r>
            <a:br>
              <a:rPr lang="ru-RU" sz="3200" dirty="0">
                <a:latin typeface="Arial" charset="0"/>
                <a:ea typeface="Arial" charset="0"/>
                <a:cs typeface="Arial" charset="0"/>
              </a:rPr>
            </a:br>
            <a:r>
              <a:rPr lang="ru-RU" sz="3200" dirty="0">
                <a:latin typeface="Arial" charset="0"/>
                <a:ea typeface="Arial" charset="0"/>
                <a:cs typeface="Arial" charset="0"/>
              </a:rPr>
              <a:t>Дата окончания исследования: 10/06/2022</a:t>
            </a:r>
            <a:br>
              <a:rPr lang="en-US" sz="3200" dirty="0">
                <a:latin typeface="Arial" charset="0"/>
                <a:ea typeface="Arial" charset="0"/>
                <a:cs typeface="Arial" charset="0"/>
              </a:rPr>
            </a:b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Презентацию подготовила</a:t>
            </a: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студентка потока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da_37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Котс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Наталия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kotsnat@gmail.com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+7-915-433-33-39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0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C56CB9-E3A3-4C3B-9980-E28D4BF0C06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453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D65912-8ACF-49BD-BC12-DEBEB6E0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866120" cy="4251618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Цели и задачи									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Исходные данные									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Результаты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EDA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									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Основные характеристики выборки						6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Распределения признаков								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Матрица корреляции								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Кластеризация									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Проверка гипотез									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Рекомендации									11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Дашборд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										14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Контакты 										16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1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17393E-A49A-4962-8369-18B42830F47A}"/>
              </a:ext>
            </a:extLst>
          </p:cNvPr>
          <p:cNvSpPr/>
          <p:nvPr/>
        </p:nvSpPr>
        <p:spPr>
          <a:xfrm>
            <a:off x="823273" y="1509084"/>
            <a:ext cx="105454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исследования: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клиентов банка и сегментация пользователей по количеству потребляемых продуктов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выявление сегментов, склонных к оттоку, для выработки оптимальных стратегий удержания клиентов из каждого сегмента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исследования: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рекомендации по удержанию клиентов из каждого сегмента</a:t>
            </a:r>
            <a:endParaRPr lang="ru-RU" sz="28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F7B969-9B8D-4AF0-897A-BA701D70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535078" cy="1325563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0415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963BA-514E-4FAB-A224-C8F3312B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535078" cy="1325563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E2F601-5EBB-43E3-8384-57873610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732"/>
            <a:ext cx="5619161" cy="121071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E6AEE7-751B-4968-BBFC-569EDE602759}"/>
              </a:ext>
            </a:extLst>
          </p:cNvPr>
          <p:cNvSpPr/>
          <p:nvPr/>
        </p:nvSpPr>
        <p:spPr>
          <a:xfrm>
            <a:off x="6640398" y="1553430"/>
            <a:ext cx="480767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Файл с данными о 10000 клиентах банка, содержащий информацию: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идентификатор пользователя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баллы кредитного скоринга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город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по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возраст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количество объектов в собственности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баланс на счёте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количество продуктов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CreditCard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есть ли кредитная карта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Loyalty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активный клиент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estimated_salary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з/п клиента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— факт оттока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903FF8-5619-488F-96DF-E569E78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2" y="4142413"/>
            <a:ext cx="5451397" cy="233544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919AFB-1B05-4F19-8F2F-8BEDBAEFF556}"/>
              </a:ext>
            </a:extLst>
          </p:cNvPr>
          <p:cNvSpPr/>
          <p:nvPr/>
        </p:nvSpPr>
        <p:spPr>
          <a:xfrm>
            <a:off x="838200" y="2818974"/>
            <a:ext cx="54513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Обнаруженных пропусков значения в столбце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для Рыбинска и Ярославля -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более 36%. Больше всего пропуски у клиентов пожилого поколения.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Ростове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Великом пропусков не обнаружено.</a:t>
            </a:r>
          </a:p>
        </p:txBody>
      </p:sp>
    </p:spTree>
    <p:extLst>
      <p:ext uri="{BB962C8B-B14F-4D97-AF65-F5344CB8AC3E}">
        <p14:creationId xmlns:p14="http://schemas.microsoft.com/office/powerpoint/2010/main" val="361784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D5A3D-75C9-402D-8A3B-F630AA2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исследовательского анализа данных</a:t>
            </a:r>
            <a:endParaRPr lang="ru-RU" sz="3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E2DCBD-825F-4D26-A95F-98D7B6CB54A0}"/>
              </a:ext>
            </a:extLst>
          </p:cNvPr>
          <p:cNvSpPr/>
          <p:nvPr/>
        </p:nvSpPr>
        <p:spPr>
          <a:xfrm>
            <a:off x="838200" y="4164679"/>
            <a:ext cx="3842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Данные довольно неоднозначны. Присутствуют явные выбросы и противоречия.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лиенты банка, имеющие 4 продукта - все в оттоке.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значениях кредитного скоринга встречаются аномально низкие значения, а значения баланса встречаются как аномально низкие, так и аномально высокие.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5DB870-A070-409E-A596-C1C493C8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3887"/>
            <a:ext cx="3712881" cy="30628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9A91F8-9C89-48A7-AE40-21C96925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81" y="963887"/>
            <a:ext cx="7428987" cy="30628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DFB357-1BED-42DA-968F-7E6B4370FBEF}"/>
              </a:ext>
            </a:extLst>
          </p:cNvPr>
          <p:cNvSpPr/>
          <p:nvPr/>
        </p:nvSpPr>
        <p:spPr>
          <a:xfrm>
            <a:off x="5603929" y="4482014"/>
            <a:ext cx="6588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признака </a:t>
            </a:r>
            <a:r>
              <a:rPr lang="ru-RU" altLang="ru-RU" sz="1400" u="sng" dirty="0">
                <a:latin typeface="Arial" panose="020B0604020202020204" pitchFamily="34" charset="0"/>
                <a:cs typeface="Arial" panose="020B0604020202020204" pitchFamily="34" charset="0"/>
              </a:rPr>
              <a:t>заработная плата клиента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имеет вид равномерного, это может указывать на следующее: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- предоставленная выборка является неполной;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- значение признака заполнено автоматически в качестве простого априорного допущения.</a:t>
            </a:r>
          </a:p>
        </p:txBody>
      </p:sp>
    </p:spTree>
    <p:extLst>
      <p:ext uri="{BB962C8B-B14F-4D97-AF65-F5344CB8AC3E}">
        <p14:creationId xmlns:p14="http://schemas.microsoft.com/office/powerpoint/2010/main" val="76170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BE3394-51DD-4C4D-B38E-DB565EEB7F25}"/>
              </a:ext>
            </a:extLst>
          </p:cNvPr>
          <p:cNvSpPr txBox="1">
            <a:spLocks/>
          </p:cNvSpPr>
          <p:nvPr/>
        </p:nvSpPr>
        <p:spPr>
          <a:xfrm>
            <a:off x="7627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характеристики исследуемой выборки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8B41B1-D883-4E6E-A4F5-138D189FDB5D}"/>
              </a:ext>
            </a:extLst>
          </p:cNvPr>
          <p:cNvSpPr/>
          <p:nvPr/>
        </p:nvSpPr>
        <p:spPr>
          <a:xfrm>
            <a:off x="762700" y="1330509"/>
            <a:ext cx="103611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выборке присутствуют пользователи обоих полов (мужчины и женщины) из 3 городов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средний возраст клиента - 39 лет, минимальный возраст - 18, максимальный - 92 года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баллы кредитного скоринга распределены в диапазоне 350 - 850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объектов собственности от 0 до 10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среднем на балансе у клиента - около 120т.р., минимум 3800р., максимум 250т.р.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представленная выборка клиентов имеет от 1 до 4 банковских продуктов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кредитные карты есть у 70% клиентов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выборке преобладают активные клиенты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средняя з/п клиента - 100т.р., минимум 12р., максимум - 200т.р., в выборке присутствуют аномальные значения - выбросы</a:t>
            </a:r>
          </a:p>
        </p:txBody>
      </p:sp>
    </p:spTree>
    <p:extLst>
      <p:ext uri="{BB962C8B-B14F-4D97-AF65-F5344CB8AC3E}">
        <p14:creationId xmlns:p14="http://schemas.microsoft.com/office/powerpoint/2010/main" val="21247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A18EF9-7578-42B5-B38E-19CBEEDA135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распределений признаков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80D46B-FAD2-477E-9FB6-ECA1EDB5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9" y="1029749"/>
            <a:ext cx="3419474" cy="1871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7B6917-39A3-4273-8A25-2844D2A0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9" y="2901411"/>
            <a:ext cx="3417819" cy="18716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DF83FF-915D-4E94-B715-83C37776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659" y="1042497"/>
            <a:ext cx="3628496" cy="20068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53C82F-53E2-4A9E-93DF-D5A626375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97" y="3007459"/>
            <a:ext cx="3561258" cy="19515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6A227F-AF0F-45BB-A65F-84DEA65E9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393" y="1000637"/>
            <a:ext cx="3549011" cy="20068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F98A77-007A-4D81-9953-8D63051B7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016" y="3049319"/>
            <a:ext cx="3561258" cy="19994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D539E7-CFE2-41CE-AFD3-91FECE5B07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838" y="4773074"/>
            <a:ext cx="3395663" cy="1924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0F55D5-93B5-420C-817F-B784D3890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09" y="4815764"/>
            <a:ext cx="3545207" cy="19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A2CF981-31D0-4384-A28F-B459601B58A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Выводы по распределениям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7A925A-FBCD-4304-B614-90CC96D5DC43}"/>
              </a:ext>
            </a:extLst>
          </p:cNvPr>
          <p:cNvSpPr/>
          <p:nvPr/>
        </p:nvSpPr>
        <p:spPr>
          <a:xfrm>
            <a:off x="838200" y="1379534"/>
            <a:ext cx="606593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средний возраст клиентов, имеющих 3 и 4 продукта - выше, чем клиентов, имеющих 1 или 2 продукта;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средний баланс на счетах вне зависимости от количества продуктов - примерно одинаков (около 120т.р.);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клиенты банка, имеющие 4 продукта, со 100% вероятностью попадают в отток, владельцы 3 продуктов - с вероятностью 83%;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 увеличением средней з/п клиента, увеличивается количество приобретённых продуктов;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кредитные карты есть у 70% клиентов, вне зависимости от того, сколько у него банковских продуктов;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активных клиентов - около половины, также не зависит от количества продуктов;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в среднем клиент банка владеет 5 объектами в собственности;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средняя кредитоспособность (баллы скоринга) не зависят от количества продуктов и в среднем составляют около 650;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женщин, приобретающих 3 и 4 продута заметно больше, чем мужчин, тогда как мужчин с 1 или 2 кредитными продуктами - больше, чем женщин;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в </a:t>
            </a:r>
            <a:r>
              <a:rPr lang="ru-RU" sz="1400" dirty="0" err="1"/>
              <a:t>Ростове</a:t>
            </a:r>
            <a:r>
              <a:rPr lang="ru-RU" sz="1400" dirty="0"/>
              <a:t> Великом и Ярославле клиентов, имеющих 3 или 4 банковских продукта явно больше, чем в Рыбинске, а клиентов с 1 и 2 продуктами заметно больше в Ярославле, чем в </a:t>
            </a:r>
            <a:r>
              <a:rPr lang="ru-RU" sz="1400" dirty="0" err="1"/>
              <a:t>Ростове</a:t>
            </a:r>
            <a:r>
              <a:rPr lang="ru-RU" sz="1400" dirty="0"/>
              <a:t> Великом и Рыбинске.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748ECC-BF26-41C2-A742-0ED7050D3C51}"/>
              </a:ext>
            </a:extLst>
          </p:cNvPr>
          <p:cNvSpPr/>
          <p:nvPr/>
        </p:nvSpPr>
        <p:spPr>
          <a:xfrm>
            <a:off x="7372874" y="2456752"/>
            <a:ext cx="35121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присутствует нарушение логики при построении зависимости отток /кол-во продуктов = 3 и 4, т.е. получается, что клиенты банка, имеющие 4 продукта все - в оттоке, хотя интуитивно понятно, что они должны являются активными участниками процесса;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средний возраст владельцев 4 продуктов - выше, чем владельцев 1, 2 или 3 продуктов;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сильный отток клиентов присутствует у клиентов, владеющих 1 банковским продуктом;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/>
              <a:t>минимален отток клиентов с 2 продуктами (в пропорции гораздо ниже, чем у клиентов с 1, 3 и 4).</a:t>
            </a:r>
          </a:p>
        </p:txBody>
      </p:sp>
    </p:spTree>
    <p:extLst>
      <p:ext uri="{BB962C8B-B14F-4D97-AF65-F5344CB8AC3E}">
        <p14:creationId xmlns:p14="http://schemas.microsoft.com/office/powerpoint/2010/main" val="55942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E1B2C6-3A85-4F1D-9C10-C74AFB6C22E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4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Поиск признаков, напрямую влияющих на отток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D6505-7CE7-4825-9006-DE7983D5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14" y="1360240"/>
            <a:ext cx="7570003" cy="49398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11EBCF-2A98-4A0C-B209-CB0A50E03640}"/>
              </a:ext>
            </a:extLst>
          </p:cNvPr>
          <p:cNvSpPr/>
          <p:nvPr/>
        </p:nvSpPr>
        <p:spPr>
          <a:xfrm>
            <a:off x="8388990" y="2329609"/>
            <a:ext cx="3657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Признаки, сильнее всего влияющие на отток клиентов: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возраст клиента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активность клиента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проживание в </a:t>
            </a:r>
            <a:r>
              <a:rPr lang="ru-RU" dirty="0" err="1"/>
              <a:t>Ростове</a:t>
            </a:r>
            <a:r>
              <a:rPr lang="ru-RU" dirty="0"/>
              <a:t> Великом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пол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693544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1282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Цели и задачи</vt:lpstr>
      <vt:lpstr>Исходные данные</vt:lpstr>
      <vt:lpstr>Результаты исследовательского анализа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 начала проведения исследования: 27/05/2022 Дата окончания исследования: 10/06/2022   Презентацию подготовила студентка потока da_37 Котс Наталия  email: kotsnat@gmail.com +7-915-433-33-39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Котс Наталия Сергеевна</dc:creator>
  <cp:lastModifiedBy>Котс Наталия Сергеевна</cp:lastModifiedBy>
  <cp:revision>16</cp:revision>
  <dcterms:created xsi:type="dcterms:W3CDTF">2022-06-09T07:44:33Z</dcterms:created>
  <dcterms:modified xsi:type="dcterms:W3CDTF">2022-06-10T10:25:30Z</dcterms:modified>
</cp:coreProperties>
</file>