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4"/>
  </p:notesMasterIdLst>
  <p:sldIdLst>
    <p:sldId id="292" r:id="rId5"/>
    <p:sldId id="1085" r:id="rId6"/>
    <p:sldId id="1282" r:id="rId7"/>
    <p:sldId id="352" r:id="rId8"/>
    <p:sldId id="1283" r:id="rId9"/>
    <p:sldId id="1284" r:id="rId10"/>
    <p:sldId id="1285" r:id="rId11"/>
    <p:sldId id="1286" r:id="rId12"/>
    <p:sldId id="1289" r:id="rId13"/>
    <p:sldId id="1290" r:id="rId14"/>
    <p:sldId id="1295" r:id="rId15"/>
    <p:sldId id="1291" r:id="rId16"/>
    <p:sldId id="1294" r:id="rId17"/>
    <p:sldId id="1292" r:id="rId18"/>
    <p:sldId id="1296" r:id="rId19"/>
    <p:sldId id="1297" r:id="rId20"/>
    <p:sldId id="1293" r:id="rId21"/>
    <p:sldId id="1288" r:id="rId22"/>
    <p:sldId id="1249" r:id="rId2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A1"/>
    <a:srgbClr val="6AA6C8"/>
    <a:srgbClr val="0000FF"/>
    <a:srgbClr val="FFCD8C"/>
    <a:srgbClr val="9F5900"/>
    <a:srgbClr val="FF3300"/>
    <a:srgbClr val="FFFFFF"/>
    <a:srgbClr val="C00000"/>
    <a:srgbClr val="F8FFB3"/>
    <a:srgbClr val="BAF8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77CF7F1-7CAA-4DC0-9048-B64EAE86934F}" v="7" dt="2023-12-04T12:32:08.900"/>
    <p1510:client id="{697BBB05-EA49-5974-803B-3432B049DCD8}" v="6" dt="2023-12-08T04:07:58.937"/>
    <p1510:client id="{6F97CF94-EB01-4273-B9A1-ED7F320C5B7B}" v="24" dt="2023-12-04T11:22:22.945"/>
    <p1510:client id="{7094B356-6A63-4C5D-8B0D-8F4A4AC3300D}" v="433" dt="2023-12-04T12:29:14.268"/>
    <p1510:client id="{D2FC5878-C48A-6225-7638-1A0BF20652E2}" v="2" dt="2024-01-09T12:10:42.015"/>
    <p1510:client id="{EBCF8880-FAE4-FC29-0501-2FD7CBFB08AD}" v="152" dt="2023-12-04T12:50:50.46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730" y="86"/>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2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0875843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5936532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5098596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388746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523056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600616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2588453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0515271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2</a:t>
            </a:fld>
            <a:endParaRPr lang="en-US" sz="1400" b="0" strike="noStrike" spc="-1">
              <a:latin typeface="Times New Roman"/>
            </a:endParaRPr>
          </a:p>
        </p:txBody>
      </p:sp>
    </p:spTree>
    <p:extLst>
      <p:ext uri="{BB962C8B-B14F-4D97-AF65-F5344CB8AC3E}">
        <p14:creationId xmlns:p14="http://schemas.microsoft.com/office/powerpoint/2010/main" val="13818717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207278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110891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7308143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2/7/2024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2/7/2024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4" name="Rectangle 3">
            <a:extLst>
              <a:ext uri="{FF2B5EF4-FFF2-40B4-BE49-F238E27FC236}">
                <a16:creationId xmlns:a16="http://schemas.microsoft.com/office/drawing/2014/main" id="{B97B0C45-392E-206A-6503-A52CA087AB64}"/>
              </a:ext>
            </a:extLst>
          </p:cNvPr>
          <p:cNvSpPr/>
          <p:nvPr userDrawn="1"/>
        </p:nvSpPr>
        <p:spPr>
          <a:xfrm>
            <a:off x="0" y="122877"/>
            <a:ext cx="9144000" cy="467289"/>
          </a:xfrm>
          <a:prstGeom prst="rect">
            <a:avLst/>
          </a:prstGeom>
          <a:solidFill>
            <a:srgbClr val="223366"/>
          </a:solidFill>
          <a:ln>
            <a:solidFill>
              <a:srgbClr val="223366"/>
            </a:solid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F9D9AD1-C7C2-FFF1-54BA-8514D18B8369}"/>
              </a:ext>
            </a:extLst>
          </p:cNvPr>
          <p:cNvSpPr/>
          <p:nvPr userDrawn="1"/>
        </p:nvSpPr>
        <p:spPr>
          <a:xfrm>
            <a:off x="0" y="4935061"/>
            <a:ext cx="9144000" cy="208439"/>
          </a:xfrm>
          <a:prstGeom prst="rect">
            <a:avLst/>
          </a:prstGeom>
          <a:solidFill>
            <a:srgbClr val="8519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411959" y="234964"/>
            <a:ext cx="852410" cy="28495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0.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17.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29.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white background with black lines&#10;&#10;Description automatically generated">
            <a:extLst>
              <a:ext uri="{FF2B5EF4-FFF2-40B4-BE49-F238E27FC236}">
                <a16:creationId xmlns:a16="http://schemas.microsoft.com/office/drawing/2014/main" id="{A0452551-6A12-AB4D-455D-D9670168F55B}"/>
              </a:ext>
            </a:extLst>
          </p:cNvPr>
          <p:cNvPicPr>
            <a:picLocks noChangeAspect="1"/>
          </p:cNvPicPr>
          <p:nvPr/>
        </p:nvPicPr>
        <p:blipFill rotWithShape="1">
          <a:blip r:embed="rId3">
            <a:alphaModFix amt="13000"/>
          </a:blip>
          <a:srcRect l="1562" t="11699" r="24164" b="4426"/>
          <a:stretch/>
        </p:blipFill>
        <p:spPr>
          <a:xfrm>
            <a:off x="111566" y="629448"/>
            <a:ext cx="5735756" cy="4314093"/>
          </a:xfrm>
          <a:prstGeom prst="rect">
            <a:avLst/>
          </a:prstGeom>
        </p:spPr>
      </p:pic>
      <p:sp>
        <p:nvSpPr>
          <p:cNvPr id="2" name="TextBox 1">
            <a:extLst>
              <a:ext uri="{FF2B5EF4-FFF2-40B4-BE49-F238E27FC236}">
                <a16:creationId xmlns:a16="http://schemas.microsoft.com/office/drawing/2014/main" id="{B1520DAD-F8CC-E505-163A-1A40C1FCC226}"/>
              </a:ext>
            </a:extLst>
          </p:cNvPr>
          <p:cNvSpPr txBox="1"/>
          <p:nvPr/>
        </p:nvSpPr>
        <p:spPr>
          <a:xfrm>
            <a:off x="405913" y="1401500"/>
            <a:ext cx="3965230" cy="1384995"/>
          </a:xfrm>
          <a:prstGeom prst="rect">
            <a:avLst/>
          </a:prstGeom>
          <a:noFill/>
        </p:spPr>
        <p:txBody>
          <a:bodyPr wrap="square" rtlCol="0">
            <a:spAutoFit/>
          </a:bodyPr>
          <a:lstStyle/>
          <a:p>
            <a:r>
              <a:rPr lang="en-US" sz="2800" b="1">
                <a:solidFill>
                  <a:srgbClr val="161D23"/>
                </a:solidFill>
              </a:rPr>
              <a:t>NEXT GEN EMPLOYABILITY PROGRAM</a:t>
            </a:r>
          </a:p>
        </p:txBody>
      </p:sp>
      <p:sp>
        <p:nvSpPr>
          <p:cNvPr id="5" name="Rectangle 4">
            <a:extLst>
              <a:ext uri="{FF2B5EF4-FFF2-40B4-BE49-F238E27FC236}">
                <a16:creationId xmlns:a16="http://schemas.microsoft.com/office/drawing/2014/main" id="{539A258B-CAEC-B6C0-5059-18B5DEA4827A}"/>
              </a:ext>
            </a:extLst>
          </p:cNvPr>
          <p:cNvSpPr/>
          <p:nvPr/>
        </p:nvSpPr>
        <p:spPr>
          <a:xfrm>
            <a:off x="9048762" y="0"/>
            <a:ext cx="119381" cy="5143500"/>
          </a:xfrm>
          <a:prstGeom prst="rect">
            <a:avLst/>
          </a:prstGeom>
          <a:solidFill>
            <a:srgbClr val="FFE6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A70D2AA-FB53-34A2-095E-ECE657C06B18}"/>
              </a:ext>
            </a:extLst>
          </p:cNvPr>
          <p:cNvSpPr/>
          <p:nvPr/>
        </p:nvSpPr>
        <p:spPr>
          <a:xfrm>
            <a:off x="-7815" y="0"/>
            <a:ext cx="119381" cy="5143500"/>
          </a:xfrm>
          <a:prstGeom prst="rect">
            <a:avLst/>
          </a:prstGeom>
          <a:solidFill>
            <a:srgbClr val="22336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BC4CF228-26B3-09C5-44DF-CA8F345519C2}"/>
              </a:ext>
            </a:extLst>
          </p:cNvPr>
          <p:cNvSpPr/>
          <p:nvPr/>
        </p:nvSpPr>
        <p:spPr>
          <a:xfrm>
            <a:off x="524598" y="2870899"/>
            <a:ext cx="23461" cy="1124328"/>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7054292D-CF71-BD6B-6494-F0C14CB8262D}"/>
              </a:ext>
            </a:extLst>
          </p:cNvPr>
          <p:cNvSpPr txBox="1"/>
          <p:nvPr/>
        </p:nvSpPr>
        <p:spPr>
          <a:xfrm>
            <a:off x="575162" y="2871569"/>
            <a:ext cx="2727901" cy="1200329"/>
          </a:xfrm>
          <a:prstGeom prst="rect">
            <a:avLst/>
          </a:prstGeom>
          <a:noFill/>
        </p:spPr>
        <p:txBody>
          <a:bodyPr wrap="square" rtlCol="0">
            <a:spAutoFit/>
          </a:bodyPr>
          <a:lstStyle/>
          <a:p>
            <a:r>
              <a:rPr lang="en-US" sz="2400">
                <a:solidFill>
                  <a:srgbClr val="161D23"/>
                </a:solidFill>
              </a:rPr>
              <a:t>CREATING A FUTURE-READY WORKFORCE</a:t>
            </a:r>
          </a:p>
        </p:txBody>
      </p:sp>
      <p:pic>
        <p:nvPicPr>
          <p:cNvPr id="8" name="Picture 7">
            <a:extLst>
              <a:ext uri="{FF2B5EF4-FFF2-40B4-BE49-F238E27FC236}">
                <a16:creationId xmlns:a16="http://schemas.microsoft.com/office/drawing/2014/main" id="{F1BABFF0-3A7F-30AE-5C78-B2465A8294CF}"/>
              </a:ext>
            </a:extLst>
          </p:cNvPr>
          <p:cNvPicPr>
            <a:picLocks noChangeAspect="1"/>
          </p:cNvPicPr>
          <p:nvPr/>
        </p:nvPicPr>
        <p:blipFill rotWithShape="1">
          <a:blip r:embed="rId4">
            <a:extLst>
              <a:ext uri="{28A0092B-C50C-407E-A947-70E740481C1C}">
                <a14:useLocalDpi xmlns:a14="http://schemas.microsoft.com/office/drawing/2010/main" val="0"/>
              </a:ext>
            </a:extLst>
          </a:blip>
          <a:srcRect l="24767"/>
          <a:stretch/>
        </p:blipFill>
        <p:spPr>
          <a:xfrm>
            <a:off x="4560067" y="602559"/>
            <a:ext cx="4483359" cy="4349497"/>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28063" y="597236"/>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Modelling &amp; Results</a:t>
            </a:r>
            <a:endParaRPr lang="en-IN" sz="1600" dirty="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063" y="1029267"/>
            <a:ext cx="4088337" cy="3380015"/>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25953" y="1131859"/>
            <a:ext cx="4245137" cy="3046591"/>
          </a:xfrm>
          <a:prstGeom prst="rect">
            <a:avLst/>
          </a:prstGeom>
        </p:spPr>
      </p:pic>
    </p:spTree>
    <p:extLst>
      <p:ext uri="{BB962C8B-B14F-4D97-AF65-F5344CB8AC3E}">
        <p14:creationId xmlns:p14="http://schemas.microsoft.com/office/powerpoint/2010/main" val="31054510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28063" y="597236"/>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Modelling &amp; Results</a:t>
            </a:r>
            <a:endParaRPr lang="en-IN" sz="1600" dirty="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7084" y="1031213"/>
            <a:ext cx="3485697" cy="172106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73677" y="2908930"/>
            <a:ext cx="3236419" cy="1665861"/>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72509" y="1233377"/>
            <a:ext cx="2930972" cy="1477722"/>
          </a:xfrm>
          <a:prstGeom prst="rect">
            <a:avLst/>
          </a:prstGeom>
        </p:spPr>
      </p:pic>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88959" y="3026641"/>
            <a:ext cx="3323822" cy="1548150"/>
          </a:xfrm>
          <a:prstGeom prst="rect">
            <a:avLst/>
          </a:prstGeom>
        </p:spPr>
      </p:pic>
    </p:spTree>
    <p:extLst>
      <p:ext uri="{BB962C8B-B14F-4D97-AF65-F5344CB8AC3E}">
        <p14:creationId xmlns:p14="http://schemas.microsoft.com/office/powerpoint/2010/main" val="5310503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28063" y="597236"/>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Modelling &amp; Results</a:t>
            </a:r>
            <a:endParaRPr lang="en-IN" sz="1600" dirty="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1140" y="1059159"/>
            <a:ext cx="4152003" cy="3649265"/>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91449" y="3052983"/>
            <a:ext cx="4037114" cy="1697044"/>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76339" y="1045194"/>
            <a:ext cx="3684340" cy="1868128"/>
          </a:xfrm>
          <a:prstGeom prst="rect">
            <a:avLst/>
          </a:prstGeom>
        </p:spPr>
      </p:pic>
    </p:spTree>
    <p:extLst>
      <p:ext uri="{BB962C8B-B14F-4D97-AF65-F5344CB8AC3E}">
        <p14:creationId xmlns:p14="http://schemas.microsoft.com/office/powerpoint/2010/main" val="36660396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28063" y="597236"/>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Modelling &amp; Results</a:t>
            </a:r>
            <a:endParaRPr lang="en-IN" sz="1600" dirty="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539" y="1155508"/>
            <a:ext cx="4106172" cy="3143614"/>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03187" y="1155507"/>
            <a:ext cx="4134536" cy="3143614"/>
          </a:xfrm>
          <a:prstGeom prst="rect">
            <a:avLst/>
          </a:prstGeom>
        </p:spPr>
      </p:pic>
    </p:spTree>
    <p:extLst>
      <p:ext uri="{BB962C8B-B14F-4D97-AF65-F5344CB8AC3E}">
        <p14:creationId xmlns:p14="http://schemas.microsoft.com/office/powerpoint/2010/main" val="8951044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28063" y="597236"/>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Modelling &amp; Results</a:t>
            </a:r>
            <a:endParaRPr lang="en-IN" sz="1600" dirty="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3965" y="1059160"/>
            <a:ext cx="3982582" cy="1835919"/>
          </a:xfrm>
          <a:prstGeom prst="rect">
            <a:avLst/>
          </a:prstGeom>
        </p:spPr>
      </p:pic>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3272" y="3069265"/>
            <a:ext cx="3482051" cy="1779895"/>
          </a:xfrm>
          <a:prstGeom prst="rect">
            <a:avLst/>
          </a:prstGeom>
        </p:spPr>
      </p:pic>
      <p:pic>
        <p:nvPicPr>
          <p:cNvPr id="15" name="Picture 1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25656" y="1059159"/>
            <a:ext cx="3318714" cy="1835920"/>
          </a:xfrm>
          <a:prstGeom prst="rect">
            <a:avLst/>
          </a:prstGeom>
        </p:spPr>
      </p:pic>
      <p:pic>
        <p:nvPicPr>
          <p:cNvPr id="16" name="Picture 1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895867" y="3069264"/>
            <a:ext cx="3448503" cy="1779895"/>
          </a:xfrm>
          <a:prstGeom prst="rect">
            <a:avLst/>
          </a:prstGeom>
        </p:spPr>
      </p:pic>
      <p:sp>
        <p:nvSpPr>
          <p:cNvPr id="17" name="Rectangle 16"/>
          <p:cNvSpPr/>
          <p:nvPr/>
        </p:nvSpPr>
        <p:spPr>
          <a:xfrm>
            <a:off x="2019494" y="782159"/>
            <a:ext cx="4731658" cy="307777"/>
          </a:xfrm>
          <a:prstGeom prst="rect">
            <a:avLst/>
          </a:prstGeom>
          <a:noFill/>
        </p:spPr>
        <p:txBody>
          <a:bodyPr wrap="square" lIns="91440" tIns="45720" rIns="91440" bIns="45720">
            <a:spAutoFit/>
          </a:bodyPr>
          <a:lstStyle/>
          <a:p>
            <a:pPr algn="ctr"/>
            <a:r>
              <a:rPr lang="en-US" b="0" cap="none" spc="0" dirty="0" smtClean="0">
                <a:ln w="0"/>
                <a:solidFill>
                  <a:schemeClr val="tx1"/>
                </a:solidFill>
                <a:effectLst>
                  <a:outerShdw blurRad="38100" dist="19050" dir="2700000" algn="tl" rotWithShape="0">
                    <a:schemeClr val="dk1">
                      <a:alpha val="40000"/>
                    </a:schemeClr>
                  </a:outerShdw>
                </a:effectLst>
              </a:rPr>
              <a:t>Learning Curve for respective models</a:t>
            </a:r>
            <a:endParaRPr lang="en-US"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374042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28063" y="597236"/>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Modelling &amp; Results</a:t>
            </a:r>
            <a:endParaRPr lang="en-IN" sz="1600" dirty="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2201" y="1254451"/>
            <a:ext cx="3852525" cy="1770678"/>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7070" y="3220420"/>
            <a:ext cx="3827721" cy="1628740"/>
          </a:xfrm>
          <a:prstGeom prst="rect">
            <a:avLst/>
          </a:prstGeom>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08864" y="1254452"/>
            <a:ext cx="3646801" cy="1699708"/>
          </a:xfrm>
          <a:prstGeom prst="rect">
            <a:avLst/>
          </a:prstGeom>
        </p:spPr>
      </p:pic>
      <p:pic>
        <p:nvPicPr>
          <p:cNvPr id="6" name="Picture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254735" y="3220420"/>
            <a:ext cx="3300930" cy="1628740"/>
          </a:xfrm>
          <a:prstGeom prst="rect">
            <a:avLst/>
          </a:prstGeom>
        </p:spPr>
      </p:pic>
      <p:sp>
        <p:nvSpPr>
          <p:cNvPr id="7" name="Rectangle 6"/>
          <p:cNvSpPr/>
          <p:nvPr/>
        </p:nvSpPr>
        <p:spPr>
          <a:xfrm>
            <a:off x="3117654" y="919499"/>
            <a:ext cx="2821606" cy="307777"/>
          </a:xfrm>
          <a:prstGeom prst="rect">
            <a:avLst/>
          </a:prstGeom>
        </p:spPr>
        <p:txBody>
          <a:bodyPr wrap="none">
            <a:spAutoFit/>
          </a:bodyPr>
          <a:lstStyle/>
          <a:p>
            <a:pPr algn="ctr"/>
            <a:r>
              <a:rPr lang="en-US" dirty="0" smtClean="0">
                <a:ln w="0"/>
                <a:solidFill>
                  <a:schemeClr val="tx1"/>
                </a:solidFill>
                <a:effectLst>
                  <a:outerShdw blurRad="38100" dist="19050" dir="2700000" algn="tl" rotWithShape="0">
                    <a:schemeClr val="dk1">
                      <a:alpha val="40000"/>
                    </a:schemeClr>
                  </a:outerShdw>
                </a:effectLst>
              </a:rPr>
              <a:t>ROC curve </a:t>
            </a:r>
            <a:r>
              <a:rPr lang="en-US" dirty="0">
                <a:ln w="0"/>
                <a:solidFill>
                  <a:schemeClr val="tx1"/>
                </a:solidFill>
                <a:effectLst>
                  <a:outerShdw blurRad="38100" dist="19050" dir="2700000" algn="tl" rotWithShape="0">
                    <a:schemeClr val="dk1">
                      <a:alpha val="40000"/>
                    </a:schemeClr>
                  </a:outerShdw>
                </a:effectLst>
              </a:rPr>
              <a:t>for respective models</a:t>
            </a:r>
          </a:p>
        </p:txBody>
      </p:sp>
    </p:spTree>
    <p:extLst>
      <p:ext uri="{BB962C8B-B14F-4D97-AF65-F5344CB8AC3E}">
        <p14:creationId xmlns:p14="http://schemas.microsoft.com/office/powerpoint/2010/main" val="5652816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28063" y="597236"/>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Modelling &amp; Results</a:t>
            </a:r>
            <a:endParaRPr lang="en-IN" sz="1600" dirty="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7250932"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buFont typeface="Arial" panose="020B0604020202020204" pitchFamily="34" charset="0"/>
              <a:buChar char="•"/>
            </a:pPr>
            <a:r>
              <a:rPr lang="en-US" b="1" dirty="0" smtClean="0"/>
              <a:t>Logistic Regression:</a:t>
            </a:r>
            <a:endParaRPr lang="en-US" dirty="0" smtClean="0"/>
          </a:p>
          <a:p>
            <a:pPr lvl="1"/>
            <a:r>
              <a:rPr lang="en-US" b="1" dirty="0" smtClean="0"/>
              <a:t>       - Accuracy</a:t>
            </a:r>
            <a:r>
              <a:rPr lang="en-US" b="1" dirty="0"/>
              <a:t>:</a:t>
            </a:r>
            <a:r>
              <a:rPr lang="en-US" dirty="0"/>
              <a:t> 76%</a:t>
            </a:r>
          </a:p>
          <a:p>
            <a:pPr lvl="1"/>
            <a:r>
              <a:rPr lang="en-US" b="1" dirty="0" smtClean="0"/>
              <a:t>       - Inference</a:t>
            </a:r>
            <a:r>
              <a:rPr lang="en-US" b="1" dirty="0"/>
              <a:t>:</a:t>
            </a:r>
            <a:r>
              <a:rPr lang="en-US" dirty="0"/>
              <a:t> This model stands out with the highest accuracy among all the tested </a:t>
            </a:r>
            <a:r>
              <a:rPr lang="en-US" dirty="0" smtClean="0"/>
              <a:t>           </a:t>
            </a:r>
          </a:p>
          <a:p>
            <a:pPr lvl="1"/>
            <a:r>
              <a:rPr lang="en-US" dirty="0" smtClean="0"/>
              <a:t>          models</a:t>
            </a:r>
            <a:r>
              <a:rPr lang="en-US" dirty="0"/>
              <a:t>.</a:t>
            </a:r>
          </a:p>
          <a:p>
            <a:pPr marL="285750" indent="-285750">
              <a:buFont typeface="Arial" panose="020B0604020202020204" pitchFamily="34" charset="0"/>
              <a:buChar char="•"/>
            </a:pPr>
            <a:r>
              <a:rPr lang="en-US" b="1" dirty="0"/>
              <a:t>K-Nearest Neighbors (KNN):</a:t>
            </a:r>
            <a:endParaRPr lang="en-US" dirty="0"/>
          </a:p>
          <a:p>
            <a:pPr lvl="1"/>
            <a:r>
              <a:rPr lang="en-US" b="1" dirty="0" smtClean="0"/>
              <a:t>        - Accuracy:</a:t>
            </a:r>
            <a:r>
              <a:rPr lang="en-US" dirty="0" smtClean="0"/>
              <a:t> 69.4%</a:t>
            </a:r>
          </a:p>
          <a:p>
            <a:pPr lvl="1"/>
            <a:r>
              <a:rPr lang="en-US" b="1" dirty="0" smtClean="0"/>
              <a:t>        - Inference:</a:t>
            </a:r>
            <a:r>
              <a:rPr lang="en-US" dirty="0" smtClean="0"/>
              <a:t> KNN gave the lowest accuracy. Further investigation or tuning might be           </a:t>
            </a:r>
          </a:p>
          <a:p>
            <a:pPr lvl="1"/>
            <a:r>
              <a:rPr lang="en-US" dirty="0" smtClean="0"/>
              <a:t>           needed to improve its performance.</a:t>
            </a:r>
          </a:p>
          <a:p>
            <a:pPr marL="285750" indent="-285750">
              <a:buFont typeface="Arial" panose="020B0604020202020204" pitchFamily="34" charset="0"/>
              <a:buChar char="•"/>
            </a:pPr>
            <a:r>
              <a:rPr lang="en-US" b="1" dirty="0" smtClean="0"/>
              <a:t>Random </a:t>
            </a:r>
            <a:r>
              <a:rPr lang="en-US" b="1" dirty="0"/>
              <a:t>Forest and Decision Tree:</a:t>
            </a:r>
            <a:endParaRPr lang="en-US" dirty="0"/>
          </a:p>
          <a:p>
            <a:pPr lvl="1"/>
            <a:r>
              <a:rPr lang="en-US" b="1" dirty="0" smtClean="0"/>
              <a:t>        - Inference</a:t>
            </a:r>
            <a:r>
              <a:rPr lang="en-US" b="1" dirty="0"/>
              <a:t>:</a:t>
            </a:r>
            <a:r>
              <a:rPr lang="en-US" dirty="0"/>
              <a:t> Random Forest and Decision Tree show potential but may benefit from </a:t>
            </a:r>
            <a:r>
              <a:rPr lang="en-US" dirty="0" smtClean="0"/>
              <a:t>          </a:t>
            </a:r>
          </a:p>
          <a:p>
            <a:pPr lvl="1"/>
            <a:r>
              <a:rPr lang="en-US" dirty="0" smtClean="0"/>
              <a:t>          tuning</a:t>
            </a:r>
            <a:r>
              <a:rPr lang="en-US" dirty="0"/>
              <a:t>. Consider adjusting </a:t>
            </a:r>
            <a:r>
              <a:rPr lang="en-US" dirty="0" err="1"/>
              <a:t>hyperparameters</a:t>
            </a:r>
            <a:r>
              <a:rPr lang="en-US" dirty="0"/>
              <a:t> for better results.</a:t>
            </a:r>
          </a:p>
          <a:p>
            <a:pPr marL="285750" indent="-285750">
              <a:buFont typeface="Arial" panose="020B0604020202020204" pitchFamily="34" charset="0"/>
              <a:buChar char="•"/>
            </a:pPr>
            <a:r>
              <a:rPr lang="en-US" b="1" dirty="0"/>
              <a:t>Additional Metrics</a:t>
            </a:r>
            <a:r>
              <a:rPr lang="en-US" b="1" dirty="0" smtClean="0"/>
              <a:t>:</a:t>
            </a:r>
            <a:endParaRPr lang="en-US" dirty="0"/>
          </a:p>
          <a:p>
            <a:r>
              <a:rPr lang="en-US" dirty="0"/>
              <a:t> </a:t>
            </a:r>
            <a:r>
              <a:rPr lang="en-US" dirty="0" smtClean="0"/>
              <a:t>       - Additional Results can be obtained from the graph</a:t>
            </a:r>
            <a:endParaRPr lang="en-US" dirty="0"/>
          </a:p>
        </p:txBody>
      </p:sp>
    </p:spTree>
    <p:extLst>
      <p:ext uri="{BB962C8B-B14F-4D97-AF65-F5344CB8AC3E}">
        <p14:creationId xmlns:p14="http://schemas.microsoft.com/office/powerpoint/2010/main" val="9771468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28063" y="597236"/>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Modelling &amp; Results</a:t>
            </a:r>
            <a:endParaRPr lang="en-IN" sz="1600" dirty="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4159" y="1002453"/>
            <a:ext cx="5578548" cy="3771531"/>
          </a:xfrm>
          <a:prstGeom prst="rect">
            <a:avLst/>
          </a:prstGeom>
        </p:spPr>
      </p:pic>
      <p:pic>
        <p:nvPicPr>
          <p:cNvPr id="7" name="Picture 6"/>
          <p:cNvPicPr>
            <a:picLocks noChangeAspect="1"/>
          </p:cNvPicPr>
          <p:nvPr/>
        </p:nvPicPr>
        <p:blipFill rotWithShape="1">
          <a:blip r:embed="rId4">
            <a:extLst>
              <a:ext uri="{28A0092B-C50C-407E-A947-70E740481C1C}">
                <a14:useLocalDpi xmlns:a14="http://schemas.microsoft.com/office/drawing/2010/main" val="0"/>
              </a:ext>
            </a:extLst>
          </a:blip>
          <a:srcRect l="20608" t="29492" r="45338" b="35779"/>
          <a:stretch/>
        </p:blipFill>
        <p:spPr>
          <a:xfrm>
            <a:off x="6535480" y="1059160"/>
            <a:ext cx="2459666" cy="3002477"/>
          </a:xfrm>
          <a:prstGeom prst="rect">
            <a:avLst/>
          </a:prstGeom>
        </p:spPr>
      </p:pic>
    </p:spTree>
    <p:extLst>
      <p:ext uri="{BB962C8B-B14F-4D97-AF65-F5344CB8AC3E}">
        <p14:creationId xmlns:p14="http://schemas.microsoft.com/office/powerpoint/2010/main" val="4021458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7123342"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0" algn="just" eaLnBrk="0" fontAlgn="base" hangingPunct="0">
              <a:spcBef>
                <a:spcPct val="0"/>
              </a:spcBef>
              <a:spcAft>
                <a:spcPct val="0"/>
              </a:spcAft>
              <a:buClrTx/>
            </a:pPr>
            <a:r>
              <a:rPr lang="en-US" altLang="en-US" dirty="0">
                <a:latin typeface="+mj-lt"/>
              </a:rPr>
              <a:t>T</a:t>
            </a:r>
            <a:r>
              <a:rPr lang="en-US" altLang="en-US" dirty="0" smtClean="0">
                <a:latin typeface="+mj-lt"/>
              </a:rPr>
              <a:t>his </a:t>
            </a:r>
            <a:r>
              <a:rPr lang="en-US" altLang="en-US" dirty="0">
                <a:latin typeface="+mj-lt"/>
              </a:rPr>
              <a:t>project is a pioneering effort to revolutionize diabetes management. By applying advanced analytics and machine learning, it aims to develop accurate predictive models for early detection. Ethical considerations, personalized interventions, and seamless integration into healthcare systems underscore its commitment to proactive and individualized healthcare, marking a significant stride in diabetes care.</a:t>
            </a:r>
          </a:p>
          <a:p>
            <a:pPr lvl="0" algn="just" eaLnBrk="0" fontAlgn="base" hangingPunct="0">
              <a:spcBef>
                <a:spcPct val="0"/>
              </a:spcBef>
              <a:spcAft>
                <a:spcPct val="0"/>
              </a:spcAft>
              <a:buClrTx/>
            </a:pPr>
            <a:r>
              <a:rPr lang="en-US" altLang="en-US" dirty="0">
                <a:latin typeface="+mj-lt"/>
              </a:rPr>
              <a:t/>
            </a:r>
            <a:br>
              <a:rPr lang="en-US" altLang="en-US" dirty="0">
                <a:latin typeface="+mj-lt"/>
              </a:rPr>
            </a:br>
            <a:endParaRPr lang="en-US" altLang="en-US" dirty="0">
              <a:solidFill>
                <a:schemeClr val="tx1"/>
              </a:solidFill>
              <a:latin typeface="+mj-lt"/>
            </a:endParaRPr>
          </a:p>
          <a:p>
            <a:pPr algn="just">
              <a:spcBef>
                <a:spcPts val="200"/>
              </a:spcBef>
              <a:buClr>
                <a:srgbClr val="213163"/>
              </a:buClr>
            </a:pPr>
            <a:endParaRPr lang="en-US" dirty="0">
              <a:latin typeface="+mj-lt"/>
            </a:endParaRPr>
          </a:p>
        </p:txBody>
      </p:sp>
    </p:spTree>
    <p:extLst>
      <p:ext uri="{BB962C8B-B14F-4D97-AF65-F5344CB8AC3E}">
        <p14:creationId xmlns:p14="http://schemas.microsoft.com/office/powerpoint/2010/main" val="20188784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white background with black lines&#10;&#10;Description automatically generated">
            <a:extLst>
              <a:ext uri="{FF2B5EF4-FFF2-40B4-BE49-F238E27FC236}">
                <a16:creationId xmlns:a16="http://schemas.microsoft.com/office/drawing/2014/main" id="{8499578D-1974-D02F-8C4E-2E88D065B8F0}"/>
              </a:ext>
            </a:extLst>
          </p:cNvPr>
          <p:cNvPicPr>
            <a:picLocks noChangeAspect="1"/>
          </p:cNvPicPr>
          <p:nvPr/>
        </p:nvPicPr>
        <p:blipFill rotWithShape="1">
          <a:blip r:embed="rId3">
            <a:alphaModFix amt="13000"/>
          </a:blip>
          <a:srcRect l="1234" t="10895" b="18028"/>
          <a:stretch/>
        </p:blipFill>
        <p:spPr>
          <a:xfrm>
            <a:off x="110365" y="656492"/>
            <a:ext cx="8935392" cy="4282831"/>
          </a:xfrm>
          <a:prstGeom prst="rect">
            <a:avLst/>
          </a:prstGeom>
        </p:spPr>
      </p:pic>
      <p:sp>
        <p:nvSpPr>
          <p:cNvPr id="3" name="Rectangle 2">
            <a:extLst>
              <a:ext uri="{FF2B5EF4-FFF2-40B4-BE49-F238E27FC236}">
                <a16:creationId xmlns:a16="http://schemas.microsoft.com/office/drawing/2014/main" id="{94AFB96E-D063-2D80-C867-61F310BAEC2B}"/>
              </a:ext>
            </a:extLst>
          </p:cNvPr>
          <p:cNvSpPr/>
          <p:nvPr/>
        </p:nvSpPr>
        <p:spPr>
          <a:xfrm>
            <a:off x="-7815" y="0"/>
            <a:ext cx="119381" cy="5143500"/>
          </a:xfrm>
          <a:prstGeom prst="rect">
            <a:avLst/>
          </a:prstGeom>
          <a:solidFill>
            <a:srgbClr val="22336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Top Corners Rounded 3">
            <a:extLst>
              <a:ext uri="{FF2B5EF4-FFF2-40B4-BE49-F238E27FC236}">
                <a16:creationId xmlns:a16="http://schemas.microsoft.com/office/drawing/2014/main" id="{33376896-0AA1-1F1A-0A07-0153EA6E7A5C}"/>
              </a:ext>
            </a:extLst>
          </p:cNvPr>
          <p:cNvSpPr/>
          <p:nvPr/>
        </p:nvSpPr>
        <p:spPr>
          <a:xfrm rot="5400000">
            <a:off x="151054" y="930260"/>
            <a:ext cx="3211467" cy="3291141"/>
          </a:xfrm>
          <a:prstGeom prst="round2SameRect">
            <a:avLst/>
          </a:prstGeom>
          <a:solidFill>
            <a:srgbClr val="223366">
              <a:alpha val="2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Top Corners Rounded 4">
            <a:extLst>
              <a:ext uri="{FF2B5EF4-FFF2-40B4-BE49-F238E27FC236}">
                <a16:creationId xmlns:a16="http://schemas.microsoft.com/office/drawing/2014/main" id="{B8B40143-E777-9572-674C-6F9FB0A8C197}"/>
              </a:ext>
            </a:extLst>
          </p:cNvPr>
          <p:cNvSpPr/>
          <p:nvPr/>
        </p:nvSpPr>
        <p:spPr>
          <a:xfrm rot="5400000" flipH="1" flipV="1">
            <a:off x="5790159" y="827723"/>
            <a:ext cx="3257551" cy="3450130"/>
          </a:xfrm>
          <a:prstGeom prst="round2SameRect">
            <a:avLst/>
          </a:prstGeom>
          <a:solidFill>
            <a:srgbClr val="C00000">
              <a:alpha val="2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9" name="Rectangle: Rounded Corners 8">
            <a:extLst>
              <a:ext uri="{FF2B5EF4-FFF2-40B4-BE49-F238E27FC236}">
                <a16:creationId xmlns:a16="http://schemas.microsoft.com/office/drawing/2014/main" id="{C319F0F6-4D63-17C0-67E5-6FB8E80FF122}"/>
              </a:ext>
            </a:extLst>
          </p:cNvPr>
          <p:cNvSpPr/>
          <p:nvPr/>
        </p:nvSpPr>
        <p:spPr>
          <a:xfrm>
            <a:off x="1704929" y="1289956"/>
            <a:ext cx="5734143" cy="2571750"/>
          </a:xfrm>
          <a:prstGeom prst="roundRect">
            <a:avLst/>
          </a:prstGeom>
          <a:solidFill>
            <a:srgbClr val="223366"/>
          </a:solidFill>
          <a:ln>
            <a:solidFill>
              <a:srgbClr val="2233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400" dirty="0">
                <a:cs typeface="Arial"/>
              </a:rPr>
              <a:t>Student Name </a:t>
            </a:r>
            <a:r>
              <a:rPr lang="en-US" dirty="0" smtClean="0">
                <a:cs typeface="Arial"/>
              </a:rPr>
              <a:t>:</a:t>
            </a:r>
            <a:r>
              <a:rPr lang="en-US" dirty="0" err="1" smtClean="0">
                <a:cs typeface="Arial"/>
              </a:rPr>
              <a:t>Vaibhav</a:t>
            </a:r>
            <a:r>
              <a:rPr lang="en-US" dirty="0" smtClean="0">
                <a:cs typeface="Arial"/>
              </a:rPr>
              <a:t> Ramachandra </a:t>
            </a:r>
            <a:r>
              <a:rPr lang="en-US" dirty="0" err="1" smtClean="0">
                <a:cs typeface="Arial"/>
              </a:rPr>
              <a:t>Kottari</a:t>
            </a:r>
            <a:endParaRPr lang="en-US" sz="1400" dirty="0">
              <a:cs typeface="Arial"/>
            </a:endParaRPr>
          </a:p>
          <a:p>
            <a:r>
              <a:rPr lang="en-US" sz="1400" dirty="0">
                <a:cs typeface="Arial"/>
              </a:rPr>
              <a:t>Student ID </a:t>
            </a:r>
            <a:r>
              <a:rPr lang="en-US" dirty="0">
                <a:cs typeface="Arial"/>
              </a:rPr>
              <a:t>:STU65203c5194c231696611409</a:t>
            </a:r>
            <a:endParaRPr lang="en-US" sz="1400" dirty="0">
              <a:cs typeface="Arial"/>
            </a:endParaRPr>
          </a:p>
          <a:p>
            <a:r>
              <a:rPr lang="en-US" sz="1400" dirty="0">
                <a:cs typeface="Arial"/>
              </a:rPr>
              <a:t>College Name </a:t>
            </a:r>
            <a:r>
              <a:rPr lang="en-US" sz="1400" dirty="0" smtClean="0">
                <a:cs typeface="Arial"/>
              </a:rPr>
              <a:t>:St Joseph Engineering College , Mangalore</a:t>
            </a:r>
            <a:endParaRPr lang="en-US" sz="1400" dirty="0"/>
          </a:p>
        </p:txBody>
      </p:sp>
      <p:sp>
        <p:nvSpPr>
          <p:cNvPr id="12" name="Rectangle 11">
            <a:extLst>
              <a:ext uri="{FF2B5EF4-FFF2-40B4-BE49-F238E27FC236}">
                <a16:creationId xmlns:a16="http://schemas.microsoft.com/office/drawing/2014/main" id="{FDF9F27E-3244-EA23-3575-26D9E2441D4F}"/>
              </a:ext>
            </a:extLst>
          </p:cNvPr>
          <p:cNvSpPr/>
          <p:nvPr/>
        </p:nvSpPr>
        <p:spPr>
          <a:xfrm>
            <a:off x="9048762" y="0"/>
            <a:ext cx="119381" cy="5143500"/>
          </a:xfrm>
          <a:prstGeom prst="rect">
            <a:avLst/>
          </a:prstGeom>
          <a:solidFill>
            <a:srgbClr val="FFE6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811327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5" name="Rectangle 4">
            <a:extLst>
              <a:ext uri="{FF2B5EF4-FFF2-40B4-BE49-F238E27FC236}">
                <a16:creationId xmlns:a16="http://schemas.microsoft.com/office/drawing/2014/main" id="{32E75419-EBB8-B110-2A58-C75BF33BBB24}"/>
              </a:ext>
            </a:extLst>
          </p:cNvPr>
          <p:cNvSpPr/>
          <p:nvPr/>
        </p:nvSpPr>
        <p:spPr>
          <a:xfrm>
            <a:off x="0" y="594857"/>
            <a:ext cx="9144000" cy="2259662"/>
          </a:xfrm>
          <a:prstGeom prst="rect">
            <a:avLst/>
          </a:prstGeom>
          <a:solidFill>
            <a:srgbClr val="243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6" name="TextBox 5">
            <a:extLst>
              <a:ext uri="{FF2B5EF4-FFF2-40B4-BE49-F238E27FC236}">
                <a16:creationId xmlns:a16="http://schemas.microsoft.com/office/drawing/2014/main" id="{B8B2F1D2-B3CD-47D4-C97B-3CE2F64AFC82}"/>
              </a:ext>
            </a:extLst>
          </p:cNvPr>
          <p:cNvSpPr txBox="1"/>
          <p:nvPr/>
        </p:nvSpPr>
        <p:spPr>
          <a:xfrm>
            <a:off x="1309844" y="1389165"/>
            <a:ext cx="6524311" cy="456856"/>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800" b="1">
                <a:solidFill>
                  <a:srgbClr val="FFE600"/>
                </a:solidFill>
                <a:latin typeface="Arial"/>
                <a:cs typeface="Arial"/>
              </a:rPr>
              <a:t>CAPSTONE PROJECT SHOWCASE</a:t>
            </a:r>
          </a:p>
        </p:txBody>
      </p:sp>
      <p:sp>
        <p:nvSpPr>
          <p:cNvPr id="8" name="TextBox 10">
            <a:extLst>
              <a:ext uri="{FF2B5EF4-FFF2-40B4-BE49-F238E27FC236}">
                <a16:creationId xmlns:a16="http://schemas.microsoft.com/office/drawing/2014/main" id="{D4240D32-9BCC-D793-EF34-3F436C714765}"/>
              </a:ext>
            </a:extLst>
          </p:cNvPr>
          <p:cNvSpPr txBox="1"/>
          <p:nvPr/>
        </p:nvSpPr>
        <p:spPr>
          <a:xfrm>
            <a:off x="-867769" y="3171676"/>
            <a:ext cx="10879535" cy="25648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50" dirty="0">
                <a:solidFill>
                  <a:srgbClr val="0066A1"/>
                </a:solidFill>
                <a:latin typeface="Poppins"/>
              </a:rPr>
              <a:t>Project Title </a:t>
            </a:r>
            <a:r>
              <a:rPr lang="en-US" sz="1650" dirty="0" smtClean="0">
                <a:solidFill>
                  <a:srgbClr val="0066A1"/>
                </a:solidFill>
                <a:latin typeface="Poppins"/>
              </a:rPr>
              <a:t>: </a:t>
            </a:r>
            <a:r>
              <a:rPr lang="en-US" dirty="0" smtClean="0">
                <a:solidFill>
                  <a:srgbClr val="0066A1"/>
                </a:solidFill>
              </a:rPr>
              <a:t>HealthCare </a:t>
            </a:r>
            <a:r>
              <a:rPr lang="en-US" dirty="0">
                <a:solidFill>
                  <a:srgbClr val="0066A1"/>
                </a:solidFill>
              </a:rPr>
              <a:t>Prediction on Diabetic Patients using Python </a:t>
            </a:r>
            <a:r>
              <a:rPr lang="en-US" sz="1650" b="1" dirty="0">
                <a:solidFill>
                  <a:srgbClr val="00B0F0"/>
                </a:solidFill>
                <a:latin typeface="Poppins"/>
              </a:rPr>
              <a:t> </a:t>
            </a:r>
            <a:endParaRPr lang="en-US" sz="1650" b="1" dirty="0">
              <a:solidFill>
                <a:srgbClr val="00B0F0"/>
              </a:solidFill>
              <a:latin typeface="Poppins"/>
              <a:cs typeface="Poppins"/>
            </a:endParaRPr>
          </a:p>
        </p:txBody>
      </p:sp>
      <p:sp>
        <p:nvSpPr>
          <p:cNvPr id="9" name="TextBox 7">
            <a:extLst>
              <a:ext uri="{FF2B5EF4-FFF2-40B4-BE49-F238E27FC236}">
                <a16:creationId xmlns:a16="http://schemas.microsoft.com/office/drawing/2014/main" id="{9AF297CE-9F11-2600-2058-A27EC2B5D9D4}"/>
              </a:ext>
            </a:extLst>
          </p:cNvPr>
          <p:cNvSpPr txBox="1"/>
          <p:nvPr/>
        </p:nvSpPr>
        <p:spPr>
          <a:xfrm>
            <a:off x="374305" y="4036323"/>
            <a:ext cx="8395386"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50">
                <a:solidFill>
                  <a:schemeClr val="accent2">
                    <a:lumMod val="75000"/>
                  </a:schemeClr>
                </a:solidFill>
                <a:latin typeface="Poppins"/>
              </a:rPr>
              <a:t>Abstract | Problem Statement | Project Overview |</a:t>
            </a:r>
            <a:r>
              <a:rPr lang="en-US" sz="1650">
                <a:solidFill>
                  <a:schemeClr val="accent2">
                    <a:lumMod val="75000"/>
                  </a:schemeClr>
                </a:solidFill>
                <a:latin typeface="Poppins"/>
                <a:ea typeface="+mn-lt"/>
                <a:cs typeface="Poppins"/>
              </a:rPr>
              <a:t> Proposed </a:t>
            </a:r>
            <a:r>
              <a:rPr lang="en-US" sz="1650">
                <a:solidFill>
                  <a:schemeClr val="accent2">
                    <a:lumMod val="75000"/>
                  </a:schemeClr>
                </a:solidFill>
                <a:latin typeface="Poppins"/>
                <a:ea typeface="+mn-lt"/>
                <a:cs typeface="+mn-lt"/>
              </a:rPr>
              <a:t>Solution </a:t>
            </a:r>
            <a:r>
              <a:rPr lang="en-US" sz="1650">
                <a:solidFill>
                  <a:schemeClr val="accent2">
                    <a:lumMod val="75000"/>
                  </a:schemeClr>
                </a:solidFill>
                <a:latin typeface="Poppins"/>
              </a:rPr>
              <a:t>| </a:t>
            </a:r>
            <a:r>
              <a:rPr lang="en-US" sz="1650">
                <a:solidFill>
                  <a:schemeClr val="accent2">
                    <a:lumMod val="75000"/>
                  </a:schemeClr>
                </a:solidFill>
                <a:latin typeface="Poppins"/>
                <a:ea typeface="+mn-lt"/>
                <a:cs typeface="Poppins"/>
              </a:rPr>
              <a:t>Technology Used</a:t>
            </a:r>
            <a:r>
              <a:rPr lang="en-US" sz="1650">
                <a:solidFill>
                  <a:schemeClr val="accent2">
                    <a:lumMod val="75000"/>
                  </a:schemeClr>
                </a:solidFill>
                <a:latin typeface="Poppins"/>
              </a:rPr>
              <a:t> | Modelling &amp; Results </a:t>
            </a:r>
            <a:r>
              <a:rPr lang="en-US" sz="1650">
                <a:solidFill>
                  <a:schemeClr val="accent2">
                    <a:lumMod val="75000"/>
                  </a:schemeClr>
                </a:solidFill>
                <a:latin typeface="Poppins"/>
                <a:ea typeface="+mn-lt"/>
                <a:cs typeface="+mn-lt"/>
              </a:rPr>
              <a:t>| Conclusion | Q&amp;A</a:t>
            </a:r>
            <a:endParaRPr lang="en-US">
              <a:solidFill>
                <a:schemeClr val="accent2">
                  <a:lumMod val="75000"/>
                </a:schemeClr>
              </a:solidFill>
              <a:latin typeface="Poppins"/>
              <a:cs typeface="Poppins"/>
            </a:endParaRPr>
          </a:p>
        </p:txBody>
      </p:sp>
    </p:spTree>
    <p:extLst>
      <p:ext uri="{BB962C8B-B14F-4D97-AF65-F5344CB8AC3E}">
        <p14:creationId xmlns:p14="http://schemas.microsoft.com/office/powerpoint/2010/main" val="32321102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6811453"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lgn="just">
              <a:buFont typeface="Arial" panose="020B0604020202020204" pitchFamily="34" charset="0"/>
              <a:buChar char="•"/>
            </a:pPr>
            <a:r>
              <a:rPr lang="en-US" dirty="0"/>
              <a:t>This study focuses on utilizing machine learning and predictive analytics to enhance diabetes management.</a:t>
            </a:r>
          </a:p>
          <a:p>
            <a:pPr marL="285750" indent="-285750" algn="just">
              <a:buFont typeface="Arial" panose="020B0604020202020204" pitchFamily="34" charset="0"/>
              <a:buChar char="•"/>
            </a:pPr>
            <a:r>
              <a:rPr lang="en-US" dirty="0"/>
              <a:t>The project involves developing models to analyze patient data, including glucose levels, BMI, and family history, aiming for early detection of diabetes.</a:t>
            </a:r>
          </a:p>
          <a:p>
            <a:pPr marL="285750" indent="-285750" algn="just">
              <a:buFont typeface="Arial" panose="020B0604020202020204" pitchFamily="34" charset="0"/>
              <a:buChar char="•"/>
            </a:pPr>
            <a:r>
              <a:rPr lang="en-US" dirty="0"/>
              <a:t>Machine learning algorithms will be implemented to stratify diabetic patients based on their risks of complications, allowing for prioritized interventions.</a:t>
            </a:r>
          </a:p>
          <a:p>
            <a:pPr marL="285750" indent="-285750" algn="just">
              <a:buFont typeface="Arial" panose="020B0604020202020204" pitchFamily="34" charset="0"/>
              <a:buChar char="•"/>
            </a:pPr>
            <a:r>
              <a:rPr lang="en-US" dirty="0"/>
              <a:t>The project emphasizes the customization of personalized treatment plans by utilizing predictive analytics. This includes consideration of individual factors such as age, lifestyle</a:t>
            </a:r>
            <a:r>
              <a:rPr lang="en-US" dirty="0" smtClean="0"/>
              <a:t>, etc.</a:t>
            </a:r>
            <a:endParaRPr lang="en-US" dirty="0"/>
          </a:p>
          <a:p>
            <a:pPr marL="285750" indent="-285750" algn="just">
              <a:buFont typeface="Arial" panose="020B0604020202020204" pitchFamily="34" charset="0"/>
              <a:buChar char="•"/>
            </a:pPr>
            <a:r>
              <a:rPr lang="en-US" dirty="0"/>
              <a:t>Additionally, the research aims to develop models for predicting blood glucose levels in diabetic patients to empower proactive management and informed decision-making.</a:t>
            </a:r>
          </a:p>
          <a:p>
            <a:pPr marL="285750" indent="-285750" algn="just">
              <a:buFont typeface="Arial" panose="020B0604020202020204" pitchFamily="34" charset="0"/>
              <a:buChar char="•"/>
            </a:pPr>
            <a:r>
              <a:rPr lang="en-US" dirty="0"/>
              <a:t>The overall contribution of this research lies in advancing healthcare practices through a comprehensive approach to diabetes care, encompassing early detection, risk stratification, personalized treatment, and predictive modeling.</a:t>
            </a:r>
          </a:p>
        </p:txBody>
      </p:sp>
    </p:spTree>
    <p:extLst>
      <p:ext uri="{BB962C8B-B14F-4D97-AF65-F5344CB8AC3E}">
        <p14:creationId xmlns:p14="http://schemas.microsoft.com/office/powerpoint/2010/main" val="30421688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6109704"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lgn="just">
              <a:spcBef>
                <a:spcPts val="200"/>
              </a:spcBef>
              <a:buClr>
                <a:srgbClr val="213163"/>
              </a:buClr>
              <a:buFont typeface="Arial" panose="020B0604020202020204" pitchFamily="34" charset="0"/>
              <a:buChar char="•"/>
            </a:pPr>
            <a:r>
              <a:rPr lang="en-US" dirty="0"/>
              <a:t>In response to the pressing need for improved diabetes management, this project seeks </a:t>
            </a:r>
            <a:r>
              <a:rPr lang="en-US" dirty="0" smtClean="0"/>
              <a:t>to </a:t>
            </a:r>
            <a:r>
              <a:rPr lang="en-US" dirty="0"/>
              <a:t>develop models that accurately predict the likelihood of diabetes in patients. The project aims to enable proactive interventions and personalized treatment plans, ultimately enhancing healthcare outcomes for individuals at risk or already diagnosed with diabetes. </a:t>
            </a:r>
          </a:p>
        </p:txBody>
      </p:sp>
      <p:sp>
        <p:nvSpPr>
          <p:cNvPr id="5" name="AutoShape 2" descr="Diabetes: Causes, Symptoms, Risk Factors and Treatmen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p:cNvPicPr>
            <a:picLocks noChangeAspect="1"/>
          </p:cNvPicPr>
          <p:nvPr/>
        </p:nvPicPr>
        <p:blipFill>
          <a:blip r:embed="rId3"/>
          <a:stretch>
            <a:fillRect/>
          </a:stretch>
        </p:blipFill>
        <p:spPr>
          <a:xfrm>
            <a:off x="6398119" y="843261"/>
            <a:ext cx="2619375" cy="1743075"/>
          </a:xfrm>
          <a:prstGeom prst="rect">
            <a:avLst/>
          </a:prstGeom>
        </p:spPr>
      </p:pic>
    </p:spTree>
    <p:extLst>
      <p:ext uri="{BB962C8B-B14F-4D97-AF65-F5344CB8AC3E}">
        <p14:creationId xmlns:p14="http://schemas.microsoft.com/office/powerpoint/2010/main" val="3982065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1" y="616688"/>
            <a:ext cx="3427331" cy="38770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Project Overview</a:t>
            </a:r>
            <a:endParaRPr lang="en-IN" sz="1600" dirty="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810153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200"/>
              </a:spcBef>
              <a:buClr>
                <a:srgbClr val="213163"/>
              </a:buClr>
            </a:pPr>
            <a:endParaRPr lang="en-US" dirty="0"/>
          </a:p>
          <a:p>
            <a:pPr marL="285750" indent="-285750">
              <a:spcBef>
                <a:spcPts val="200"/>
              </a:spcBef>
              <a:buClr>
                <a:srgbClr val="213163"/>
              </a:buClr>
              <a:buFont typeface="Arial" panose="020B0604020202020204" pitchFamily="34" charset="0"/>
              <a:buChar char="•"/>
            </a:pPr>
            <a:r>
              <a:rPr lang="en-US" dirty="0"/>
              <a:t>The project is centered around the transformative application of advanced data analytics and machine learning techniques to revolutionize diabetes management. </a:t>
            </a:r>
            <a:endParaRPr lang="en-US" dirty="0" smtClean="0"/>
          </a:p>
          <a:p>
            <a:pPr marL="285750" indent="-285750">
              <a:spcBef>
                <a:spcPts val="200"/>
              </a:spcBef>
              <a:buClr>
                <a:srgbClr val="213163"/>
              </a:buClr>
              <a:buFont typeface="Arial" panose="020B0604020202020204" pitchFamily="34" charset="0"/>
              <a:buChar char="•"/>
            </a:pPr>
            <a:r>
              <a:rPr lang="en-US" dirty="0" smtClean="0"/>
              <a:t>The </a:t>
            </a:r>
            <a:r>
              <a:rPr lang="en-US" dirty="0"/>
              <a:t>primary goal is to develop accurate predictive models by analyzing a comprehensive healthcare dataset, with a specific focus on early detection of diabetes. </a:t>
            </a:r>
            <a:endParaRPr lang="en-US" dirty="0" smtClean="0"/>
          </a:p>
          <a:p>
            <a:pPr marL="285750" indent="-285750">
              <a:spcBef>
                <a:spcPts val="200"/>
              </a:spcBef>
              <a:buClr>
                <a:srgbClr val="213163"/>
              </a:buClr>
              <a:buFont typeface="Arial" panose="020B0604020202020204" pitchFamily="34" charset="0"/>
              <a:buChar char="•"/>
            </a:pPr>
            <a:r>
              <a:rPr lang="en-US" dirty="0" smtClean="0"/>
              <a:t>This </a:t>
            </a:r>
            <a:r>
              <a:rPr lang="en-US" dirty="0"/>
              <a:t>initiative aims to enable proactive intervention and facilitate personalized treatment plans for individuals at risk or already diagnosed with diabetes. </a:t>
            </a:r>
            <a:endParaRPr lang="en-US" dirty="0" smtClean="0"/>
          </a:p>
          <a:p>
            <a:pPr marL="285750" indent="-285750">
              <a:spcBef>
                <a:spcPts val="200"/>
              </a:spcBef>
              <a:buClr>
                <a:srgbClr val="213163"/>
              </a:buClr>
              <a:buFont typeface="Arial" panose="020B0604020202020204" pitchFamily="34" charset="0"/>
              <a:buChar char="•"/>
            </a:pPr>
            <a:r>
              <a:rPr lang="en-US" dirty="0" smtClean="0"/>
              <a:t>The </a:t>
            </a:r>
            <a:r>
              <a:rPr lang="en-US" dirty="0"/>
              <a:t>project encompasses various crucial aspects, ranging from meticulous data preprocessing to the implementation of sophisticated machine learning algorithms. </a:t>
            </a:r>
            <a:endParaRPr lang="en-US" dirty="0" smtClean="0"/>
          </a:p>
          <a:p>
            <a:pPr marL="285750" indent="-285750">
              <a:spcBef>
                <a:spcPts val="200"/>
              </a:spcBef>
              <a:buClr>
                <a:srgbClr val="213163"/>
              </a:buClr>
              <a:buFont typeface="Arial" panose="020B0604020202020204" pitchFamily="34" charset="0"/>
              <a:buChar char="•"/>
            </a:pPr>
            <a:r>
              <a:rPr lang="en-US" dirty="0" smtClean="0"/>
              <a:t>The </a:t>
            </a:r>
            <a:r>
              <a:rPr lang="en-US" dirty="0"/>
              <a:t>overarching objective is to significantly improve healthcare outcomes for the target population, emphasizing the importance of early detection and tailored interventions in the realm of diabetes care.</a:t>
            </a:r>
          </a:p>
        </p:txBody>
      </p:sp>
    </p:spTree>
    <p:extLst>
      <p:ext uri="{BB962C8B-B14F-4D97-AF65-F5344CB8AC3E}">
        <p14:creationId xmlns:p14="http://schemas.microsoft.com/office/powerpoint/2010/main" val="12846337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sp>
        <p:nvSpPr>
          <p:cNvPr id="5"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7335993"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a:t>The proposed solution encompasses a multifaceted approach, leveraging advanced analytics and machine learning techniques to revolutionize diabetes care.</a:t>
            </a:r>
          </a:p>
          <a:p>
            <a:pPr marL="285750" indent="-285750">
              <a:buFont typeface="Arial" panose="020B0604020202020204" pitchFamily="34" charset="0"/>
              <a:buChar char="•"/>
            </a:pPr>
            <a:r>
              <a:rPr lang="en-US" b="1" dirty="0"/>
              <a:t>Comprehensive Data </a:t>
            </a:r>
            <a:r>
              <a:rPr lang="en-US" b="1" dirty="0" smtClean="0"/>
              <a:t>Analysis:</a:t>
            </a:r>
            <a:r>
              <a:rPr lang="en-US" dirty="0"/>
              <a:t> </a:t>
            </a:r>
            <a:r>
              <a:rPr lang="en-US" dirty="0" smtClean="0"/>
              <a:t>Conduct </a:t>
            </a:r>
            <a:r>
              <a:rPr lang="en-US" dirty="0"/>
              <a:t>in-depth analysis of a comprehensive healthcare dataset, integrating key medical predictor variables related to diabetes.</a:t>
            </a:r>
          </a:p>
          <a:p>
            <a:pPr marL="285750" indent="-285750">
              <a:buFont typeface="Arial" panose="020B0604020202020204" pitchFamily="34" charset="0"/>
              <a:buChar char="•"/>
            </a:pPr>
            <a:r>
              <a:rPr lang="en-US" b="1" dirty="0"/>
              <a:t>Predictive Model </a:t>
            </a:r>
            <a:r>
              <a:rPr lang="en-US" b="1" dirty="0" smtClean="0"/>
              <a:t>Development:</a:t>
            </a:r>
            <a:r>
              <a:rPr lang="en-US" dirty="0"/>
              <a:t> </a:t>
            </a:r>
            <a:r>
              <a:rPr lang="en-US" dirty="0" smtClean="0"/>
              <a:t>Employ </a:t>
            </a:r>
            <a:r>
              <a:rPr lang="en-US" dirty="0"/>
              <a:t>advanced machine learning algorithms to develop accurate predictive models for early detection of </a:t>
            </a:r>
            <a:r>
              <a:rPr lang="en-US" dirty="0" smtClean="0"/>
              <a:t>diabetes.</a:t>
            </a:r>
          </a:p>
          <a:p>
            <a:pPr marL="285750" indent="-285750">
              <a:buFont typeface="Arial" panose="020B0604020202020204" pitchFamily="34" charset="0"/>
              <a:buChar char="•"/>
            </a:pPr>
            <a:r>
              <a:rPr lang="en-US" b="1" dirty="0" smtClean="0"/>
              <a:t>Proactive Intervention: </a:t>
            </a:r>
            <a:r>
              <a:rPr lang="en-US" dirty="0" smtClean="0"/>
              <a:t>Enable </a:t>
            </a:r>
            <a:r>
              <a:rPr lang="en-US" dirty="0"/>
              <a:t>proactive intervention strategies based on predictive insights, ensuring timely and targeted healthcare measures.</a:t>
            </a:r>
          </a:p>
          <a:p>
            <a:pPr marL="285750" indent="-285750">
              <a:buFont typeface="Arial" panose="020B0604020202020204" pitchFamily="34" charset="0"/>
              <a:buChar char="•"/>
            </a:pPr>
            <a:r>
              <a:rPr lang="en-US" b="1" dirty="0"/>
              <a:t>Personalized Treatment </a:t>
            </a:r>
            <a:r>
              <a:rPr lang="en-US" b="1" dirty="0" smtClean="0"/>
              <a:t>Plans:</a:t>
            </a:r>
            <a:r>
              <a:rPr lang="en-US" dirty="0"/>
              <a:t> </a:t>
            </a:r>
            <a:r>
              <a:rPr lang="en-US" dirty="0" smtClean="0"/>
              <a:t>Tailor </a:t>
            </a:r>
            <a:r>
              <a:rPr lang="en-US" dirty="0"/>
              <a:t>treatment plans for individuals at risk or diagnosed with diabetes by considering unique patient profiles.</a:t>
            </a:r>
          </a:p>
          <a:p>
            <a:pPr marL="285750" indent="-285750">
              <a:buFont typeface="Arial" panose="020B0604020202020204" pitchFamily="34" charset="0"/>
              <a:buChar char="•"/>
            </a:pPr>
            <a:r>
              <a:rPr lang="en-US" b="1" dirty="0"/>
              <a:t>Data Preprocessing </a:t>
            </a:r>
            <a:r>
              <a:rPr lang="en-US" b="1" dirty="0" smtClean="0"/>
              <a:t>Excellence:</a:t>
            </a:r>
            <a:r>
              <a:rPr lang="en-US" dirty="0"/>
              <a:t> </a:t>
            </a:r>
            <a:r>
              <a:rPr lang="en-US" dirty="0" smtClean="0"/>
              <a:t>Implement </a:t>
            </a:r>
            <a:r>
              <a:rPr lang="en-US" dirty="0"/>
              <a:t>rigorous data preprocessing methodologies to ensure dataset integrity and quality.</a:t>
            </a:r>
          </a:p>
          <a:p>
            <a:pPr marL="285750" indent="-285750">
              <a:buFont typeface="Arial" panose="020B0604020202020204" pitchFamily="34" charset="0"/>
              <a:buChar char="•"/>
            </a:pPr>
            <a:r>
              <a:rPr lang="en-US" b="1" dirty="0"/>
              <a:t>Ethical </a:t>
            </a:r>
            <a:r>
              <a:rPr lang="en-US" b="1" dirty="0" smtClean="0"/>
              <a:t>Considerations:</a:t>
            </a:r>
            <a:r>
              <a:rPr lang="en-US" dirty="0"/>
              <a:t> </a:t>
            </a:r>
            <a:r>
              <a:rPr lang="en-US" dirty="0" smtClean="0"/>
              <a:t>Address </a:t>
            </a:r>
            <a:r>
              <a:rPr lang="en-US" dirty="0"/>
              <a:t>ethical considerations, including bias mitigation in algorithms, to ensure fairness and equity in healthcare technology</a:t>
            </a:r>
            <a:r>
              <a:rPr lang="en-US" dirty="0" smtClean="0"/>
              <a:t>.</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0539135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55575" y="540363"/>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Technology Used</a:t>
            </a:r>
            <a:endParaRPr lang="en-IN" sz="1600" dirty="0"/>
          </a:p>
        </p:txBody>
      </p:sp>
      <p:sp>
        <p:nvSpPr>
          <p:cNvPr id="5" name="Google Shape;62;g5fab984687_2_0">
            <a:extLst>
              <a:ext uri="{FF2B5EF4-FFF2-40B4-BE49-F238E27FC236}">
                <a16:creationId xmlns:a16="http://schemas.microsoft.com/office/drawing/2014/main" id="{07E1EAD1-F835-6956-77CD-17363121C17E}"/>
              </a:ext>
            </a:extLst>
          </p:cNvPr>
          <p:cNvSpPr txBox="1">
            <a:spLocks/>
          </p:cNvSpPr>
          <p:nvPr/>
        </p:nvSpPr>
        <p:spPr>
          <a:xfrm>
            <a:off x="30036" y="883890"/>
            <a:ext cx="6770460"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lgn="just">
              <a:spcBef>
                <a:spcPts val="200"/>
              </a:spcBef>
              <a:buClr>
                <a:srgbClr val="213163"/>
              </a:buClr>
              <a:buFont typeface="Arial" panose="020B0604020202020204" pitchFamily="34" charset="0"/>
              <a:buChar char="•"/>
            </a:pPr>
            <a:r>
              <a:rPr lang="en-US" b="1" dirty="0" smtClean="0"/>
              <a:t>Jupyter Notebook </a:t>
            </a:r>
            <a:r>
              <a:rPr lang="en-US" dirty="0" smtClean="0"/>
              <a:t>: </a:t>
            </a:r>
            <a:r>
              <a:rPr lang="en-US" dirty="0"/>
              <a:t>Jupyter Notebooks were employed to create an interactive and collaborative coding </a:t>
            </a:r>
            <a:r>
              <a:rPr lang="en-US" dirty="0" smtClean="0"/>
              <a:t>environment. Jupyter </a:t>
            </a:r>
            <a:r>
              <a:rPr lang="en-US" dirty="0"/>
              <a:t>Notebooks serve as effective documentation tools, allowing the integration of code, visualizations, and explanatory text in a single document. This aids in creating a comprehensive and understandable record of the entire data analysis process</a:t>
            </a:r>
            <a:r>
              <a:rPr lang="en-US" dirty="0" smtClean="0"/>
              <a:t>.</a:t>
            </a:r>
            <a:endParaRPr lang="en-US" dirty="0"/>
          </a:p>
          <a:p>
            <a:pPr marL="173355" indent="-173355">
              <a:spcBef>
                <a:spcPts val="200"/>
              </a:spcBef>
              <a:buClr>
                <a:srgbClr val="213163"/>
              </a:buClr>
              <a:buFont typeface="Arial" panose="020B0604020202020204" pitchFamily="34" charset="0"/>
              <a:buChar char="•"/>
            </a:pPr>
            <a:endParaRPr lang="en-US" b="1" dirty="0" smtClean="0"/>
          </a:p>
          <a:p>
            <a:pPr marL="173355" indent="-173355" algn="just">
              <a:spcBef>
                <a:spcPts val="200"/>
              </a:spcBef>
              <a:buClr>
                <a:srgbClr val="213163"/>
              </a:buClr>
              <a:buFont typeface="Arial" panose="020B0604020202020204" pitchFamily="34" charset="0"/>
              <a:buChar char="•"/>
            </a:pPr>
            <a:r>
              <a:rPr lang="en-US" b="1" dirty="0" smtClean="0"/>
              <a:t>Python </a:t>
            </a:r>
            <a:r>
              <a:rPr lang="en-US" dirty="0" smtClean="0"/>
              <a:t>:Python was chosen as the primary programming language for its versatility and extensive ecosystem in the field of data analysis and machine Through libraries like Pandas, provided robust functionality for data preprocessing tasks. This included handling missing values, transforming variables, and ensuring the dataset's readiness for analysis. The implementation of machine learning algorithms, such as those provided by </a:t>
            </a:r>
            <a:r>
              <a:rPr lang="en-US" dirty="0" err="1" smtClean="0"/>
              <a:t>Scikit</a:t>
            </a:r>
            <a:r>
              <a:rPr lang="en-US" dirty="0" smtClean="0"/>
              <a:t>-Learn, was seamless due to Python's clean syntax and the availability of well-documented libraries. This enabled efficient model development and evaluation. Python facilitated EDA using tools like </a:t>
            </a:r>
            <a:r>
              <a:rPr lang="en-US" dirty="0" err="1" smtClean="0"/>
              <a:t>Matplotlib</a:t>
            </a:r>
            <a:r>
              <a:rPr lang="en-US" dirty="0" smtClean="0"/>
              <a:t> and </a:t>
            </a:r>
            <a:r>
              <a:rPr lang="en-US" dirty="0" err="1" smtClean="0"/>
              <a:t>Seaborn</a:t>
            </a:r>
            <a:r>
              <a:rPr lang="en-US" dirty="0" smtClean="0"/>
              <a:t> for visualizing data distributions.</a:t>
            </a:r>
            <a:endParaRPr lang="en-US" dirty="0"/>
          </a:p>
        </p:txBody>
      </p:sp>
      <p:pic>
        <p:nvPicPr>
          <p:cNvPr id="2" name="Picture 1"/>
          <p:cNvPicPr>
            <a:picLocks noChangeAspect="1"/>
          </p:cNvPicPr>
          <p:nvPr/>
        </p:nvPicPr>
        <p:blipFill>
          <a:blip r:embed="rId3"/>
          <a:stretch>
            <a:fillRect/>
          </a:stretch>
        </p:blipFill>
        <p:spPr>
          <a:xfrm>
            <a:off x="7046905" y="2778890"/>
            <a:ext cx="1942214" cy="1452867"/>
          </a:xfrm>
          <a:prstGeom prst="rect">
            <a:avLst/>
          </a:prstGeom>
        </p:spPr>
      </p:pic>
      <p:sp>
        <p:nvSpPr>
          <p:cNvPr id="6" name="AutoShape 2" descr="Jupyter notebook - FineProxy Glossary"/>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p:cNvPicPr>
            <a:picLocks noChangeAspect="1"/>
          </p:cNvPicPr>
          <p:nvPr/>
        </p:nvPicPr>
        <p:blipFill>
          <a:blip r:embed="rId4"/>
          <a:stretch>
            <a:fillRect/>
          </a:stretch>
        </p:blipFill>
        <p:spPr>
          <a:xfrm>
            <a:off x="7026849" y="999325"/>
            <a:ext cx="2067532" cy="1332750"/>
          </a:xfrm>
          <a:prstGeom prst="rect">
            <a:avLst/>
          </a:prstGeom>
        </p:spPr>
      </p:pic>
    </p:spTree>
    <p:extLst>
      <p:ext uri="{BB962C8B-B14F-4D97-AF65-F5344CB8AC3E}">
        <p14:creationId xmlns:p14="http://schemas.microsoft.com/office/powerpoint/2010/main" val="1083245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28063" y="597236"/>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Modelling &amp; Results</a:t>
            </a:r>
            <a:endParaRPr lang="en-IN" sz="1600" dirty="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9951" y="1342570"/>
            <a:ext cx="4262507" cy="2735951"/>
          </a:xfrm>
          <a:prstGeom prst="rect">
            <a:avLst/>
          </a:prstGeom>
        </p:spPr>
      </p:pic>
      <p:pic>
        <p:nvPicPr>
          <p:cNvPr id="10" name="Picture 9"/>
          <p:cNvPicPr>
            <a:picLocks noChangeAspect="1"/>
          </p:cNvPicPr>
          <p:nvPr/>
        </p:nvPicPr>
        <p:blipFill rotWithShape="1">
          <a:blip r:embed="rId4">
            <a:extLst>
              <a:ext uri="{28A0092B-C50C-407E-A947-70E740481C1C}">
                <a14:useLocalDpi xmlns:a14="http://schemas.microsoft.com/office/drawing/2010/main" val="0"/>
              </a:ext>
            </a:extLst>
          </a:blip>
          <a:srcRect l="31408" t="40291" r="32253" b="17272"/>
          <a:stretch/>
        </p:blipFill>
        <p:spPr>
          <a:xfrm>
            <a:off x="4782458" y="1281133"/>
            <a:ext cx="3918856" cy="2797388"/>
          </a:xfrm>
          <a:prstGeom prst="rect">
            <a:avLst/>
          </a:prstGeom>
        </p:spPr>
      </p:pic>
    </p:spTree>
    <p:extLst>
      <p:ext uri="{BB962C8B-B14F-4D97-AF65-F5344CB8AC3E}">
        <p14:creationId xmlns:p14="http://schemas.microsoft.com/office/powerpoint/2010/main" val="2406623870"/>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Props1.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2.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A6559A34-456E-49A1-8157-9E3D18BFAD36}">
  <ds:schemaRefs>
    <ds:schemaRef ds:uri="http://schemas.microsoft.com/office/2006/metadata/properties"/>
    <ds:schemaRef ds:uri="http://schemas.microsoft.com/office/2006/documentManagement/types"/>
    <ds:schemaRef ds:uri="c0fa2617-96bd-425d-8578-e93563fe37c5"/>
    <ds:schemaRef ds:uri="http://purl.org/dc/terms/"/>
    <ds:schemaRef ds:uri="http://schemas.openxmlformats.org/package/2006/metadata/core-properties"/>
    <ds:schemaRef ds:uri="http://purl.org/dc/dcmitype/"/>
    <ds:schemaRef ds:uri="http://schemas.microsoft.com/office/infopath/2007/PartnerControls"/>
    <ds:schemaRef ds:uri="http://purl.org/dc/elements/1.1/"/>
    <ds:schemaRef ds:uri="9162bd5b-4ed9-4da3-b376-05204580ba3f"/>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817</TotalTime>
  <Words>890</Words>
  <Application>Microsoft Office PowerPoint</Application>
  <PresentationFormat>On-screen Show (16:9)</PresentationFormat>
  <Paragraphs>75</Paragraphs>
  <Slides>19</Slides>
  <Notes>19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Arial MT</vt:lpstr>
      <vt:lpstr>Calibri</vt:lpstr>
      <vt:lpstr>Poppins</vt:lpstr>
      <vt:lpstr>Times New Roman</vt:lpstr>
      <vt:lpstr>Simple Light</vt:lpstr>
      <vt:lpstr>PowerPoint Presentation</vt:lpstr>
      <vt:lpstr>PowerPoint Presentation</vt:lpstr>
      <vt:lpstr>PowerPoint Presentation</vt:lpstr>
      <vt:lpstr>Abstract</vt:lpstr>
      <vt:lpstr>Problem Statement</vt:lpstr>
      <vt:lpstr>Project Overview</vt:lpstr>
      <vt:lpstr>Proposed Solution</vt:lpstr>
      <vt:lpstr>Technology Used</vt:lpstr>
      <vt:lpstr>Modelling &amp; Results</vt:lpstr>
      <vt:lpstr>Modelling &amp; Results</vt:lpstr>
      <vt:lpstr>Modelling &amp; Results</vt:lpstr>
      <vt:lpstr>Modelling &amp; Results</vt:lpstr>
      <vt:lpstr>Modelling &amp; Results</vt:lpstr>
      <vt:lpstr>Modelling &amp; Results</vt:lpstr>
      <vt:lpstr>Modelling &amp; Results</vt:lpstr>
      <vt:lpstr>Modelling &amp; Results</vt:lpstr>
      <vt:lpstr>Modelling &amp; Results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USER</cp:lastModifiedBy>
  <cp:revision>24</cp:revision>
  <dcterms:modified xsi:type="dcterms:W3CDTF">2024-02-07T12:57:02Z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