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83" y="3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microsoft.com/office/2016/11/relationships/changesInfo" Target="changesInfos/changesInfo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yarani Rajarathinam" userId="3efc680efea3f583" providerId="LiveId" clId="{0A57DD43-B9CE-406D-B670-ED45A49B6BBC}"/>
    <pc:docChg chg="modSld">
      <pc:chgData name="Jeyarani Rajarathinam" userId="3efc680efea3f583" providerId="LiveId" clId="{0A57DD43-B9CE-406D-B670-ED45A49B6BBC}" dt="2024-07-10T03:04:16.180" v="2" actId="113"/>
      <pc:docMkLst>
        <pc:docMk/>
      </pc:docMkLst>
      <pc:sldChg chg="modSp mod">
        <pc:chgData name="Jeyarani Rajarathinam" userId="3efc680efea3f583" providerId="LiveId" clId="{0A57DD43-B9CE-406D-B670-ED45A49B6BBC}" dt="2024-07-10T03:01:51.223" v="1" actId="14100"/>
        <pc:sldMkLst>
          <pc:docMk/>
          <pc:sldMk cId="0" sldId="264"/>
        </pc:sldMkLst>
        <pc:spChg chg="mod">
          <ac:chgData name="Jeyarani Rajarathinam" userId="3efc680efea3f583" providerId="LiveId" clId="{0A57DD43-B9CE-406D-B670-ED45A49B6BBC}" dt="2024-07-10T03:01:51.223" v="1" actId="14100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Jeyarani Rajarathinam" userId="3efc680efea3f583" providerId="LiveId" clId="{0A57DD43-B9CE-406D-B670-ED45A49B6BBC}" dt="2024-07-10T03:04:16.180" v="2" actId="113"/>
        <pc:sldMkLst>
          <pc:docMk/>
          <pc:sldMk cId="0" sldId="271"/>
        </pc:sldMkLst>
        <pc:spChg chg="mod">
          <ac:chgData name="Jeyarani Rajarathinam" userId="3efc680efea3f583" providerId="LiveId" clId="{0A57DD43-B9CE-406D-B670-ED45A49B6BBC}" dt="2024-07-10T03:04:16.180" v="2" actId="113"/>
          <ac:spMkLst>
            <pc:docMk/>
            <pc:sldMk cId="0" sldId="27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279" y="23875"/>
            <a:ext cx="8782923" cy="14273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302" y="1563878"/>
            <a:ext cx="8209280" cy="4772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3650" y="1723898"/>
            <a:ext cx="66167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0" dirty="0">
                <a:solidFill>
                  <a:srgbClr val="33339A"/>
                </a:solidFill>
                <a:latin typeface="Times New Roman"/>
                <a:cs typeface="Times New Roman"/>
              </a:rPr>
              <a:t>Service-</a:t>
            </a:r>
            <a:r>
              <a:rPr sz="4000" b="1" dirty="0">
                <a:solidFill>
                  <a:srgbClr val="33339A"/>
                </a:solidFill>
                <a:latin typeface="Times New Roman"/>
                <a:cs typeface="Times New Roman"/>
              </a:rPr>
              <a:t>Oriented</a:t>
            </a:r>
            <a:r>
              <a:rPr sz="4000" b="1" spc="-10" dirty="0">
                <a:solidFill>
                  <a:srgbClr val="33339A"/>
                </a:solidFill>
                <a:latin typeface="Times New Roman"/>
                <a:cs typeface="Times New Roman"/>
              </a:rPr>
              <a:t> Architecture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9061" y="3070352"/>
            <a:ext cx="8406130" cy="148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2875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Slides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book:</a:t>
            </a:r>
            <a:endParaRPr sz="2400">
              <a:latin typeface="Times New Roman"/>
              <a:cs typeface="Times New Roman"/>
            </a:endParaRPr>
          </a:p>
          <a:p>
            <a:pPr marL="12700" marR="5080" algn="ctr">
              <a:lnSpc>
                <a:spcPts val="287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“Service-</a:t>
            </a:r>
            <a:r>
              <a:rPr sz="2400" dirty="0">
                <a:latin typeface="Times New Roman"/>
                <a:cs typeface="Times New Roman"/>
              </a:rPr>
              <a:t>Oriented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Architecture: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Concepts,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Technology,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Design”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Thomas</a:t>
            </a:r>
            <a:r>
              <a:rPr sz="2400" spc="-20" dirty="0">
                <a:latin typeface="Times New Roman"/>
                <a:cs typeface="Times New Roman"/>
              </a:rPr>
              <a:t> Erl,</a:t>
            </a:r>
            <a:endParaRPr sz="2400">
              <a:latin typeface="Times New Roman"/>
              <a:cs typeface="Times New Roman"/>
            </a:endParaRPr>
          </a:p>
          <a:p>
            <a:pPr marL="2540" algn="ctr">
              <a:lnSpc>
                <a:spcPts val="2785"/>
              </a:lnSpc>
            </a:pPr>
            <a:r>
              <a:rPr sz="2400" dirty="0">
                <a:latin typeface="Times New Roman"/>
                <a:cs typeface="Times New Roman"/>
              </a:rPr>
              <a:t>Publisher: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Prentice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Hall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PTR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6308" y="1838704"/>
            <a:ext cx="7884290" cy="3150870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666" y="1912618"/>
            <a:ext cx="7535331" cy="31562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4065" rIns="0" bIns="0" rtlCol="0">
            <a:spAutoFit/>
          </a:bodyPr>
          <a:lstStyle/>
          <a:p>
            <a:pPr marL="1435735">
              <a:lnSpc>
                <a:spcPct val="100000"/>
              </a:lnSpc>
              <a:spcBef>
                <a:spcPts val="95"/>
              </a:spcBef>
            </a:pPr>
            <a:r>
              <a:rPr sz="2000" dirty="0"/>
              <a:t>WSDL</a:t>
            </a:r>
            <a:r>
              <a:rPr sz="2000" spc="-40" dirty="0"/>
              <a:t> </a:t>
            </a:r>
            <a:r>
              <a:rPr sz="2000" dirty="0"/>
              <a:t>definitions</a:t>
            </a:r>
            <a:r>
              <a:rPr sz="2000" spc="-40" dirty="0"/>
              <a:t> </a:t>
            </a:r>
            <a:r>
              <a:rPr sz="2000" dirty="0"/>
              <a:t>enable</a:t>
            </a:r>
            <a:r>
              <a:rPr sz="2000" spc="-45" dirty="0"/>
              <a:t> </a:t>
            </a:r>
            <a:r>
              <a:rPr sz="2000" dirty="0"/>
              <a:t>loose</a:t>
            </a:r>
            <a:r>
              <a:rPr sz="2000" spc="-45" dirty="0"/>
              <a:t> </a:t>
            </a:r>
            <a:r>
              <a:rPr sz="2000" dirty="0"/>
              <a:t>coupling</a:t>
            </a:r>
            <a:r>
              <a:rPr sz="2000" spc="-45" dirty="0"/>
              <a:t> </a:t>
            </a:r>
            <a:r>
              <a:rPr sz="2000" dirty="0"/>
              <a:t>between</a:t>
            </a:r>
            <a:r>
              <a:rPr sz="2000" spc="-45" dirty="0"/>
              <a:t> </a:t>
            </a:r>
            <a:r>
              <a:rPr sz="2000" spc="-10" dirty="0"/>
              <a:t>services</a:t>
            </a:r>
            <a:endParaRPr sz="200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3097530">
              <a:lnSpc>
                <a:spcPct val="100000"/>
              </a:lnSpc>
              <a:spcBef>
                <a:spcPts val="95"/>
              </a:spcBef>
            </a:pPr>
            <a:r>
              <a:rPr dirty="0"/>
              <a:t>Case</a:t>
            </a:r>
            <a:r>
              <a:rPr spc="-85" dirty="0"/>
              <a:t> </a:t>
            </a:r>
            <a:r>
              <a:rPr spc="-10" dirty="0"/>
              <a:t>Study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701" y="1594358"/>
            <a:ext cx="8020684" cy="375031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5080" indent="-342900">
              <a:lnSpc>
                <a:spcPct val="89800"/>
              </a:lnSpc>
              <a:spcBef>
                <a:spcPts val="39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RailCo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design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B2B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compliance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RailCo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acquires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WSDL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 </a:t>
            </a:r>
            <a:r>
              <a:rPr sz="2400" dirty="0">
                <a:latin typeface="Times New Roman"/>
                <a:cs typeface="Times New Roman"/>
              </a:rPr>
              <a:t>description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published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their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Accounts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Payable </a:t>
            </a:r>
            <a:r>
              <a:rPr sz="2400" dirty="0">
                <a:latin typeface="Times New Roman"/>
                <a:cs typeface="Times New Roman"/>
              </a:rPr>
              <a:t>Service.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definition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developers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build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Invoice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Submission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SOAP </a:t>
            </a:r>
            <a:r>
              <a:rPr sz="2400" dirty="0">
                <a:latin typeface="Times New Roman"/>
                <a:cs typeface="Times New Roman"/>
              </a:rPr>
              <a:t>messages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accordance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interface </a:t>
            </a:r>
            <a:r>
              <a:rPr sz="2400" dirty="0">
                <a:latin typeface="Times New Roman"/>
                <a:cs typeface="Times New Roman"/>
              </a:rPr>
              <a:t>requirements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defined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TLS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descriptions.</a:t>
            </a:r>
            <a:endParaRPr sz="2400">
              <a:latin typeface="Times New Roman"/>
              <a:cs typeface="Times New Roman"/>
            </a:endParaRPr>
          </a:p>
          <a:p>
            <a:pPr marL="355600" marR="166370" indent="-342900">
              <a:lnSpc>
                <a:spcPct val="899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Further,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RailCo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TLS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copy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WSDL </a:t>
            </a:r>
            <a:r>
              <a:rPr sz="2400" dirty="0">
                <a:latin typeface="Times New Roman"/>
                <a:cs typeface="Times New Roman"/>
              </a:rPr>
              <a:t>definition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RailCo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Order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Fulfillment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Service.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TLS </a:t>
            </a:r>
            <a:r>
              <a:rPr sz="2400" dirty="0">
                <a:latin typeface="Times New Roman"/>
                <a:cs typeface="Times New Roman"/>
              </a:rPr>
              <a:t>registers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description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list</a:t>
            </a:r>
            <a:r>
              <a:rPr sz="2400" spc="-25" dirty="0">
                <a:latin typeface="Times New Roman"/>
                <a:cs typeface="Times New Roman"/>
              </a:rPr>
              <a:t> of </a:t>
            </a:r>
            <a:r>
              <a:rPr sz="2400" dirty="0">
                <a:latin typeface="Times New Roman"/>
                <a:cs typeface="Times New Roman"/>
              </a:rPr>
              <a:t>vendor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endpoints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will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receive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electronic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purchase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orders.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3097530">
              <a:lnSpc>
                <a:spcPct val="100000"/>
              </a:lnSpc>
              <a:spcBef>
                <a:spcPts val="95"/>
              </a:spcBef>
            </a:pPr>
            <a:r>
              <a:rPr dirty="0"/>
              <a:t>Case</a:t>
            </a:r>
            <a:r>
              <a:rPr spc="-85" dirty="0"/>
              <a:t> </a:t>
            </a:r>
            <a:r>
              <a:rPr spc="-10" dirty="0"/>
              <a:t>Study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701" y="1594358"/>
            <a:ext cx="7860030" cy="37503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60960" indent="-342900">
              <a:lnSpc>
                <a:spcPts val="2590"/>
              </a:lnSpc>
              <a:spcBef>
                <a:spcPts val="42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Note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TLS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defines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terms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message </a:t>
            </a:r>
            <a:r>
              <a:rPr sz="2400" dirty="0">
                <a:latin typeface="Times New Roman"/>
                <a:cs typeface="Times New Roman"/>
              </a:rPr>
              <a:t>exchange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parties,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RailCo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developed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its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meet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TLS's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requirements.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89900"/>
              </a:lnSpc>
              <a:spcBef>
                <a:spcPts val="530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Invoice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Submission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built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 </a:t>
            </a:r>
            <a:r>
              <a:rPr sz="2400" dirty="0">
                <a:latin typeface="Times New Roman"/>
                <a:cs typeface="Times New Roman"/>
              </a:rPr>
              <a:t>requestor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issues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compliant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Accounts </a:t>
            </a:r>
            <a:r>
              <a:rPr sz="2400" dirty="0">
                <a:latin typeface="Times New Roman"/>
                <a:cs typeface="Times New Roman"/>
              </a:rPr>
              <a:t>Payable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WSDL.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Order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Fulfillment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designed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according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published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specifications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by </a:t>
            </a:r>
            <a:r>
              <a:rPr sz="2400" dirty="0">
                <a:latin typeface="Times New Roman"/>
                <a:cs typeface="Times New Roman"/>
              </a:rPr>
              <a:t>TLS.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guarantees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Purchase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Order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 </a:t>
            </a:r>
            <a:r>
              <a:rPr sz="2400" dirty="0">
                <a:latin typeface="Times New Roman"/>
                <a:cs typeface="Times New Roman"/>
              </a:rPr>
              <a:t>(acting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requestor)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continue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issue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messages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current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recipient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endpoints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will</a:t>
            </a:r>
            <a:r>
              <a:rPr sz="2400" spc="-25" dirty="0">
                <a:latin typeface="Times New Roman"/>
                <a:cs typeface="Times New Roman"/>
              </a:rPr>
              <a:t> be </a:t>
            </a:r>
            <a:r>
              <a:rPr sz="2400" dirty="0">
                <a:latin typeface="Times New Roman"/>
                <a:cs typeface="Times New Roman"/>
              </a:rPr>
              <a:t>able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receive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understand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them.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2075" y="1371600"/>
            <a:ext cx="6505573" cy="52197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6677" y="252475"/>
            <a:ext cx="74637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665" marR="5080" indent="-1117600">
              <a:lnSpc>
                <a:spcPct val="100000"/>
              </a:lnSpc>
              <a:spcBef>
                <a:spcPts val="95"/>
              </a:spcBef>
            </a:pPr>
            <a:r>
              <a:rPr sz="2000" dirty="0"/>
              <a:t>Each</a:t>
            </a:r>
            <a:r>
              <a:rPr sz="2000" spc="-25" dirty="0"/>
              <a:t> </a:t>
            </a:r>
            <a:r>
              <a:rPr sz="2000" dirty="0"/>
              <a:t>service</a:t>
            </a:r>
            <a:r>
              <a:rPr sz="2000" spc="-20" dirty="0"/>
              <a:t> </a:t>
            </a:r>
            <a:r>
              <a:rPr sz="2000" dirty="0"/>
              <a:t>requestor</a:t>
            </a:r>
            <a:r>
              <a:rPr sz="2000" spc="-20" dirty="0"/>
              <a:t> </a:t>
            </a:r>
            <a:r>
              <a:rPr sz="2000" dirty="0"/>
              <a:t>is</a:t>
            </a:r>
            <a:r>
              <a:rPr sz="2000" spc="-20" dirty="0"/>
              <a:t> </a:t>
            </a:r>
            <a:r>
              <a:rPr sz="2000" dirty="0"/>
              <a:t>using</a:t>
            </a:r>
            <a:r>
              <a:rPr sz="2000" spc="-25" dirty="0"/>
              <a:t> </a:t>
            </a:r>
            <a:r>
              <a:rPr sz="2000" dirty="0"/>
              <a:t>the</a:t>
            </a:r>
            <a:r>
              <a:rPr sz="2000" spc="-20" dirty="0"/>
              <a:t> </a:t>
            </a:r>
            <a:r>
              <a:rPr sz="2000" dirty="0"/>
              <a:t>WSDL</a:t>
            </a:r>
            <a:r>
              <a:rPr sz="2000" spc="-15" dirty="0"/>
              <a:t> </a:t>
            </a:r>
            <a:r>
              <a:rPr sz="2000" dirty="0"/>
              <a:t>of</a:t>
            </a:r>
            <a:r>
              <a:rPr sz="2000" spc="-20" dirty="0"/>
              <a:t> </a:t>
            </a:r>
            <a:r>
              <a:rPr sz="2000" dirty="0"/>
              <a:t>a</a:t>
            </a:r>
            <a:r>
              <a:rPr sz="2000" spc="-15" dirty="0"/>
              <a:t> </a:t>
            </a:r>
            <a:r>
              <a:rPr sz="2000" dirty="0"/>
              <a:t>service</a:t>
            </a:r>
            <a:r>
              <a:rPr sz="2000" spc="-15" dirty="0"/>
              <a:t> </a:t>
            </a:r>
            <a:r>
              <a:rPr sz="2000" dirty="0"/>
              <a:t>provider</a:t>
            </a:r>
            <a:r>
              <a:rPr sz="2000" spc="-15" dirty="0"/>
              <a:t> </a:t>
            </a:r>
            <a:r>
              <a:rPr sz="2000" dirty="0"/>
              <a:t>to</a:t>
            </a:r>
            <a:r>
              <a:rPr sz="2000" spc="-20" dirty="0"/>
              <a:t> </a:t>
            </a:r>
            <a:r>
              <a:rPr sz="2000" spc="-10" dirty="0"/>
              <a:t>ensure </a:t>
            </a:r>
            <a:r>
              <a:rPr sz="2000" dirty="0"/>
              <a:t>that</a:t>
            </a:r>
            <a:r>
              <a:rPr sz="2000" spc="-25" dirty="0"/>
              <a:t> </a:t>
            </a:r>
            <a:r>
              <a:rPr sz="2000" dirty="0"/>
              <a:t>messages</a:t>
            </a:r>
            <a:r>
              <a:rPr sz="2000" spc="-30" dirty="0"/>
              <a:t> </a:t>
            </a:r>
            <a:r>
              <a:rPr sz="2000" dirty="0"/>
              <a:t>sent</a:t>
            </a:r>
            <a:r>
              <a:rPr sz="2000" spc="-20" dirty="0"/>
              <a:t> </a:t>
            </a:r>
            <a:r>
              <a:rPr sz="2000" dirty="0"/>
              <a:t>will</a:t>
            </a:r>
            <a:r>
              <a:rPr sz="2000" spc="-15" dirty="0"/>
              <a:t> </a:t>
            </a:r>
            <a:r>
              <a:rPr sz="2000" dirty="0"/>
              <a:t>be</a:t>
            </a:r>
            <a:r>
              <a:rPr sz="2000" spc="-25" dirty="0"/>
              <a:t> </a:t>
            </a:r>
            <a:r>
              <a:rPr sz="2000" dirty="0"/>
              <a:t>understood</a:t>
            </a:r>
            <a:r>
              <a:rPr sz="2000" spc="-20" dirty="0"/>
              <a:t> </a:t>
            </a:r>
            <a:r>
              <a:rPr sz="2000" dirty="0"/>
              <a:t>and</a:t>
            </a:r>
            <a:r>
              <a:rPr sz="2000" spc="-25" dirty="0"/>
              <a:t> </a:t>
            </a:r>
            <a:r>
              <a:rPr sz="2000" spc="-10" dirty="0"/>
              <a:t>accepted</a:t>
            </a:r>
            <a:endParaRPr sz="200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3145" rIns="0" bIns="0" rtlCol="0">
            <a:spAutoFit/>
          </a:bodyPr>
          <a:lstStyle/>
          <a:p>
            <a:pPr marL="47752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Service</a:t>
            </a:r>
            <a:r>
              <a:rPr sz="3600" spc="-80" dirty="0"/>
              <a:t> </a:t>
            </a:r>
            <a:r>
              <a:rPr sz="3600" dirty="0"/>
              <a:t>endpoints</a:t>
            </a:r>
            <a:r>
              <a:rPr sz="3600" spc="-75" dirty="0"/>
              <a:t> </a:t>
            </a:r>
            <a:r>
              <a:rPr sz="3600" dirty="0"/>
              <a:t>and</a:t>
            </a:r>
            <a:r>
              <a:rPr sz="3600" spc="-75" dirty="0"/>
              <a:t> </a:t>
            </a:r>
            <a:r>
              <a:rPr sz="3600" dirty="0"/>
              <a:t>service</a:t>
            </a:r>
            <a:r>
              <a:rPr sz="3600" spc="-75" dirty="0"/>
              <a:t> </a:t>
            </a:r>
            <a:r>
              <a:rPr sz="3600" spc="-10" dirty="0"/>
              <a:t>descriptions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6701" y="1594358"/>
            <a:ext cx="7978775" cy="38354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43180" indent="-342900">
              <a:lnSpc>
                <a:spcPts val="2590"/>
              </a:lnSpc>
              <a:spcBef>
                <a:spcPts val="42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WSDL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describes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contact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provider, </a:t>
            </a:r>
            <a:r>
              <a:rPr sz="2400" dirty="0">
                <a:latin typeface="Times New Roman"/>
                <a:cs typeface="Times New Roman"/>
              </a:rPr>
              <a:t>also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known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endpoint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just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endpoint.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89900"/>
              </a:lnSpc>
              <a:spcBef>
                <a:spcPts val="53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definition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endpoint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interface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that </a:t>
            </a:r>
            <a:r>
              <a:rPr sz="2400" dirty="0">
                <a:latin typeface="Times New Roman"/>
                <a:cs typeface="Times New Roman"/>
              </a:rPr>
              <a:t>requestors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wishing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communicate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provider </a:t>
            </a:r>
            <a:r>
              <a:rPr sz="2400" dirty="0">
                <a:latin typeface="Times New Roman"/>
                <a:cs typeface="Times New Roman"/>
              </a:rPr>
              <a:t>know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exactly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how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structure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request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messages)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also </a:t>
            </a:r>
            <a:r>
              <a:rPr sz="2400" dirty="0">
                <a:latin typeface="Times New Roman"/>
                <a:cs typeface="Times New Roman"/>
              </a:rPr>
              <a:t>establishes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physical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location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(address)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service.</a:t>
            </a:r>
            <a:endParaRPr sz="2400">
              <a:latin typeface="Times New Roman"/>
              <a:cs typeface="Times New Roman"/>
            </a:endParaRPr>
          </a:p>
          <a:p>
            <a:pPr marL="355600" marR="116205" indent="-342900">
              <a:lnSpc>
                <a:spcPts val="2590"/>
              </a:lnSpc>
              <a:spcBef>
                <a:spcPts val="61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WSDL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description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(also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known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WSDL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 </a:t>
            </a:r>
            <a:r>
              <a:rPr sz="2400" dirty="0">
                <a:latin typeface="Times New Roman"/>
                <a:cs typeface="Times New Roman"/>
              </a:rPr>
              <a:t>definition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just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WSDL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definition)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separated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two </a:t>
            </a:r>
            <a:r>
              <a:rPr sz="2400" spc="-10" dirty="0">
                <a:latin typeface="Times New Roman"/>
                <a:cs typeface="Times New Roman"/>
              </a:rPr>
              <a:t>categories:</a:t>
            </a:r>
            <a:endParaRPr sz="24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190"/>
              </a:spcBef>
              <a:buChar char="–"/>
              <a:tabLst>
                <a:tab pos="755015" algn="l"/>
              </a:tabLst>
            </a:pPr>
            <a:r>
              <a:rPr sz="2000" dirty="0">
                <a:latin typeface="Times New Roman"/>
                <a:cs typeface="Times New Roman"/>
              </a:rPr>
              <a:t>abstract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description</a:t>
            </a:r>
            <a:endParaRPr sz="20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240"/>
              </a:spcBef>
              <a:buChar char="–"/>
              <a:tabLst>
                <a:tab pos="755015" algn="l"/>
              </a:tabLst>
            </a:pPr>
            <a:r>
              <a:rPr sz="2000" dirty="0">
                <a:latin typeface="Times New Roman"/>
                <a:cs typeface="Times New Roman"/>
              </a:rPr>
              <a:t>concrete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description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6002" y="1371600"/>
            <a:ext cx="3257740" cy="491947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3024505" marR="5080" indent="-2421890">
              <a:lnSpc>
                <a:spcPct val="100000"/>
              </a:lnSpc>
              <a:spcBef>
                <a:spcPts val="95"/>
              </a:spcBef>
            </a:pPr>
            <a:r>
              <a:rPr sz="2000" dirty="0"/>
              <a:t>WSDL</a:t>
            </a:r>
            <a:r>
              <a:rPr sz="2000" spc="-25" dirty="0"/>
              <a:t> </a:t>
            </a:r>
            <a:r>
              <a:rPr sz="2000" dirty="0"/>
              <a:t>document</a:t>
            </a:r>
            <a:r>
              <a:rPr sz="2000" spc="-25" dirty="0"/>
              <a:t> </a:t>
            </a:r>
            <a:r>
              <a:rPr sz="2000" dirty="0"/>
              <a:t>consisting</a:t>
            </a:r>
            <a:r>
              <a:rPr sz="2000" spc="-25" dirty="0"/>
              <a:t> </a:t>
            </a:r>
            <a:r>
              <a:rPr sz="2000" dirty="0"/>
              <a:t>of</a:t>
            </a:r>
            <a:r>
              <a:rPr sz="2000" spc="-20" dirty="0"/>
              <a:t> </a:t>
            </a:r>
            <a:r>
              <a:rPr sz="2000" dirty="0"/>
              <a:t>abstract</a:t>
            </a:r>
            <a:r>
              <a:rPr sz="2000" spc="-30" dirty="0"/>
              <a:t> </a:t>
            </a:r>
            <a:r>
              <a:rPr sz="2000" dirty="0"/>
              <a:t>and</a:t>
            </a:r>
            <a:r>
              <a:rPr sz="2000" spc="-25" dirty="0"/>
              <a:t> </a:t>
            </a:r>
            <a:r>
              <a:rPr sz="2000" dirty="0"/>
              <a:t>concrete</a:t>
            </a:r>
            <a:r>
              <a:rPr sz="2000" spc="-20" dirty="0"/>
              <a:t> </a:t>
            </a:r>
            <a:r>
              <a:rPr sz="2000" dirty="0"/>
              <a:t>parts</a:t>
            </a:r>
            <a:r>
              <a:rPr sz="2000" spc="-25" dirty="0"/>
              <a:t> </a:t>
            </a:r>
            <a:r>
              <a:rPr sz="2000" dirty="0"/>
              <a:t>that</a:t>
            </a:r>
            <a:r>
              <a:rPr sz="2000" spc="-25" dirty="0"/>
              <a:t> </a:t>
            </a:r>
            <a:r>
              <a:rPr sz="2000" spc="-10" dirty="0"/>
              <a:t>collectively </a:t>
            </a:r>
            <a:r>
              <a:rPr sz="2000" dirty="0"/>
              <a:t>describe</a:t>
            </a:r>
            <a:r>
              <a:rPr sz="2000" spc="-30" dirty="0"/>
              <a:t> </a:t>
            </a:r>
            <a:r>
              <a:rPr sz="2000" dirty="0"/>
              <a:t>a</a:t>
            </a:r>
            <a:r>
              <a:rPr sz="2000" spc="-30" dirty="0"/>
              <a:t> </a:t>
            </a:r>
            <a:r>
              <a:rPr sz="2000" dirty="0"/>
              <a:t>service</a:t>
            </a:r>
            <a:r>
              <a:rPr sz="2000" spc="-30" dirty="0"/>
              <a:t> </a:t>
            </a:r>
            <a:r>
              <a:rPr sz="2000" spc="-10" dirty="0"/>
              <a:t>endpoint</a:t>
            </a:r>
            <a:endParaRPr sz="20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585470">
              <a:lnSpc>
                <a:spcPct val="100000"/>
              </a:lnSpc>
              <a:spcBef>
                <a:spcPts val="95"/>
              </a:spcBef>
            </a:pPr>
            <a:r>
              <a:rPr dirty="0"/>
              <a:t>portType,</a:t>
            </a:r>
            <a:r>
              <a:rPr spc="-125" dirty="0"/>
              <a:t> </a:t>
            </a:r>
            <a:r>
              <a:rPr dirty="0"/>
              <a:t>operation,</a:t>
            </a:r>
            <a:r>
              <a:rPr spc="-120" dirty="0"/>
              <a:t> </a:t>
            </a:r>
            <a:r>
              <a:rPr dirty="0"/>
              <a:t>and</a:t>
            </a:r>
            <a:r>
              <a:rPr spc="-120" dirty="0"/>
              <a:t> </a:t>
            </a:r>
            <a:r>
              <a:rPr spc="-10" dirty="0"/>
              <a:t>message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07365" marR="5080" indent="-343535">
              <a:lnSpc>
                <a:spcPts val="1930"/>
              </a:lnSpc>
              <a:spcBef>
                <a:spcPts val="550"/>
              </a:spcBef>
              <a:buChar char="•"/>
              <a:tabLst>
                <a:tab pos="508000" algn="l"/>
              </a:tabLst>
            </a:pPr>
            <a:r>
              <a:rPr sz="2000" dirty="0"/>
              <a:t>The</a:t>
            </a:r>
            <a:r>
              <a:rPr sz="2000" spc="-30" dirty="0"/>
              <a:t> </a:t>
            </a:r>
            <a:r>
              <a:rPr sz="2000" dirty="0"/>
              <a:t>parent</a:t>
            </a:r>
            <a:r>
              <a:rPr sz="2000" spc="-25" dirty="0"/>
              <a:t> </a:t>
            </a:r>
            <a:r>
              <a:rPr sz="2000" dirty="0"/>
              <a:t>portType</a:t>
            </a:r>
            <a:r>
              <a:rPr sz="2000" spc="-25" dirty="0"/>
              <a:t> </a:t>
            </a:r>
            <a:r>
              <a:rPr sz="2000" dirty="0"/>
              <a:t>section</a:t>
            </a:r>
            <a:r>
              <a:rPr sz="2000" spc="-25" dirty="0"/>
              <a:t> </a:t>
            </a:r>
            <a:r>
              <a:rPr sz="2000" dirty="0"/>
              <a:t>of</a:t>
            </a:r>
            <a:r>
              <a:rPr sz="2000" spc="-25" dirty="0"/>
              <a:t> </a:t>
            </a:r>
            <a:r>
              <a:rPr sz="2000" dirty="0"/>
              <a:t>an</a:t>
            </a:r>
            <a:r>
              <a:rPr sz="2000" spc="-25" dirty="0"/>
              <a:t> </a:t>
            </a:r>
            <a:r>
              <a:rPr sz="2000" dirty="0"/>
              <a:t>abstract</a:t>
            </a:r>
            <a:r>
              <a:rPr sz="2000" spc="-30" dirty="0"/>
              <a:t> </a:t>
            </a:r>
            <a:r>
              <a:rPr sz="2000" dirty="0"/>
              <a:t>description</a:t>
            </a:r>
            <a:r>
              <a:rPr sz="2000" spc="-30" dirty="0"/>
              <a:t> </a:t>
            </a:r>
            <a:r>
              <a:rPr sz="2000" dirty="0"/>
              <a:t>provides</a:t>
            </a:r>
            <a:r>
              <a:rPr sz="2000" spc="-30" dirty="0"/>
              <a:t> </a:t>
            </a:r>
            <a:r>
              <a:rPr sz="2000" dirty="0"/>
              <a:t>a</a:t>
            </a:r>
            <a:r>
              <a:rPr sz="2000" spc="-30" dirty="0"/>
              <a:t> </a:t>
            </a:r>
            <a:r>
              <a:rPr sz="2000" spc="-10" dirty="0"/>
              <a:t>high-level </a:t>
            </a:r>
            <a:r>
              <a:rPr sz="2000" dirty="0"/>
              <a:t>view</a:t>
            </a:r>
            <a:r>
              <a:rPr sz="2000" spc="-25" dirty="0"/>
              <a:t> </a:t>
            </a:r>
            <a:r>
              <a:rPr sz="2000" dirty="0"/>
              <a:t>of</a:t>
            </a:r>
            <a:r>
              <a:rPr sz="2000" spc="-15" dirty="0"/>
              <a:t> </a:t>
            </a:r>
            <a:r>
              <a:rPr sz="2000" dirty="0"/>
              <a:t>the</a:t>
            </a:r>
            <a:r>
              <a:rPr sz="2000" spc="-20" dirty="0"/>
              <a:t> </a:t>
            </a:r>
            <a:r>
              <a:rPr sz="2000" dirty="0"/>
              <a:t>service</a:t>
            </a:r>
            <a:r>
              <a:rPr sz="2000" spc="-20" dirty="0"/>
              <a:t> </a:t>
            </a:r>
            <a:r>
              <a:rPr sz="2000" dirty="0"/>
              <a:t>interface</a:t>
            </a:r>
            <a:r>
              <a:rPr sz="2000" spc="-15" dirty="0"/>
              <a:t> </a:t>
            </a:r>
            <a:r>
              <a:rPr sz="2000" dirty="0"/>
              <a:t>by</a:t>
            </a:r>
            <a:r>
              <a:rPr sz="2000" spc="-20" dirty="0"/>
              <a:t> </a:t>
            </a:r>
            <a:r>
              <a:rPr sz="2000" dirty="0"/>
              <a:t>sorting</a:t>
            </a:r>
            <a:r>
              <a:rPr sz="2000" spc="-15" dirty="0"/>
              <a:t> </a:t>
            </a:r>
            <a:r>
              <a:rPr sz="2000" dirty="0"/>
              <a:t>the</a:t>
            </a:r>
            <a:r>
              <a:rPr sz="2000" spc="-20" dirty="0"/>
              <a:t> </a:t>
            </a:r>
            <a:r>
              <a:rPr sz="2000" dirty="0"/>
              <a:t>messages</a:t>
            </a:r>
            <a:r>
              <a:rPr sz="2000" spc="-15" dirty="0"/>
              <a:t> </a:t>
            </a:r>
            <a:r>
              <a:rPr sz="2000" dirty="0"/>
              <a:t>a</a:t>
            </a:r>
            <a:r>
              <a:rPr sz="2000" spc="-20" dirty="0"/>
              <a:t> </a:t>
            </a:r>
            <a:r>
              <a:rPr sz="2000" dirty="0"/>
              <a:t>service</a:t>
            </a:r>
            <a:r>
              <a:rPr sz="2000" spc="-15" dirty="0"/>
              <a:t> </a:t>
            </a:r>
            <a:r>
              <a:rPr sz="2000" dirty="0"/>
              <a:t>can</a:t>
            </a:r>
            <a:r>
              <a:rPr sz="2000" spc="-20" dirty="0"/>
              <a:t> </a:t>
            </a:r>
            <a:r>
              <a:rPr sz="2000" spc="-10" dirty="0"/>
              <a:t>process </a:t>
            </a:r>
            <a:r>
              <a:rPr sz="2000" dirty="0"/>
              <a:t>into</a:t>
            </a:r>
            <a:r>
              <a:rPr sz="2000" spc="-25" dirty="0"/>
              <a:t> </a:t>
            </a:r>
            <a:r>
              <a:rPr sz="2000" dirty="0"/>
              <a:t>groups</a:t>
            </a:r>
            <a:r>
              <a:rPr sz="2000" spc="-20" dirty="0"/>
              <a:t> </a:t>
            </a:r>
            <a:r>
              <a:rPr sz="2000" dirty="0"/>
              <a:t>of</a:t>
            </a:r>
            <a:r>
              <a:rPr sz="2000" spc="-25" dirty="0"/>
              <a:t> </a:t>
            </a:r>
            <a:r>
              <a:rPr sz="2000" dirty="0"/>
              <a:t>functions</a:t>
            </a:r>
            <a:r>
              <a:rPr sz="2000" spc="-20" dirty="0"/>
              <a:t> </a:t>
            </a:r>
            <a:r>
              <a:rPr sz="2000" dirty="0"/>
              <a:t>known</a:t>
            </a:r>
            <a:r>
              <a:rPr sz="2000" spc="-25" dirty="0"/>
              <a:t> </a:t>
            </a:r>
            <a:r>
              <a:rPr sz="2000" dirty="0"/>
              <a:t>as</a:t>
            </a:r>
            <a:r>
              <a:rPr sz="2000" spc="-20" dirty="0"/>
              <a:t> </a:t>
            </a:r>
            <a:r>
              <a:rPr sz="2000" spc="-10" dirty="0"/>
              <a:t>operations.</a:t>
            </a:r>
            <a:endParaRPr sz="2000"/>
          </a:p>
          <a:p>
            <a:pPr marL="507365" marR="124460" indent="-342900">
              <a:lnSpc>
                <a:spcPct val="80200"/>
              </a:lnSpc>
              <a:spcBef>
                <a:spcPts val="484"/>
              </a:spcBef>
              <a:buChar char="•"/>
              <a:tabLst>
                <a:tab pos="508000" algn="l"/>
              </a:tabLst>
            </a:pPr>
            <a:r>
              <a:rPr sz="2000" dirty="0"/>
              <a:t>Each</a:t>
            </a:r>
            <a:r>
              <a:rPr sz="2000" spc="-30" dirty="0"/>
              <a:t> </a:t>
            </a:r>
            <a:r>
              <a:rPr sz="2000" dirty="0"/>
              <a:t>operation</a:t>
            </a:r>
            <a:r>
              <a:rPr sz="2000" spc="-30" dirty="0"/>
              <a:t> </a:t>
            </a:r>
            <a:r>
              <a:rPr sz="2000" dirty="0"/>
              <a:t>represents</a:t>
            </a:r>
            <a:r>
              <a:rPr sz="2000" spc="-30" dirty="0"/>
              <a:t> </a:t>
            </a:r>
            <a:r>
              <a:rPr sz="2000" dirty="0"/>
              <a:t>a</a:t>
            </a:r>
            <a:r>
              <a:rPr sz="2000" spc="-30" dirty="0"/>
              <a:t> </a:t>
            </a:r>
            <a:r>
              <a:rPr sz="2000" dirty="0"/>
              <a:t>specific</a:t>
            </a:r>
            <a:r>
              <a:rPr sz="2000" spc="-30" dirty="0"/>
              <a:t> </a:t>
            </a:r>
            <a:r>
              <a:rPr sz="2000" dirty="0"/>
              <a:t>action</a:t>
            </a:r>
            <a:r>
              <a:rPr sz="2000" spc="-30" dirty="0"/>
              <a:t> </a:t>
            </a:r>
            <a:r>
              <a:rPr sz="2000" dirty="0"/>
              <a:t>performed</a:t>
            </a:r>
            <a:r>
              <a:rPr sz="2000" spc="-25" dirty="0"/>
              <a:t> </a:t>
            </a:r>
            <a:r>
              <a:rPr sz="2000" dirty="0"/>
              <a:t>by</a:t>
            </a:r>
            <a:r>
              <a:rPr sz="2000" spc="-30" dirty="0"/>
              <a:t> </a:t>
            </a:r>
            <a:r>
              <a:rPr sz="2000" dirty="0"/>
              <a:t>the</a:t>
            </a:r>
            <a:r>
              <a:rPr sz="2000" spc="-30" dirty="0"/>
              <a:t> </a:t>
            </a:r>
            <a:r>
              <a:rPr sz="2000" dirty="0"/>
              <a:t>service.</a:t>
            </a:r>
            <a:r>
              <a:rPr sz="2000" spc="-30" dirty="0"/>
              <a:t> </a:t>
            </a:r>
            <a:r>
              <a:rPr sz="2000" spc="-50" dirty="0"/>
              <a:t>A </a:t>
            </a:r>
            <a:r>
              <a:rPr sz="2000" dirty="0"/>
              <a:t>service</a:t>
            </a:r>
            <a:r>
              <a:rPr sz="2000" spc="-20" dirty="0"/>
              <a:t> </a:t>
            </a:r>
            <a:r>
              <a:rPr sz="2000" dirty="0"/>
              <a:t>operation</a:t>
            </a:r>
            <a:r>
              <a:rPr sz="2000" spc="-25" dirty="0"/>
              <a:t> </a:t>
            </a:r>
            <a:r>
              <a:rPr sz="2000" dirty="0"/>
              <a:t>is</a:t>
            </a:r>
            <a:r>
              <a:rPr sz="2000" spc="-25" dirty="0"/>
              <a:t> </a:t>
            </a:r>
            <a:r>
              <a:rPr sz="2000" dirty="0"/>
              <a:t>comparable</a:t>
            </a:r>
            <a:r>
              <a:rPr sz="2000" spc="-20" dirty="0"/>
              <a:t> </a:t>
            </a:r>
            <a:r>
              <a:rPr sz="2000" dirty="0"/>
              <a:t>to</a:t>
            </a:r>
            <a:r>
              <a:rPr sz="2000" spc="-20" dirty="0"/>
              <a:t> </a:t>
            </a:r>
            <a:r>
              <a:rPr sz="2000" dirty="0"/>
              <a:t>a</a:t>
            </a:r>
            <a:r>
              <a:rPr sz="2000" spc="-10" dirty="0"/>
              <a:t> </a:t>
            </a:r>
            <a:r>
              <a:rPr sz="2000" dirty="0"/>
              <a:t>public</a:t>
            </a:r>
            <a:r>
              <a:rPr sz="2000" spc="-20" dirty="0"/>
              <a:t> </a:t>
            </a:r>
            <a:r>
              <a:rPr sz="2000" dirty="0"/>
              <a:t>method</a:t>
            </a:r>
            <a:r>
              <a:rPr sz="2000" spc="-20" dirty="0"/>
              <a:t> </a:t>
            </a:r>
            <a:r>
              <a:rPr sz="2000" dirty="0"/>
              <a:t>used</a:t>
            </a:r>
            <a:r>
              <a:rPr sz="2000" spc="-20" dirty="0"/>
              <a:t> </a:t>
            </a:r>
            <a:r>
              <a:rPr sz="2000" dirty="0"/>
              <a:t>by</a:t>
            </a:r>
            <a:r>
              <a:rPr sz="2000" spc="-15" dirty="0"/>
              <a:t> </a:t>
            </a:r>
            <a:r>
              <a:rPr sz="2000" dirty="0"/>
              <a:t>components</a:t>
            </a:r>
            <a:r>
              <a:rPr sz="2000" spc="-20" dirty="0"/>
              <a:t> </a:t>
            </a:r>
            <a:r>
              <a:rPr sz="2000" spc="-25" dirty="0"/>
              <a:t>in </a:t>
            </a:r>
            <a:r>
              <a:rPr sz="2000" dirty="0"/>
              <a:t>traditional</a:t>
            </a:r>
            <a:r>
              <a:rPr sz="2000" spc="-55" dirty="0"/>
              <a:t> </a:t>
            </a:r>
            <a:r>
              <a:rPr sz="2000" dirty="0"/>
              <a:t>distributed</a:t>
            </a:r>
            <a:r>
              <a:rPr sz="2000" spc="-50" dirty="0"/>
              <a:t> </a:t>
            </a:r>
            <a:r>
              <a:rPr sz="2000" dirty="0"/>
              <a:t>applications.</a:t>
            </a:r>
            <a:r>
              <a:rPr sz="2000" spc="-55" dirty="0"/>
              <a:t> </a:t>
            </a:r>
            <a:r>
              <a:rPr sz="2000" dirty="0"/>
              <a:t>Much</a:t>
            </a:r>
            <a:r>
              <a:rPr sz="2000" spc="-55" dirty="0"/>
              <a:t> </a:t>
            </a:r>
            <a:r>
              <a:rPr sz="2000" dirty="0"/>
              <a:t>like</a:t>
            </a:r>
            <a:r>
              <a:rPr sz="2000" spc="-60" dirty="0"/>
              <a:t> </a:t>
            </a:r>
            <a:r>
              <a:rPr sz="2000" dirty="0"/>
              <a:t>component</a:t>
            </a:r>
            <a:r>
              <a:rPr sz="2000" spc="-55" dirty="0"/>
              <a:t> </a:t>
            </a:r>
            <a:r>
              <a:rPr sz="2000" spc="-10" dirty="0"/>
              <a:t>methods, </a:t>
            </a:r>
            <a:r>
              <a:rPr sz="2000" dirty="0"/>
              <a:t>operations</a:t>
            </a:r>
            <a:r>
              <a:rPr sz="2000" spc="-30" dirty="0"/>
              <a:t> </a:t>
            </a:r>
            <a:r>
              <a:rPr sz="2000" dirty="0"/>
              <a:t>also</a:t>
            </a:r>
            <a:r>
              <a:rPr sz="2000" spc="-25" dirty="0"/>
              <a:t> </a:t>
            </a:r>
            <a:r>
              <a:rPr sz="2000" dirty="0"/>
              <a:t>have</a:t>
            </a:r>
            <a:r>
              <a:rPr sz="2000" spc="-25" dirty="0"/>
              <a:t> </a:t>
            </a:r>
            <a:r>
              <a:rPr sz="2000" dirty="0"/>
              <a:t>input</a:t>
            </a:r>
            <a:r>
              <a:rPr sz="2000" spc="-25" dirty="0"/>
              <a:t> </a:t>
            </a:r>
            <a:r>
              <a:rPr sz="2000" dirty="0"/>
              <a:t>and</a:t>
            </a:r>
            <a:r>
              <a:rPr sz="2000" spc="-30" dirty="0"/>
              <a:t> </a:t>
            </a:r>
            <a:r>
              <a:rPr sz="2000" dirty="0"/>
              <a:t>output</a:t>
            </a:r>
            <a:r>
              <a:rPr sz="2000" spc="-25" dirty="0"/>
              <a:t> </a:t>
            </a:r>
            <a:r>
              <a:rPr sz="2000" dirty="0"/>
              <a:t>parameters.</a:t>
            </a:r>
            <a:r>
              <a:rPr sz="2000" spc="-25" dirty="0"/>
              <a:t> </a:t>
            </a:r>
            <a:r>
              <a:rPr sz="2000" dirty="0"/>
              <a:t>Because</a:t>
            </a:r>
            <a:r>
              <a:rPr sz="2000" spc="-25" dirty="0"/>
              <a:t> </a:t>
            </a:r>
            <a:r>
              <a:rPr sz="2000" dirty="0"/>
              <a:t>Web</a:t>
            </a:r>
            <a:r>
              <a:rPr sz="2000" spc="-30" dirty="0"/>
              <a:t> </a:t>
            </a:r>
            <a:r>
              <a:rPr sz="2000" spc="-10" dirty="0"/>
              <a:t>services </a:t>
            </a:r>
            <a:r>
              <a:rPr sz="2000" dirty="0"/>
              <a:t>rely</a:t>
            </a:r>
            <a:r>
              <a:rPr sz="2000" spc="-55" dirty="0"/>
              <a:t> </a:t>
            </a:r>
            <a:r>
              <a:rPr sz="2000" dirty="0"/>
              <a:t>exclusively</a:t>
            </a:r>
            <a:r>
              <a:rPr sz="2000" spc="-40" dirty="0"/>
              <a:t> </a:t>
            </a:r>
            <a:r>
              <a:rPr sz="2000" dirty="0"/>
              <a:t>on</a:t>
            </a:r>
            <a:r>
              <a:rPr sz="2000" spc="-45" dirty="0"/>
              <a:t> </a:t>
            </a:r>
            <a:r>
              <a:rPr sz="2000" dirty="0"/>
              <a:t>messaging-based</a:t>
            </a:r>
            <a:r>
              <a:rPr sz="2000" spc="-40" dirty="0"/>
              <a:t> </a:t>
            </a:r>
            <a:r>
              <a:rPr sz="2000" dirty="0"/>
              <a:t>communication,</a:t>
            </a:r>
            <a:r>
              <a:rPr sz="2000" spc="-45" dirty="0"/>
              <a:t> </a:t>
            </a:r>
            <a:r>
              <a:rPr sz="2000" dirty="0"/>
              <a:t>parameters</a:t>
            </a:r>
            <a:r>
              <a:rPr sz="2000" spc="-40" dirty="0"/>
              <a:t> </a:t>
            </a:r>
            <a:r>
              <a:rPr sz="2000" spc="-25" dirty="0"/>
              <a:t>are </a:t>
            </a:r>
            <a:r>
              <a:rPr sz="2000" dirty="0"/>
              <a:t>represented</a:t>
            </a:r>
            <a:r>
              <a:rPr sz="2000" spc="-25" dirty="0"/>
              <a:t> </a:t>
            </a:r>
            <a:r>
              <a:rPr sz="2000" dirty="0"/>
              <a:t>as</a:t>
            </a:r>
            <a:r>
              <a:rPr sz="2000" spc="-25" dirty="0"/>
              <a:t> </a:t>
            </a:r>
            <a:r>
              <a:rPr sz="2000" dirty="0"/>
              <a:t>messages.</a:t>
            </a:r>
            <a:r>
              <a:rPr sz="2000" spc="-25" dirty="0"/>
              <a:t> </a:t>
            </a:r>
            <a:r>
              <a:rPr sz="2000" dirty="0"/>
              <a:t>Therefore,</a:t>
            </a:r>
            <a:r>
              <a:rPr sz="2000" spc="-25" dirty="0"/>
              <a:t> </a:t>
            </a:r>
            <a:r>
              <a:rPr sz="2000" dirty="0"/>
              <a:t>an</a:t>
            </a:r>
            <a:r>
              <a:rPr sz="2000" spc="-15" dirty="0"/>
              <a:t> </a:t>
            </a:r>
            <a:r>
              <a:rPr sz="2000" dirty="0"/>
              <a:t>operation</a:t>
            </a:r>
            <a:r>
              <a:rPr sz="2000" spc="-25" dirty="0"/>
              <a:t> </a:t>
            </a:r>
            <a:r>
              <a:rPr sz="2000" dirty="0"/>
              <a:t>consists</a:t>
            </a:r>
            <a:r>
              <a:rPr sz="2000" spc="-25" dirty="0"/>
              <a:t> </a:t>
            </a:r>
            <a:r>
              <a:rPr sz="2000" dirty="0"/>
              <a:t>of</a:t>
            </a:r>
            <a:r>
              <a:rPr sz="2000" spc="-25" dirty="0"/>
              <a:t> </a:t>
            </a:r>
            <a:r>
              <a:rPr sz="2000" dirty="0"/>
              <a:t>a</a:t>
            </a:r>
            <a:r>
              <a:rPr sz="2000" spc="-25" dirty="0"/>
              <a:t> </a:t>
            </a:r>
            <a:r>
              <a:rPr sz="2000" dirty="0"/>
              <a:t>set</a:t>
            </a:r>
            <a:r>
              <a:rPr sz="2000" spc="-30" dirty="0"/>
              <a:t> </a:t>
            </a:r>
            <a:r>
              <a:rPr sz="2000" dirty="0"/>
              <a:t>of</a:t>
            </a:r>
            <a:r>
              <a:rPr sz="2000" spc="-25" dirty="0"/>
              <a:t> </a:t>
            </a:r>
            <a:r>
              <a:rPr sz="2000" spc="-10" dirty="0"/>
              <a:t>input </a:t>
            </a:r>
            <a:r>
              <a:rPr sz="2000" dirty="0"/>
              <a:t>and</a:t>
            </a:r>
            <a:r>
              <a:rPr sz="2000" spc="-20" dirty="0"/>
              <a:t> </a:t>
            </a:r>
            <a:r>
              <a:rPr sz="2000" dirty="0"/>
              <a:t>output</a:t>
            </a:r>
            <a:r>
              <a:rPr sz="2000" spc="-20" dirty="0"/>
              <a:t> </a:t>
            </a:r>
            <a:r>
              <a:rPr sz="2000" spc="-10" dirty="0"/>
              <a:t>messages.</a:t>
            </a:r>
            <a:endParaRPr sz="2000"/>
          </a:p>
          <a:p>
            <a:pPr marL="507365" marR="121285" indent="-343535">
              <a:lnSpc>
                <a:spcPts val="1930"/>
              </a:lnSpc>
              <a:spcBef>
                <a:spcPts val="455"/>
              </a:spcBef>
              <a:buChar char="•"/>
              <a:tabLst>
                <a:tab pos="508000" algn="l"/>
              </a:tabLst>
            </a:pPr>
            <a:r>
              <a:rPr sz="2000" dirty="0"/>
              <a:t>Note</a:t>
            </a:r>
            <a:r>
              <a:rPr sz="2000" spc="-40" dirty="0"/>
              <a:t> </a:t>
            </a:r>
            <a:r>
              <a:rPr sz="2000" dirty="0"/>
              <a:t>that</a:t>
            </a:r>
            <a:r>
              <a:rPr sz="2000" spc="-35" dirty="0"/>
              <a:t> </a:t>
            </a:r>
            <a:r>
              <a:rPr sz="2000" dirty="0"/>
              <a:t>the</a:t>
            </a:r>
            <a:r>
              <a:rPr sz="2000" spc="-35" dirty="0"/>
              <a:t> </a:t>
            </a:r>
            <a:r>
              <a:rPr sz="2000" dirty="0"/>
              <a:t>transmission</a:t>
            </a:r>
            <a:r>
              <a:rPr sz="2000" spc="-40" dirty="0"/>
              <a:t> </a:t>
            </a:r>
            <a:r>
              <a:rPr sz="2000" dirty="0"/>
              <a:t>sequence</a:t>
            </a:r>
            <a:r>
              <a:rPr sz="2000" spc="-25" dirty="0"/>
              <a:t> </a:t>
            </a:r>
            <a:r>
              <a:rPr sz="2000" dirty="0"/>
              <a:t>of</a:t>
            </a:r>
            <a:r>
              <a:rPr sz="2000" spc="-35" dirty="0"/>
              <a:t> </a:t>
            </a:r>
            <a:r>
              <a:rPr sz="2000" dirty="0"/>
              <a:t>these</a:t>
            </a:r>
            <a:r>
              <a:rPr sz="2000" spc="-40" dirty="0"/>
              <a:t> </a:t>
            </a:r>
            <a:r>
              <a:rPr sz="2000" dirty="0"/>
              <a:t>messages</a:t>
            </a:r>
            <a:r>
              <a:rPr sz="2000" spc="-35" dirty="0"/>
              <a:t> </a:t>
            </a:r>
            <a:r>
              <a:rPr sz="2000" dirty="0"/>
              <a:t>can</a:t>
            </a:r>
            <a:r>
              <a:rPr sz="2000" spc="-35" dirty="0"/>
              <a:t> </a:t>
            </a:r>
            <a:r>
              <a:rPr sz="2000" dirty="0"/>
              <a:t>be</a:t>
            </a:r>
            <a:r>
              <a:rPr sz="2000" spc="-35" dirty="0"/>
              <a:t> </a:t>
            </a:r>
            <a:r>
              <a:rPr sz="2000" dirty="0"/>
              <a:t>governed</a:t>
            </a:r>
            <a:r>
              <a:rPr sz="2000" spc="-35" dirty="0"/>
              <a:t> </a:t>
            </a:r>
            <a:r>
              <a:rPr sz="2000" spc="-25" dirty="0"/>
              <a:t>by </a:t>
            </a:r>
            <a:r>
              <a:rPr sz="2000" dirty="0"/>
              <a:t>a</a:t>
            </a:r>
            <a:r>
              <a:rPr sz="2000" spc="-35" dirty="0"/>
              <a:t> </a:t>
            </a:r>
            <a:r>
              <a:rPr sz="2000" dirty="0"/>
              <a:t>predetermined</a:t>
            </a:r>
            <a:r>
              <a:rPr sz="2000" spc="-35" dirty="0"/>
              <a:t> </a:t>
            </a:r>
            <a:r>
              <a:rPr sz="2000" dirty="0"/>
              <a:t>message</a:t>
            </a:r>
            <a:r>
              <a:rPr sz="2000" spc="-30" dirty="0"/>
              <a:t> </a:t>
            </a:r>
            <a:r>
              <a:rPr sz="2000" dirty="0"/>
              <a:t>exchange</a:t>
            </a:r>
            <a:r>
              <a:rPr sz="2000" spc="-35" dirty="0"/>
              <a:t> </a:t>
            </a:r>
            <a:r>
              <a:rPr sz="2000" dirty="0"/>
              <a:t>pattern</a:t>
            </a:r>
            <a:r>
              <a:rPr sz="2000" spc="-35" dirty="0"/>
              <a:t> </a:t>
            </a:r>
            <a:r>
              <a:rPr sz="2000" dirty="0"/>
              <a:t>that</a:t>
            </a:r>
            <a:r>
              <a:rPr sz="2000" spc="-35" dirty="0"/>
              <a:t> </a:t>
            </a:r>
            <a:r>
              <a:rPr sz="2000" dirty="0"/>
              <a:t>also</a:t>
            </a:r>
            <a:r>
              <a:rPr sz="2000" spc="-40" dirty="0"/>
              <a:t> </a:t>
            </a:r>
            <a:r>
              <a:rPr sz="2000" dirty="0"/>
              <a:t>is</a:t>
            </a:r>
            <a:r>
              <a:rPr sz="2000" spc="-35" dirty="0"/>
              <a:t> </a:t>
            </a:r>
            <a:r>
              <a:rPr sz="2000" dirty="0"/>
              <a:t>associated</a:t>
            </a:r>
            <a:r>
              <a:rPr sz="2000" spc="-30" dirty="0"/>
              <a:t> </a:t>
            </a:r>
            <a:r>
              <a:rPr sz="2000" dirty="0"/>
              <a:t>with</a:t>
            </a:r>
            <a:r>
              <a:rPr sz="2000" spc="-35" dirty="0"/>
              <a:t> </a:t>
            </a:r>
            <a:r>
              <a:rPr sz="2000" spc="-25" dirty="0"/>
              <a:t>the </a:t>
            </a:r>
            <a:r>
              <a:rPr sz="2000" spc="-10" dirty="0"/>
              <a:t>operation.</a:t>
            </a:r>
            <a:endParaRPr sz="2000"/>
          </a:p>
          <a:p>
            <a:pPr marL="506730" marR="71755" indent="-342900">
              <a:lnSpc>
                <a:spcPts val="1920"/>
              </a:lnSpc>
              <a:spcBef>
                <a:spcPts val="470"/>
              </a:spcBef>
              <a:buChar char="•"/>
              <a:tabLst>
                <a:tab pos="507365" algn="l"/>
              </a:tabLst>
            </a:pPr>
            <a:r>
              <a:rPr sz="2000" dirty="0"/>
              <a:t>Note:The</a:t>
            </a:r>
            <a:r>
              <a:rPr sz="2000" spc="-25" dirty="0"/>
              <a:t> </a:t>
            </a:r>
            <a:r>
              <a:rPr sz="2000" dirty="0"/>
              <a:t>term</a:t>
            </a:r>
            <a:r>
              <a:rPr sz="2000" spc="-25" dirty="0"/>
              <a:t> </a:t>
            </a:r>
            <a:r>
              <a:rPr sz="2000" dirty="0"/>
              <a:t>"portType"</a:t>
            </a:r>
            <a:r>
              <a:rPr sz="2000" spc="-25" dirty="0"/>
              <a:t> </a:t>
            </a:r>
            <a:r>
              <a:rPr sz="2000" dirty="0"/>
              <a:t>is</a:t>
            </a:r>
            <a:r>
              <a:rPr sz="2000" spc="-25" dirty="0"/>
              <a:t> </a:t>
            </a:r>
            <a:r>
              <a:rPr sz="2000" dirty="0"/>
              <a:t>being</a:t>
            </a:r>
            <a:r>
              <a:rPr sz="2000" spc="-25" dirty="0"/>
              <a:t> </a:t>
            </a:r>
            <a:r>
              <a:rPr sz="2000" dirty="0"/>
              <a:t>renamed</a:t>
            </a:r>
            <a:r>
              <a:rPr sz="2000" spc="-20" dirty="0"/>
              <a:t> </a:t>
            </a:r>
            <a:r>
              <a:rPr sz="2000" dirty="0"/>
              <a:t>to</a:t>
            </a:r>
            <a:r>
              <a:rPr sz="2000" spc="-25" dirty="0"/>
              <a:t> </a:t>
            </a:r>
            <a:r>
              <a:rPr sz="2000" dirty="0"/>
              <a:t>"interface"</a:t>
            </a:r>
            <a:r>
              <a:rPr sz="2000" spc="-20" dirty="0"/>
              <a:t> </a:t>
            </a:r>
            <a:r>
              <a:rPr sz="2000" dirty="0"/>
              <a:t>in</a:t>
            </a:r>
            <a:r>
              <a:rPr sz="2000" spc="-20" dirty="0"/>
              <a:t> </a:t>
            </a:r>
            <a:r>
              <a:rPr sz="2000" dirty="0"/>
              <a:t>version</a:t>
            </a:r>
            <a:r>
              <a:rPr sz="2000" spc="-20" dirty="0"/>
              <a:t> </a:t>
            </a:r>
            <a:r>
              <a:rPr sz="2000" dirty="0"/>
              <a:t>2.0</a:t>
            </a:r>
            <a:r>
              <a:rPr sz="2000" spc="-20" dirty="0"/>
              <a:t> </a:t>
            </a:r>
            <a:r>
              <a:rPr sz="2000" spc="-25" dirty="0"/>
              <a:t>of </a:t>
            </a:r>
            <a:r>
              <a:rPr sz="2000" dirty="0"/>
              <a:t>the</a:t>
            </a:r>
            <a:r>
              <a:rPr sz="2000" spc="-35" dirty="0"/>
              <a:t> </a:t>
            </a:r>
            <a:r>
              <a:rPr sz="2000" dirty="0"/>
              <a:t>WSDL</a:t>
            </a:r>
            <a:r>
              <a:rPr sz="2000" spc="-35" dirty="0"/>
              <a:t> </a:t>
            </a:r>
            <a:r>
              <a:rPr sz="2000" spc="-10" dirty="0"/>
              <a:t>specification.</a:t>
            </a:r>
            <a:endParaRPr sz="200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8560" y="258572"/>
            <a:ext cx="42462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Concrete </a:t>
            </a:r>
            <a:r>
              <a:rPr sz="4000" spc="-10" dirty="0"/>
              <a:t>description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08051" y="1041145"/>
            <a:ext cx="8253730" cy="515683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55600" marR="5080" indent="-342900">
              <a:lnSpc>
                <a:spcPct val="802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Web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execute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logic,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its </a:t>
            </a:r>
            <a:r>
              <a:rPr sz="2000" dirty="0">
                <a:latin typeface="Times New Roman"/>
                <a:cs typeface="Times New Roman"/>
              </a:rPr>
              <a:t>abstract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interface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definition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connected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some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real,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implemented </a:t>
            </a:r>
            <a:r>
              <a:rPr sz="2000" dirty="0">
                <a:latin typeface="Times New Roman"/>
                <a:cs typeface="Times New Roman"/>
              </a:rPr>
              <a:t>technology.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Because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execution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logic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always </a:t>
            </a:r>
            <a:r>
              <a:rPr sz="2000" dirty="0">
                <a:latin typeface="Times New Roman"/>
                <a:cs typeface="Times New Roman"/>
              </a:rPr>
              <a:t>involves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communication,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abstract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Web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interface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be </a:t>
            </a:r>
            <a:r>
              <a:rPr sz="2000" dirty="0">
                <a:latin typeface="Times New Roman"/>
                <a:cs typeface="Times New Roman"/>
              </a:rPr>
              <a:t>connected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physical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transport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protocol.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connection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concrete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description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portion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WSDL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file,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consists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related parts: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binding,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port,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 marL="355600" marR="211454" indent="-342900">
              <a:lnSpc>
                <a:spcPct val="80200"/>
              </a:lnSpc>
              <a:spcBef>
                <a:spcPts val="475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WSDL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description's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binding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describes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requirements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establish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physical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connections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connections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established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5" dirty="0">
                <a:latin typeface="Times New Roman"/>
                <a:cs typeface="Times New Roman"/>
              </a:rPr>
              <a:t> the </a:t>
            </a:r>
            <a:r>
              <a:rPr sz="2000" dirty="0">
                <a:latin typeface="Times New Roman"/>
                <a:cs typeface="Times New Roman"/>
              </a:rPr>
              <a:t>service.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words,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binding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possible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transport </a:t>
            </a:r>
            <a:r>
              <a:rPr sz="2000" dirty="0">
                <a:latin typeface="Times New Roman"/>
                <a:cs typeface="Times New Roman"/>
              </a:rPr>
              <a:t>technology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communicate.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SOAP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most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common </a:t>
            </a:r>
            <a:r>
              <a:rPr sz="2000" dirty="0">
                <a:latin typeface="Times New Roman"/>
                <a:cs typeface="Times New Roman"/>
              </a:rPr>
              <a:t>form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binding,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also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supported.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binding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 </a:t>
            </a:r>
            <a:r>
              <a:rPr sz="2000" dirty="0">
                <a:latin typeface="Times New Roman"/>
                <a:cs typeface="Times New Roman"/>
              </a:rPr>
              <a:t>entire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interface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just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specific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operation.</a:t>
            </a:r>
            <a:endParaRPr sz="2000">
              <a:latin typeface="Times New Roman"/>
              <a:cs typeface="Times New Roman"/>
            </a:endParaRPr>
          </a:p>
          <a:p>
            <a:pPr marL="355600" marR="53975" indent="-343535">
              <a:lnSpc>
                <a:spcPts val="1930"/>
              </a:lnSpc>
              <a:spcBef>
                <a:spcPts val="459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Related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binding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port,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physical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at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accessed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specific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protocol.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piece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physical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implementation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exists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separately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allow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location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information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maintained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independently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aspects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concrete </a:t>
            </a:r>
            <a:r>
              <a:rPr sz="2000" dirty="0">
                <a:latin typeface="Times New Roman"/>
                <a:cs typeface="Times New Roman"/>
              </a:rPr>
              <a:t>description.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Within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WSDL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language,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term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refer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group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related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endpoints.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2044064">
              <a:lnSpc>
                <a:spcPct val="100000"/>
              </a:lnSpc>
              <a:spcBef>
                <a:spcPts val="95"/>
              </a:spcBef>
            </a:pPr>
            <a:r>
              <a:rPr dirty="0"/>
              <a:t>Concrete</a:t>
            </a:r>
            <a:r>
              <a:rPr spc="-175" dirty="0"/>
              <a:t> </a:t>
            </a:r>
            <a:r>
              <a:rPr spc="-10"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701" y="1536755"/>
            <a:ext cx="7997825" cy="44672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5"/>
              </a:spcBef>
              <a:buChar char="•"/>
              <a:tabLst>
                <a:tab pos="354965" algn="l"/>
              </a:tabLst>
            </a:pPr>
            <a:r>
              <a:rPr sz="2800" spc="-10" dirty="0">
                <a:latin typeface="Times New Roman"/>
                <a:cs typeface="Times New Roman"/>
              </a:rPr>
              <a:t>Note: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term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"port"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being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renamed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"endpoint"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version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2.0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WSDL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specification.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WSDL </a:t>
            </a:r>
            <a:r>
              <a:rPr sz="2800" dirty="0">
                <a:latin typeface="Times New Roman"/>
                <a:cs typeface="Times New Roman"/>
              </a:rPr>
              <a:t>endpoint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should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confused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general </a:t>
            </a:r>
            <a:r>
              <a:rPr sz="2800" dirty="0">
                <a:latin typeface="Times New Roman"/>
                <a:cs typeface="Times New Roman"/>
              </a:rPr>
              <a:t>term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"endpoint"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reference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point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contact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Web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service.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Though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related,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term </a:t>
            </a:r>
            <a:r>
              <a:rPr sz="2800" dirty="0">
                <a:latin typeface="Times New Roman"/>
                <a:cs typeface="Times New Roman"/>
              </a:rPr>
              <a:t>"endpoint"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much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broader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sense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WSDL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endpoint,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which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refers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language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element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only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represents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physical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address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service.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3097530">
              <a:lnSpc>
                <a:spcPct val="100000"/>
              </a:lnSpc>
              <a:spcBef>
                <a:spcPts val="95"/>
              </a:spcBef>
            </a:pPr>
            <a:r>
              <a:rPr dirty="0"/>
              <a:t>Case</a:t>
            </a:r>
            <a:r>
              <a:rPr spc="-85" dirty="0"/>
              <a:t> </a:t>
            </a:r>
            <a:r>
              <a:rPr spc="-10" dirty="0"/>
              <a:t>Study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302" y="1563878"/>
            <a:ext cx="8084820" cy="455358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marR="5080" indent="-342900">
              <a:lnSpc>
                <a:spcPct val="79800"/>
              </a:lnSpc>
              <a:spcBef>
                <a:spcPts val="68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TLS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Accounts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Payable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created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receive </a:t>
            </a:r>
            <a:r>
              <a:rPr sz="2400" dirty="0">
                <a:latin typeface="Times New Roman"/>
                <a:cs typeface="Times New Roman"/>
              </a:rPr>
              <a:t>invoices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submitted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numerous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vendors.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associated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 </a:t>
            </a:r>
            <a:r>
              <a:rPr sz="2400" dirty="0">
                <a:latin typeface="Times New Roman"/>
                <a:cs typeface="Times New Roman"/>
              </a:rPr>
              <a:t>description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therefore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simple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abstract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description </a:t>
            </a:r>
            <a:r>
              <a:rPr sz="2400" dirty="0">
                <a:latin typeface="Times New Roman"/>
                <a:cs typeface="Times New Roman"/>
              </a:rPr>
              <a:t>consisting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interface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definition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contains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single </a:t>
            </a:r>
            <a:r>
              <a:rPr sz="2400" dirty="0">
                <a:latin typeface="Times New Roman"/>
                <a:cs typeface="Times New Roman"/>
              </a:rPr>
              <a:t>operation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SubmitInvoice.</a:t>
            </a:r>
            <a:endParaRPr sz="2400">
              <a:latin typeface="Times New Roman"/>
              <a:cs typeface="Times New Roman"/>
            </a:endParaRPr>
          </a:p>
          <a:p>
            <a:pPr marL="355600" marR="80645" indent="-342900">
              <a:lnSpc>
                <a:spcPct val="799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Specified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output </a:t>
            </a:r>
            <a:r>
              <a:rPr sz="2400" dirty="0">
                <a:latin typeface="Times New Roman"/>
                <a:cs typeface="Times New Roman"/>
              </a:rPr>
              <a:t>message.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responsible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accepting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invoice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document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vendor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requestor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(such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25" dirty="0">
                <a:latin typeface="Times New Roman"/>
                <a:cs typeface="Times New Roman"/>
              </a:rPr>
              <a:t> the </a:t>
            </a:r>
            <a:r>
              <a:rPr sz="2400" dirty="0">
                <a:latin typeface="Times New Roman"/>
                <a:cs typeface="Times New Roman"/>
              </a:rPr>
              <a:t>RailCo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Invoice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Submission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Service).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Accounts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Payable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acknowledgement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indicating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submitted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invoice </a:t>
            </a:r>
            <a:r>
              <a:rPr sz="2400" dirty="0">
                <a:latin typeface="Times New Roman"/>
                <a:cs typeface="Times New Roman"/>
              </a:rPr>
              <a:t>document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been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successfully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received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contents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valid.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concrete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description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simply </a:t>
            </a:r>
            <a:r>
              <a:rPr sz="2400" dirty="0">
                <a:latin typeface="Times New Roman"/>
                <a:cs typeface="Times New Roman"/>
              </a:rPr>
              <a:t>binds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SOAP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protocol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location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address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Accounts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Payable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1377950">
              <a:lnSpc>
                <a:spcPct val="100000"/>
              </a:lnSpc>
              <a:spcBef>
                <a:spcPts val="95"/>
              </a:spcBef>
            </a:pPr>
            <a:r>
              <a:rPr dirty="0"/>
              <a:t>How</a:t>
            </a:r>
            <a:r>
              <a:rPr spc="-30" dirty="0"/>
              <a:t> </a:t>
            </a:r>
            <a:r>
              <a:rPr dirty="0"/>
              <a:t>services</a:t>
            </a:r>
            <a:r>
              <a:rPr spc="-20" dirty="0"/>
              <a:t> </a:t>
            </a:r>
            <a:r>
              <a:rPr dirty="0"/>
              <a:t>are</a:t>
            </a:r>
            <a:r>
              <a:rPr spc="-20" dirty="0"/>
              <a:t> </a:t>
            </a:r>
            <a:r>
              <a:rPr spc="-10" dirty="0"/>
              <a:t>designed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701" y="1619504"/>
            <a:ext cx="7966075" cy="2462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Much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like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object-</a:t>
            </a:r>
            <a:r>
              <a:rPr sz="3200" dirty="0">
                <a:latin typeface="Times New Roman"/>
                <a:cs typeface="Times New Roman"/>
              </a:rPr>
              <a:t>orientation,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service- </a:t>
            </a:r>
            <a:r>
              <a:rPr sz="3200" dirty="0">
                <a:latin typeface="Times New Roman"/>
                <a:cs typeface="Times New Roman"/>
              </a:rPr>
              <a:t>orientation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has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become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distinct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design </a:t>
            </a:r>
            <a:r>
              <a:rPr sz="3200" dirty="0">
                <a:latin typeface="Times New Roman"/>
                <a:cs typeface="Times New Roman"/>
              </a:rPr>
              <a:t>approach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which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introduces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commonly </a:t>
            </a:r>
            <a:r>
              <a:rPr sz="3200" dirty="0">
                <a:latin typeface="Times New Roman"/>
                <a:cs typeface="Times New Roman"/>
              </a:rPr>
              <a:t>accepted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principles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govern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positioning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design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our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architectural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components.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913130">
              <a:lnSpc>
                <a:spcPct val="100000"/>
              </a:lnSpc>
              <a:spcBef>
                <a:spcPts val="95"/>
              </a:spcBef>
            </a:pPr>
            <a:r>
              <a:rPr dirty="0"/>
              <a:t>Metadata</a:t>
            </a:r>
            <a:r>
              <a:rPr spc="-95" dirty="0"/>
              <a:t> </a:t>
            </a:r>
            <a:r>
              <a:rPr dirty="0"/>
              <a:t>and</a:t>
            </a:r>
            <a:r>
              <a:rPr spc="-95" dirty="0"/>
              <a:t> </a:t>
            </a:r>
            <a:r>
              <a:rPr dirty="0"/>
              <a:t>service</a:t>
            </a:r>
            <a:r>
              <a:rPr spc="-75" dirty="0"/>
              <a:t> </a:t>
            </a:r>
            <a:r>
              <a:rPr spc="-10" dirty="0"/>
              <a:t>contracts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701" y="1581403"/>
            <a:ext cx="8185150" cy="448627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2900">
              <a:lnSpc>
                <a:spcPct val="79900"/>
              </a:lnSpc>
              <a:spcBef>
                <a:spcPts val="535"/>
              </a:spcBef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WSDL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definitions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frequently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rely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XSD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schemas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formalize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structure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incoming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outgoing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messages.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Another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common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supplemental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service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description </a:t>
            </a:r>
            <a:r>
              <a:rPr sz="1800" dirty="0">
                <a:latin typeface="Times New Roman"/>
                <a:cs typeface="Times New Roman"/>
              </a:rPr>
              <a:t>document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policy.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Policies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rules,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preferences,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processing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details </a:t>
            </a:r>
            <a:r>
              <a:rPr sz="1800" dirty="0">
                <a:latin typeface="Times New Roman"/>
                <a:cs typeface="Times New Roman"/>
              </a:rPr>
              <a:t>above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beyond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what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expressed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through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WSDL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XSD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schema</a:t>
            </a:r>
            <a:r>
              <a:rPr sz="1800" spc="5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documents.</a:t>
            </a:r>
            <a:endParaRPr sz="1800">
              <a:latin typeface="Times New Roman"/>
              <a:cs typeface="Times New Roman"/>
            </a:endParaRPr>
          </a:p>
          <a:p>
            <a:pPr marL="355600" marR="421640" indent="-342900">
              <a:lnSpc>
                <a:spcPts val="1730"/>
              </a:lnSpc>
              <a:spcBef>
                <a:spcPts val="415"/>
              </a:spcBef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So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now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up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three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separate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documents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describe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aspect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a </a:t>
            </a:r>
            <a:r>
              <a:rPr sz="1800" spc="-10" dirty="0">
                <a:latin typeface="Times New Roman"/>
                <a:cs typeface="Times New Roman"/>
              </a:rPr>
              <a:t>service:</a:t>
            </a:r>
            <a:endParaRPr sz="18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15"/>
              </a:spcBef>
              <a:buChar char="–"/>
              <a:tabLst>
                <a:tab pos="755015" algn="l"/>
              </a:tabLst>
            </a:pPr>
            <a:r>
              <a:rPr sz="1600" dirty="0">
                <a:latin typeface="Times New Roman"/>
                <a:cs typeface="Times New Roman"/>
              </a:rPr>
              <a:t>WSDL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definition</a:t>
            </a:r>
            <a:endParaRPr sz="16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5"/>
              </a:spcBef>
              <a:buChar char="–"/>
              <a:tabLst>
                <a:tab pos="755015" algn="l"/>
              </a:tabLst>
            </a:pPr>
            <a:r>
              <a:rPr sz="1600" dirty="0">
                <a:latin typeface="Times New Roman"/>
                <a:cs typeface="Times New Roman"/>
              </a:rPr>
              <a:t>XSD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schema</a:t>
            </a:r>
            <a:endParaRPr sz="16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buChar char="–"/>
              <a:tabLst>
                <a:tab pos="755015" algn="l"/>
              </a:tabLst>
            </a:pPr>
            <a:r>
              <a:rPr sz="1600" spc="-10" dirty="0">
                <a:latin typeface="Times New Roman"/>
                <a:cs typeface="Times New Roman"/>
              </a:rPr>
              <a:t>policy</a:t>
            </a:r>
            <a:endParaRPr sz="1600">
              <a:latin typeface="Times New Roman"/>
              <a:cs typeface="Times New Roman"/>
            </a:endParaRPr>
          </a:p>
          <a:p>
            <a:pPr marL="355600" marR="245110" indent="-342900">
              <a:lnSpc>
                <a:spcPct val="79900"/>
              </a:lnSpc>
              <a:spcBef>
                <a:spcPts val="445"/>
              </a:spcBef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these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three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service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description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documents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classified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service </a:t>
            </a:r>
            <a:r>
              <a:rPr sz="1800" dirty="0">
                <a:latin typeface="Times New Roman"/>
                <a:cs typeface="Times New Roman"/>
              </a:rPr>
              <a:t>metadata,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information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about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service.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Service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description </a:t>
            </a:r>
            <a:r>
              <a:rPr sz="1800" dirty="0">
                <a:latin typeface="Times New Roman"/>
                <a:cs typeface="Times New Roman"/>
              </a:rPr>
              <a:t>documents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collectively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viewed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establishing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service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contract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of </a:t>
            </a:r>
            <a:r>
              <a:rPr sz="1800" spc="-10" dirty="0">
                <a:latin typeface="Times New Roman"/>
                <a:cs typeface="Times New Roman"/>
              </a:rPr>
              <a:t>conditions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must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accepted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potential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service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requestor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enable </a:t>
            </a:r>
            <a:r>
              <a:rPr sz="1800" dirty="0">
                <a:latin typeface="Times New Roman"/>
                <a:cs typeface="Times New Roman"/>
              </a:rPr>
              <a:t>successful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communication.</a:t>
            </a:r>
            <a:endParaRPr sz="1800">
              <a:latin typeface="Times New Roman"/>
              <a:cs typeface="Times New Roman"/>
            </a:endParaRPr>
          </a:p>
          <a:p>
            <a:pPr marL="355600" marR="212725" indent="-342900">
              <a:lnSpc>
                <a:spcPct val="79900"/>
              </a:lnSpc>
              <a:spcBef>
                <a:spcPts val="430"/>
              </a:spcBef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Note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service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contract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refer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additional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documents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agreements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not </a:t>
            </a:r>
            <a:r>
              <a:rPr sz="1800" dirty="0">
                <a:latin typeface="Times New Roman"/>
                <a:cs typeface="Times New Roman"/>
              </a:rPr>
              <a:t>expressed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service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descriptions.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example,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Service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Level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Agreement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(SLA) </a:t>
            </a:r>
            <a:r>
              <a:rPr sz="1800" dirty="0">
                <a:latin typeface="Times New Roman"/>
                <a:cs typeface="Times New Roman"/>
              </a:rPr>
              <a:t>agreed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upon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respective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owners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service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requestor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be </a:t>
            </a:r>
            <a:r>
              <a:rPr sz="1800" dirty="0">
                <a:latin typeface="Times New Roman"/>
                <a:cs typeface="Times New Roman"/>
              </a:rPr>
              <a:t>considered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overall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service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contract.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4634" y="1311402"/>
            <a:ext cx="7154963" cy="55465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5465" rIns="0" bIns="0" rtlCol="0">
            <a:spAutoFit/>
          </a:bodyPr>
          <a:lstStyle/>
          <a:p>
            <a:pPr marL="2820670" marR="5080" indent="-2083435">
              <a:lnSpc>
                <a:spcPct val="100000"/>
              </a:lnSpc>
              <a:spcBef>
                <a:spcPts val="95"/>
              </a:spcBef>
            </a:pPr>
            <a:r>
              <a:rPr sz="2000" dirty="0"/>
              <a:t>A</a:t>
            </a:r>
            <a:r>
              <a:rPr sz="2000" spc="-25" dirty="0"/>
              <a:t> </a:t>
            </a:r>
            <a:r>
              <a:rPr sz="2000" dirty="0"/>
              <a:t>service</a:t>
            </a:r>
            <a:r>
              <a:rPr sz="2000" spc="-25" dirty="0"/>
              <a:t> </a:t>
            </a:r>
            <a:r>
              <a:rPr sz="2000" dirty="0"/>
              <a:t>contract</a:t>
            </a:r>
            <a:r>
              <a:rPr sz="2000" spc="-20" dirty="0"/>
              <a:t> </a:t>
            </a:r>
            <a:r>
              <a:rPr sz="2000" dirty="0"/>
              <a:t>comprised</a:t>
            </a:r>
            <a:r>
              <a:rPr sz="2000" spc="-25" dirty="0"/>
              <a:t> </a:t>
            </a:r>
            <a:r>
              <a:rPr sz="2000" dirty="0"/>
              <a:t>of</a:t>
            </a:r>
            <a:r>
              <a:rPr sz="2000" spc="-25" dirty="0"/>
              <a:t> </a:t>
            </a:r>
            <a:r>
              <a:rPr sz="2000" dirty="0"/>
              <a:t>a</a:t>
            </a:r>
            <a:r>
              <a:rPr sz="2000" spc="-20" dirty="0"/>
              <a:t> </a:t>
            </a:r>
            <a:r>
              <a:rPr sz="2000" dirty="0"/>
              <a:t>collection</a:t>
            </a:r>
            <a:r>
              <a:rPr sz="2000" spc="-25" dirty="0"/>
              <a:t> </a:t>
            </a:r>
            <a:r>
              <a:rPr sz="2000" dirty="0"/>
              <a:t>of</a:t>
            </a:r>
            <a:r>
              <a:rPr sz="2000" spc="-25" dirty="0"/>
              <a:t> </a:t>
            </a:r>
            <a:r>
              <a:rPr sz="2000" dirty="0"/>
              <a:t>service</a:t>
            </a:r>
            <a:r>
              <a:rPr sz="2000" spc="-20" dirty="0"/>
              <a:t> </a:t>
            </a:r>
            <a:r>
              <a:rPr sz="2000" dirty="0"/>
              <a:t>descriptions</a:t>
            </a:r>
            <a:r>
              <a:rPr sz="2000" spc="-25" dirty="0"/>
              <a:t> and </a:t>
            </a:r>
            <a:r>
              <a:rPr sz="2000" dirty="0"/>
              <a:t>possibly</a:t>
            </a:r>
            <a:r>
              <a:rPr sz="2000" spc="-40" dirty="0"/>
              <a:t> </a:t>
            </a:r>
            <a:r>
              <a:rPr sz="2000" dirty="0"/>
              <a:t>additional</a:t>
            </a:r>
            <a:r>
              <a:rPr sz="2000" spc="-25" dirty="0"/>
              <a:t> </a:t>
            </a:r>
            <a:r>
              <a:rPr sz="2000" spc="-10" dirty="0"/>
              <a:t>documents</a:t>
            </a:r>
            <a:endParaRPr sz="200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1903730">
              <a:lnSpc>
                <a:spcPct val="100000"/>
              </a:lnSpc>
              <a:spcBef>
                <a:spcPts val="95"/>
              </a:spcBef>
            </a:pPr>
            <a:r>
              <a:rPr dirty="0"/>
              <a:t>Semantic</a:t>
            </a:r>
            <a:r>
              <a:rPr spc="-170" dirty="0"/>
              <a:t> </a:t>
            </a:r>
            <a:r>
              <a:rPr spc="-10" dirty="0"/>
              <a:t>descriptions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701" y="1594358"/>
            <a:ext cx="8014970" cy="409702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5080" indent="-342900">
              <a:lnSpc>
                <a:spcPct val="89800"/>
              </a:lnSpc>
              <a:spcBef>
                <a:spcPts val="39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Most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metadata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currently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focuses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expressing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technical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data </a:t>
            </a:r>
            <a:r>
              <a:rPr sz="2400" dirty="0">
                <a:latin typeface="Times New Roman"/>
                <a:cs typeface="Times New Roman"/>
              </a:rPr>
              <a:t>representation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processing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requirements.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However,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these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description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documents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generally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useful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explaining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details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about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service's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behavioral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characteristics.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fact,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most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challenging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complete </a:t>
            </a:r>
            <a:r>
              <a:rPr sz="2400" dirty="0">
                <a:latin typeface="Times New Roman"/>
                <a:cs typeface="Times New Roman"/>
              </a:rPr>
              <a:t>description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Web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communicating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semantic qualities.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90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Examples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semantics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include:</a:t>
            </a:r>
            <a:endParaRPr sz="24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225"/>
              </a:spcBef>
              <a:buChar char="–"/>
              <a:tabLst>
                <a:tab pos="755015" algn="l"/>
              </a:tabLst>
            </a:pPr>
            <a:r>
              <a:rPr sz="2000" dirty="0">
                <a:latin typeface="Times New Roman"/>
                <a:cs typeface="Times New Roman"/>
              </a:rPr>
              <a:t>how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behaves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under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certain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conditions</a:t>
            </a:r>
            <a:endParaRPr sz="20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240"/>
              </a:spcBef>
              <a:buChar char="–"/>
              <a:tabLst>
                <a:tab pos="755015" algn="l"/>
              </a:tabLst>
            </a:pPr>
            <a:r>
              <a:rPr sz="2000" dirty="0">
                <a:latin typeface="Times New Roman"/>
                <a:cs typeface="Times New Roman"/>
              </a:rPr>
              <a:t>how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respond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specific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condition</a:t>
            </a:r>
            <a:endParaRPr sz="20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235"/>
              </a:spcBef>
              <a:buChar char="–"/>
              <a:tabLst>
                <a:tab pos="755015" algn="l"/>
              </a:tabLst>
            </a:pPr>
            <a:r>
              <a:rPr sz="2000" dirty="0">
                <a:latin typeface="Times New Roman"/>
                <a:cs typeface="Times New Roman"/>
              </a:rPr>
              <a:t>what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specific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tasks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most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suited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for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1903730">
              <a:lnSpc>
                <a:spcPct val="100000"/>
              </a:lnSpc>
              <a:spcBef>
                <a:spcPts val="95"/>
              </a:spcBef>
            </a:pPr>
            <a:r>
              <a:rPr dirty="0"/>
              <a:t>Semantic</a:t>
            </a:r>
            <a:r>
              <a:rPr spc="-170" dirty="0"/>
              <a:t> </a:t>
            </a:r>
            <a:r>
              <a:rPr spc="-10" dirty="0"/>
              <a:t>descriptions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676" y="1574545"/>
            <a:ext cx="8050530" cy="436308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55600" marR="20955" indent="-343535">
              <a:lnSpc>
                <a:spcPct val="802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Most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time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semantics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assessed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humans,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either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verbally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discussing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qualities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owner,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reading </a:t>
            </a:r>
            <a:r>
              <a:rPr sz="2000" dirty="0">
                <a:latin typeface="Times New Roman"/>
                <a:cs typeface="Times New Roman"/>
              </a:rPr>
              <a:t>supplementary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documentation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published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alongside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descriptions.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ultimate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goal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sufficient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semantic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information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structured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manner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some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cases,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requestors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evaluate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choose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suitable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providers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independently.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1930"/>
              </a:lnSpc>
              <a:spcBef>
                <a:spcPts val="459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Semantic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information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usually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greater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importance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dealing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with </a:t>
            </a:r>
            <a:r>
              <a:rPr sz="2000" dirty="0">
                <a:latin typeface="Times New Roman"/>
                <a:cs typeface="Times New Roman"/>
              </a:rPr>
              <a:t>external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providers,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knowledge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another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party's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service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limited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information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owner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decides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publish.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But</a:t>
            </a:r>
            <a:r>
              <a:rPr sz="2000" spc="-20" dirty="0">
                <a:latin typeface="Times New Roman"/>
                <a:cs typeface="Times New Roman"/>
              </a:rPr>
              <a:t> even </a:t>
            </a:r>
            <a:r>
              <a:rPr sz="2000" dirty="0">
                <a:latin typeface="Times New Roman"/>
                <a:cs typeface="Times New Roman"/>
              </a:rPr>
              <a:t>within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organizational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boundaries,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semantic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characteristics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take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on </a:t>
            </a:r>
            <a:r>
              <a:rPr sz="2000" dirty="0">
                <a:latin typeface="Times New Roman"/>
                <a:cs typeface="Times New Roman"/>
              </a:rPr>
              <a:t>greater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relevance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amount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internal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Web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grows.</a:t>
            </a:r>
            <a:endParaRPr sz="2000">
              <a:latin typeface="Times New Roman"/>
              <a:cs typeface="Times New Roman"/>
            </a:endParaRPr>
          </a:p>
          <a:p>
            <a:pPr marL="355600" marR="83820" indent="-343535">
              <a:lnSpc>
                <a:spcPct val="80200"/>
              </a:lnSpc>
              <a:spcBef>
                <a:spcPts val="47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Although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policies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designed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express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preferences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assertions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communicate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aspects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behavior,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efforts</a:t>
            </a:r>
            <a:r>
              <a:rPr sz="2000" spc="-25" dirty="0">
                <a:latin typeface="Times New Roman"/>
                <a:cs typeface="Times New Roman"/>
              </a:rPr>
              <a:t> are </a:t>
            </a:r>
            <a:r>
              <a:rPr sz="2000" dirty="0">
                <a:latin typeface="Times New Roman"/>
                <a:cs typeface="Times New Roman"/>
              </a:rPr>
              <a:t>currently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underway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(primarily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W3C)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continually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extend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semantic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information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description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documents.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time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being,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must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focus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description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capabilities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offered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us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through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WSDL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definitions,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XSD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schemas,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policies.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1903730">
              <a:lnSpc>
                <a:spcPct val="100000"/>
              </a:lnSpc>
              <a:spcBef>
                <a:spcPts val="95"/>
              </a:spcBef>
            </a:pPr>
            <a:r>
              <a:rPr dirty="0"/>
              <a:t>Semantic</a:t>
            </a:r>
            <a:r>
              <a:rPr spc="-170" dirty="0"/>
              <a:t> </a:t>
            </a:r>
            <a:r>
              <a:rPr spc="-10" dirty="0"/>
              <a:t>descriptions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102" y="1563878"/>
            <a:ext cx="8154034" cy="45796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marR="5080" indent="-342900">
              <a:lnSpc>
                <a:spcPct val="79900"/>
              </a:lnSpc>
              <a:spcBef>
                <a:spcPts val="67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we've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established,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requirement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contact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another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access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service's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description.</a:t>
            </a:r>
            <a:r>
              <a:rPr sz="2400" spc="-25" dirty="0">
                <a:latin typeface="Times New Roman"/>
                <a:cs typeface="Times New Roman"/>
              </a:rPr>
              <a:t> As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amount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increases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outside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organizations,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mechanisms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advertising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discovering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descriptions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become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necessary.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example, </a:t>
            </a:r>
            <a:r>
              <a:rPr sz="2400" dirty="0">
                <a:latin typeface="Times New Roman"/>
                <a:cs typeface="Times New Roman"/>
              </a:rPr>
              <a:t>central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directories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registries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become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keep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track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many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descriptions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become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available.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These </a:t>
            </a:r>
            <a:r>
              <a:rPr sz="2400" dirty="0">
                <a:latin typeface="Times New Roman"/>
                <a:cs typeface="Times New Roman"/>
              </a:rPr>
              <a:t>repositories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allow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humans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requestors)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to:</a:t>
            </a:r>
            <a:endParaRPr sz="2400">
              <a:latin typeface="Times New Roman"/>
              <a:cs typeface="Times New Roman"/>
            </a:endParaRPr>
          </a:p>
          <a:p>
            <a:pPr marL="755015" lvl="1" indent="-285115">
              <a:lnSpc>
                <a:spcPts val="2380"/>
              </a:lnSpc>
              <a:buChar char="–"/>
              <a:tabLst>
                <a:tab pos="755015" algn="l"/>
              </a:tabLst>
            </a:pPr>
            <a:r>
              <a:rPr sz="2000" dirty="0">
                <a:latin typeface="Times New Roman"/>
                <a:cs typeface="Times New Roman"/>
              </a:rPr>
              <a:t>locate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latest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versions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known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descriptions</a:t>
            </a:r>
            <a:endParaRPr sz="20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buChar char="–"/>
              <a:tabLst>
                <a:tab pos="755015" algn="l"/>
              </a:tabLst>
            </a:pPr>
            <a:r>
              <a:rPr sz="2000" dirty="0">
                <a:latin typeface="Times New Roman"/>
                <a:cs typeface="Times New Roman"/>
              </a:rPr>
              <a:t>discover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Web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meet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certain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criteria</a:t>
            </a:r>
            <a:endParaRPr sz="2000">
              <a:latin typeface="Times New Roman"/>
              <a:cs typeface="Times New Roman"/>
            </a:endParaRPr>
          </a:p>
          <a:p>
            <a:pPr marL="355600" marR="208915" indent="-342900">
              <a:lnSpc>
                <a:spcPct val="79900"/>
              </a:lnSpc>
              <a:spcBef>
                <a:spcPts val="59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initial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Web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standards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emerged,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this </a:t>
            </a:r>
            <a:r>
              <a:rPr sz="2400" dirty="0">
                <a:latin typeface="Times New Roman"/>
                <a:cs typeface="Times New Roman"/>
              </a:rPr>
              <a:t>eventuality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taken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account.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UDDI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formed </a:t>
            </a:r>
            <a:r>
              <a:rPr sz="2400" dirty="0">
                <a:latin typeface="Times New Roman"/>
                <a:cs typeface="Times New Roman"/>
              </a:rPr>
              <a:t>part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first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Web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standards.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Though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yet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commonly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implemented,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UDDI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registry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worth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describing.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1236980">
              <a:lnSpc>
                <a:spcPct val="100000"/>
              </a:lnSpc>
              <a:spcBef>
                <a:spcPts val="95"/>
              </a:spcBef>
            </a:pPr>
            <a:r>
              <a:rPr dirty="0"/>
              <a:t>Private</a:t>
            </a:r>
            <a:r>
              <a:rPr spc="-85" dirty="0"/>
              <a:t> </a:t>
            </a:r>
            <a:r>
              <a:rPr dirty="0"/>
              <a:t>and</a:t>
            </a:r>
            <a:r>
              <a:rPr spc="-85" dirty="0"/>
              <a:t> </a:t>
            </a:r>
            <a:r>
              <a:rPr dirty="0"/>
              <a:t>public</a:t>
            </a:r>
            <a:r>
              <a:rPr spc="-80" dirty="0"/>
              <a:t> </a:t>
            </a:r>
            <a:r>
              <a:rPr spc="-10" dirty="0"/>
              <a:t>registries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701" y="1619504"/>
            <a:ext cx="7914640" cy="3046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5725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UDDI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specifies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relatively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accepted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standard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structuring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registries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keep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track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service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descriptions.</a:t>
            </a:r>
            <a:endParaRPr sz="3200">
              <a:latin typeface="Times New Roman"/>
              <a:cs typeface="Times New Roman"/>
            </a:endParaRPr>
          </a:p>
          <a:p>
            <a:pPr marL="354330" marR="5080" indent="-342265" algn="just">
              <a:lnSpc>
                <a:spcPct val="100000"/>
              </a:lnSpc>
              <a:spcBef>
                <a:spcPts val="760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These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registries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searched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manually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and 	</a:t>
            </a:r>
            <a:r>
              <a:rPr sz="3200" dirty="0">
                <a:latin typeface="Times New Roman"/>
                <a:cs typeface="Times New Roman"/>
              </a:rPr>
              <a:t>accessed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programmatically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via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standardized 	</a:t>
            </a:r>
            <a:r>
              <a:rPr sz="3200" spc="-20" dirty="0">
                <a:latin typeface="Times New Roman"/>
                <a:cs typeface="Times New Roman"/>
              </a:rPr>
              <a:t>API.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094" y="1254251"/>
            <a:ext cx="8019504" cy="43494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265" rIns="0" bIns="0" rtlCol="0">
            <a:spAutoFit/>
          </a:bodyPr>
          <a:lstStyle/>
          <a:p>
            <a:pPr marL="1485265">
              <a:lnSpc>
                <a:spcPct val="100000"/>
              </a:lnSpc>
              <a:spcBef>
                <a:spcPts val="95"/>
              </a:spcBef>
            </a:pPr>
            <a:r>
              <a:rPr sz="2000" dirty="0"/>
              <a:t>Service</a:t>
            </a:r>
            <a:r>
              <a:rPr sz="2000" spc="-40" dirty="0"/>
              <a:t> </a:t>
            </a:r>
            <a:r>
              <a:rPr sz="2000" dirty="0"/>
              <a:t>description</a:t>
            </a:r>
            <a:r>
              <a:rPr sz="2000" spc="-35" dirty="0"/>
              <a:t> </a:t>
            </a:r>
            <a:r>
              <a:rPr sz="2000" dirty="0"/>
              <a:t>locations</a:t>
            </a:r>
            <a:r>
              <a:rPr sz="2000" spc="-40" dirty="0"/>
              <a:t> </a:t>
            </a:r>
            <a:r>
              <a:rPr sz="2000" dirty="0"/>
              <a:t>centralized</a:t>
            </a:r>
            <a:r>
              <a:rPr sz="2000" spc="-35" dirty="0"/>
              <a:t> </a:t>
            </a:r>
            <a:r>
              <a:rPr sz="2000" dirty="0"/>
              <a:t>in</a:t>
            </a:r>
            <a:r>
              <a:rPr sz="2000" spc="-35" dirty="0"/>
              <a:t> </a:t>
            </a:r>
            <a:r>
              <a:rPr sz="2000" dirty="0"/>
              <a:t>a</a:t>
            </a:r>
            <a:r>
              <a:rPr sz="2000" spc="-35" dirty="0"/>
              <a:t> </a:t>
            </a:r>
            <a:r>
              <a:rPr sz="2000" spc="-10" dirty="0"/>
              <a:t>registry</a:t>
            </a:r>
            <a:endParaRPr sz="200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1236980">
              <a:lnSpc>
                <a:spcPct val="100000"/>
              </a:lnSpc>
              <a:spcBef>
                <a:spcPts val="95"/>
              </a:spcBef>
            </a:pPr>
            <a:r>
              <a:rPr dirty="0"/>
              <a:t>Private</a:t>
            </a:r>
            <a:r>
              <a:rPr spc="-85" dirty="0"/>
              <a:t> </a:t>
            </a:r>
            <a:r>
              <a:rPr dirty="0"/>
              <a:t>and</a:t>
            </a:r>
            <a:r>
              <a:rPr spc="-85" dirty="0"/>
              <a:t> </a:t>
            </a:r>
            <a:r>
              <a:rPr dirty="0"/>
              <a:t>public</a:t>
            </a:r>
            <a:r>
              <a:rPr spc="-80" dirty="0"/>
              <a:t> </a:t>
            </a:r>
            <a:r>
              <a:rPr spc="-10" dirty="0"/>
              <a:t>registries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676" y="1574545"/>
            <a:ext cx="7983855" cy="375031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marR="113030" indent="-342900">
              <a:lnSpc>
                <a:spcPts val="1930"/>
              </a:lnSpc>
              <a:spcBef>
                <a:spcPts val="55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Public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registries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accept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registrations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organizations,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regardless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whether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Web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offer.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Once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signed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organizations </a:t>
            </a:r>
            <a:r>
              <a:rPr sz="2000" dirty="0">
                <a:latin typeface="Times New Roman"/>
                <a:cs typeface="Times New Roman"/>
              </a:rPr>
              <a:t>acting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entities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register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their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1930"/>
              </a:lnSpc>
              <a:spcBef>
                <a:spcPts val="465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Private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registries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implemented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within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organization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boundaries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provide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central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repository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descriptions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organization </a:t>
            </a:r>
            <a:r>
              <a:rPr sz="2000" dirty="0">
                <a:latin typeface="Times New Roman"/>
                <a:cs typeface="Times New Roman"/>
              </a:rPr>
              <a:t>develops,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leases,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purchases.</a:t>
            </a:r>
            <a:endParaRPr sz="2000">
              <a:latin typeface="Times New Roman"/>
              <a:cs typeface="Times New Roman"/>
            </a:endParaRPr>
          </a:p>
          <a:p>
            <a:pPr marL="355600" marR="712470" indent="-342900">
              <a:lnSpc>
                <a:spcPts val="1920"/>
              </a:lnSpc>
              <a:spcBef>
                <a:spcPts val="47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Following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descriptions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primary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comprise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UDDI </a:t>
            </a:r>
            <a:r>
              <a:rPr sz="2000" dirty="0">
                <a:latin typeface="Times New Roman"/>
                <a:cs typeface="Times New Roman"/>
              </a:rPr>
              <a:t>registry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records.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000" b="1" dirty="0">
                <a:latin typeface="Times New Roman"/>
                <a:cs typeface="Times New Roman"/>
              </a:rPr>
              <a:t>Business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entities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business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services</a:t>
            </a:r>
            <a:endParaRPr sz="2000">
              <a:latin typeface="Times New Roman"/>
              <a:cs typeface="Times New Roman"/>
            </a:endParaRPr>
          </a:p>
          <a:p>
            <a:pPr marL="354965" marR="57150" indent="-342900">
              <a:lnSpc>
                <a:spcPts val="1930"/>
              </a:lnSpc>
              <a:spcBef>
                <a:spcPts val="455"/>
              </a:spcBef>
              <a:buChar char="•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public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registry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record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consists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business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entity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containing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basic </a:t>
            </a:r>
            <a:r>
              <a:rPr sz="2000" dirty="0">
                <a:latin typeface="Times New Roman"/>
                <a:cs typeface="Times New Roman"/>
              </a:rPr>
              <a:t>profile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information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about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organization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(or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entity). </a:t>
            </a:r>
            <a:r>
              <a:rPr sz="2000" dirty="0">
                <a:latin typeface="Times New Roman"/>
                <a:cs typeface="Times New Roman"/>
              </a:rPr>
              <a:t>Included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record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business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areas,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description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offered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business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entity. </a:t>
            </a:r>
            <a:r>
              <a:rPr sz="2000" dirty="0">
                <a:latin typeface="Times New Roman"/>
                <a:cs typeface="Times New Roman"/>
              </a:rPr>
              <a:t>Business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related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Web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862330">
              <a:lnSpc>
                <a:spcPct val="100000"/>
              </a:lnSpc>
              <a:spcBef>
                <a:spcPts val="95"/>
              </a:spcBef>
            </a:pPr>
            <a:r>
              <a:rPr dirty="0"/>
              <a:t>Binding</a:t>
            </a:r>
            <a:r>
              <a:rPr spc="-105" dirty="0"/>
              <a:t> </a:t>
            </a:r>
            <a:r>
              <a:rPr dirty="0"/>
              <a:t>templates</a:t>
            </a:r>
            <a:r>
              <a:rPr spc="-105" dirty="0"/>
              <a:t> </a:t>
            </a:r>
            <a:r>
              <a:rPr dirty="0"/>
              <a:t>and</a:t>
            </a:r>
            <a:r>
              <a:rPr spc="-105" dirty="0"/>
              <a:t> </a:t>
            </a:r>
            <a:r>
              <a:rPr spc="-10" dirty="0"/>
              <a:t>tModels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302" y="1594358"/>
            <a:ext cx="8200390" cy="480949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5080" indent="-342900">
              <a:lnSpc>
                <a:spcPct val="89800"/>
              </a:lnSpc>
              <a:spcBef>
                <a:spcPts val="39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You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might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recall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WSDL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definitions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implementation </a:t>
            </a: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separately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actual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interface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design.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This </a:t>
            </a:r>
            <a:r>
              <a:rPr sz="2400" dirty="0">
                <a:latin typeface="Times New Roman"/>
                <a:cs typeface="Times New Roman"/>
              </a:rPr>
              <a:t>resulted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interface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definition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existed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independently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transport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protocols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eventually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bound. </a:t>
            </a:r>
            <a:r>
              <a:rPr sz="2400" dirty="0">
                <a:latin typeface="Times New Roman"/>
                <a:cs typeface="Times New Roman"/>
              </a:rPr>
              <a:t>Registry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records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logic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binding </a:t>
            </a: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separate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area,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binding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template.</a:t>
            </a:r>
            <a:endParaRPr sz="2400">
              <a:latin typeface="Times New Roman"/>
              <a:cs typeface="Times New Roman"/>
            </a:endParaRPr>
          </a:p>
          <a:p>
            <a:pPr marL="355600" marR="19685" indent="-342900">
              <a:lnSpc>
                <a:spcPct val="89800"/>
              </a:lnSpc>
              <a:spcBef>
                <a:spcPts val="58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business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reference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binding </a:t>
            </a:r>
            <a:r>
              <a:rPr sz="2400" dirty="0">
                <a:latin typeface="Times New Roman"/>
                <a:cs typeface="Times New Roman"/>
              </a:rPr>
              <a:t>templates.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contained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binding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template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may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actual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service.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example,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binding </a:t>
            </a:r>
            <a:r>
              <a:rPr sz="2400" dirty="0">
                <a:latin typeface="Times New Roman"/>
                <a:cs typeface="Times New Roman"/>
              </a:rPr>
              <a:t>template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simply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address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Web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site. </a:t>
            </a:r>
            <a:r>
              <a:rPr sz="2400" dirty="0">
                <a:latin typeface="Times New Roman"/>
                <a:cs typeface="Times New Roman"/>
              </a:rPr>
              <a:t>However,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Web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represented,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binding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template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references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tModel.</a:t>
            </a:r>
            <a:endParaRPr sz="2400">
              <a:latin typeface="Times New Roman"/>
              <a:cs typeface="Times New Roman"/>
            </a:endParaRPr>
          </a:p>
          <a:p>
            <a:pPr marL="355600" marR="739140" indent="-342900">
              <a:lnSpc>
                <a:spcPts val="2590"/>
              </a:lnSpc>
              <a:spcBef>
                <a:spcPts val="61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tModel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UDDI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record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pointers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actual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descriptions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7148" y="990599"/>
            <a:ext cx="6866249" cy="54643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572260">
              <a:lnSpc>
                <a:spcPct val="100000"/>
              </a:lnSpc>
              <a:spcBef>
                <a:spcPts val="95"/>
              </a:spcBef>
            </a:pPr>
            <a:r>
              <a:rPr sz="2000" dirty="0"/>
              <a:t>The</a:t>
            </a:r>
            <a:r>
              <a:rPr sz="2000" spc="-25" dirty="0"/>
              <a:t> </a:t>
            </a:r>
            <a:r>
              <a:rPr sz="2000" dirty="0"/>
              <a:t>basic</a:t>
            </a:r>
            <a:r>
              <a:rPr sz="2000" spc="-20" dirty="0"/>
              <a:t> </a:t>
            </a:r>
            <a:r>
              <a:rPr sz="2000" dirty="0"/>
              <a:t>structure</a:t>
            </a:r>
            <a:r>
              <a:rPr sz="2000" spc="-25" dirty="0"/>
              <a:t> </a:t>
            </a:r>
            <a:r>
              <a:rPr sz="2000" dirty="0"/>
              <a:t>of</a:t>
            </a:r>
            <a:r>
              <a:rPr sz="2000" spc="-20" dirty="0"/>
              <a:t> </a:t>
            </a:r>
            <a:r>
              <a:rPr sz="2000" dirty="0"/>
              <a:t>a</a:t>
            </a:r>
            <a:r>
              <a:rPr sz="2000" spc="-25" dirty="0"/>
              <a:t> </a:t>
            </a:r>
            <a:r>
              <a:rPr sz="2000" dirty="0"/>
              <a:t>UDDI</a:t>
            </a:r>
            <a:r>
              <a:rPr sz="2000" spc="-20" dirty="0"/>
              <a:t> </a:t>
            </a:r>
            <a:r>
              <a:rPr sz="2000" dirty="0"/>
              <a:t>business</a:t>
            </a:r>
            <a:r>
              <a:rPr sz="2000" spc="-25" dirty="0"/>
              <a:t> </a:t>
            </a:r>
            <a:r>
              <a:rPr sz="2000" dirty="0"/>
              <a:t>entity</a:t>
            </a:r>
            <a:r>
              <a:rPr sz="2000" spc="-20" dirty="0"/>
              <a:t> </a:t>
            </a:r>
            <a:r>
              <a:rPr sz="2000" spc="-10" dirty="0"/>
              <a:t>record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8458" y="1066800"/>
            <a:ext cx="7323720" cy="5086350"/>
          </a:xfrm>
          <a:prstGeom prst="rect">
            <a:avLst/>
          </a:prstGeom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3097530">
              <a:lnSpc>
                <a:spcPct val="100000"/>
              </a:lnSpc>
              <a:spcBef>
                <a:spcPts val="95"/>
              </a:spcBef>
            </a:pPr>
            <a:r>
              <a:rPr dirty="0"/>
              <a:t>Case</a:t>
            </a:r>
            <a:r>
              <a:rPr spc="-85" dirty="0"/>
              <a:t> </a:t>
            </a:r>
            <a:r>
              <a:rPr spc="-10" dirty="0"/>
              <a:t>Study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302" y="1563878"/>
            <a:ext cx="8173720" cy="45535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marR="5080" indent="-342900">
              <a:lnSpc>
                <a:spcPct val="79900"/>
              </a:lnSpc>
              <a:spcBef>
                <a:spcPts val="67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several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concurrent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development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integration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projects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underway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TLS.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Almost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every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project </a:t>
            </a:r>
            <a:r>
              <a:rPr sz="2400" dirty="0">
                <a:latin typeface="Times New Roman"/>
                <a:cs typeface="Times New Roman"/>
              </a:rPr>
              <a:t>results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new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services.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Some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developed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part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service-</a:t>
            </a:r>
            <a:r>
              <a:rPr sz="2400" dirty="0">
                <a:latin typeface="Times New Roman"/>
                <a:cs typeface="Times New Roman"/>
              </a:rPr>
              <a:t>oriented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solutions,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originate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legacy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adapters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ancillary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appended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older </a:t>
            </a:r>
            <a:r>
              <a:rPr sz="2400" dirty="0">
                <a:latin typeface="Times New Roman"/>
                <a:cs typeface="Times New Roman"/>
              </a:rPr>
              <a:t>distributed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systems.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result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constantly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growing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pool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unmanaged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services.</a:t>
            </a:r>
            <a:endParaRPr sz="2400">
              <a:latin typeface="Times New Roman"/>
              <a:cs typeface="Times New Roman"/>
            </a:endParaRPr>
          </a:p>
          <a:p>
            <a:pPr marL="355600" marR="213995" indent="-342900">
              <a:lnSpc>
                <a:spcPct val="799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After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year-</a:t>
            </a:r>
            <a:r>
              <a:rPr sz="2400" dirty="0">
                <a:latin typeface="Times New Roman"/>
                <a:cs typeface="Times New Roman"/>
              </a:rPr>
              <a:t>end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review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past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development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initiatives,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5" dirty="0">
                <a:latin typeface="Times New Roman"/>
                <a:cs typeface="Times New Roman"/>
              </a:rPr>
              <a:t> was </a:t>
            </a:r>
            <a:r>
              <a:rPr sz="2400" dirty="0">
                <a:latin typeface="Times New Roman"/>
                <a:cs typeface="Times New Roman"/>
              </a:rPr>
              <a:t>discovered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several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project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teams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inadvertently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built </a:t>
            </a:r>
            <a:r>
              <a:rPr sz="2400" dirty="0">
                <a:latin typeface="Times New Roman"/>
                <a:cs typeface="Times New Roman"/>
              </a:rPr>
              <a:t>Web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similar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functionality.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avoid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recurrence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redundant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effort,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private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registry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created. </a:t>
            </a:r>
            <a:r>
              <a:rPr sz="2400" dirty="0">
                <a:latin typeface="Times New Roman"/>
                <a:cs typeface="Times New Roman"/>
              </a:rPr>
              <a:t>Project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teams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responsible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currently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active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 </a:t>
            </a:r>
            <a:r>
              <a:rPr sz="2400" dirty="0">
                <a:latin typeface="Times New Roman"/>
                <a:cs typeface="Times New Roman"/>
              </a:rPr>
              <a:t>descriptions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register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their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registry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(and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registration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became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standard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development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lifecycle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on).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7025" y="1514855"/>
            <a:ext cx="3419475" cy="38290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7332" y="709675"/>
            <a:ext cx="56089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0515" marR="5080" indent="-1568450">
              <a:lnSpc>
                <a:spcPct val="100000"/>
              </a:lnSpc>
              <a:spcBef>
                <a:spcPts val="95"/>
              </a:spcBef>
            </a:pPr>
            <a:r>
              <a:rPr sz="2000" dirty="0"/>
              <a:t>The</a:t>
            </a:r>
            <a:r>
              <a:rPr sz="2000" spc="-35" dirty="0"/>
              <a:t> </a:t>
            </a:r>
            <a:r>
              <a:rPr sz="2000" dirty="0"/>
              <a:t>TLS</a:t>
            </a:r>
            <a:r>
              <a:rPr sz="2000" spc="-30" dirty="0"/>
              <a:t> </a:t>
            </a:r>
            <a:r>
              <a:rPr sz="2000" dirty="0"/>
              <a:t>service</a:t>
            </a:r>
            <a:r>
              <a:rPr sz="2000" spc="-30" dirty="0"/>
              <a:t> </a:t>
            </a:r>
            <a:r>
              <a:rPr sz="2000" dirty="0"/>
              <a:t>registry</a:t>
            </a:r>
            <a:r>
              <a:rPr sz="2000" spc="-30" dirty="0"/>
              <a:t> </a:t>
            </a:r>
            <a:r>
              <a:rPr sz="2000" dirty="0"/>
              <a:t>containing</a:t>
            </a:r>
            <a:r>
              <a:rPr sz="2000" spc="-30" dirty="0"/>
              <a:t> </a:t>
            </a:r>
            <a:r>
              <a:rPr sz="2000" dirty="0"/>
              <a:t>pointers</a:t>
            </a:r>
            <a:r>
              <a:rPr sz="2000" spc="-35" dirty="0"/>
              <a:t> </a:t>
            </a:r>
            <a:r>
              <a:rPr sz="2000" dirty="0"/>
              <a:t>to</a:t>
            </a:r>
            <a:r>
              <a:rPr sz="2000" spc="-30" dirty="0"/>
              <a:t> </a:t>
            </a:r>
            <a:r>
              <a:rPr sz="2000" spc="-10" dirty="0"/>
              <a:t>current </a:t>
            </a:r>
            <a:r>
              <a:rPr sz="2000" dirty="0"/>
              <a:t>TLS</a:t>
            </a:r>
            <a:r>
              <a:rPr sz="2000" spc="-50" dirty="0"/>
              <a:t> </a:t>
            </a:r>
            <a:r>
              <a:rPr sz="2000" dirty="0"/>
              <a:t>WSDL</a:t>
            </a:r>
            <a:r>
              <a:rPr sz="2000" spc="-45" dirty="0"/>
              <a:t> </a:t>
            </a:r>
            <a:r>
              <a:rPr sz="2000" spc="-10" dirty="0"/>
              <a:t>definitions.</a:t>
            </a:r>
            <a:endParaRPr sz="200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1527" y="2498851"/>
            <a:ext cx="55219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74290" algn="l"/>
                <a:tab pos="3893820" algn="l"/>
              </a:tabLst>
            </a:pPr>
            <a:r>
              <a:rPr spc="-10" dirty="0"/>
              <a:t>Messaging</a:t>
            </a:r>
            <a:r>
              <a:rPr dirty="0"/>
              <a:t>	</a:t>
            </a:r>
            <a:r>
              <a:rPr spc="-10" dirty="0"/>
              <a:t>(with</a:t>
            </a:r>
            <a:r>
              <a:rPr dirty="0"/>
              <a:t>	</a:t>
            </a:r>
            <a:r>
              <a:rPr spc="-10" dirty="0"/>
              <a:t>SOAP)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2757805">
              <a:lnSpc>
                <a:spcPct val="100000"/>
              </a:lnSpc>
              <a:spcBef>
                <a:spcPts val="95"/>
              </a:spcBef>
            </a:pPr>
            <a:r>
              <a:rPr dirty="0"/>
              <a:t>Header</a:t>
            </a:r>
            <a:r>
              <a:rPr spc="-5" dirty="0"/>
              <a:t> </a:t>
            </a:r>
            <a:r>
              <a:rPr spc="-10"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676" y="1574545"/>
            <a:ext cx="7983220" cy="381317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55600" marR="5080" indent="-342900">
              <a:lnSpc>
                <a:spcPct val="802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primary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characteristic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SOAP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communications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framework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by </a:t>
            </a:r>
            <a:r>
              <a:rPr sz="2000" dirty="0">
                <a:latin typeface="Times New Roman"/>
                <a:cs typeface="Times New Roman"/>
              </a:rPr>
              <a:t>SOAs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emphasis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messages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intelligence-heavy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self-</a:t>
            </a:r>
            <a:r>
              <a:rPr sz="2000" dirty="0">
                <a:latin typeface="Times New Roman"/>
                <a:cs typeface="Times New Roman"/>
              </a:rPr>
              <a:t>sufficient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possible.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results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SOAP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messages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achieving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level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independence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increases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robustness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extensibility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this </a:t>
            </a:r>
            <a:r>
              <a:rPr sz="2000" dirty="0">
                <a:latin typeface="Times New Roman"/>
                <a:cs typeface="Times New Roman"/>
              </a:rPr>
              <a:t>messaging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framework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qualities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extremely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important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relying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communication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loosely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coupled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environment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5" dirty="0">
                <a:latin typeface="Times New Roman"/>
                <a:cs typeface="Times New Roman"/>
              </a:rPr>
              <a:t> Web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require.</a:t>
            </a:r>
            <a:endParaRPr sz="2000">
              <a:latin typeface="Times New Roman"/>
              <a:cs typeface="Times New Roman"/>
            </a:endParaRPr>
          </a:p>
          <a:p>
            <a:pPr marL="355600" marR="34925" indent="-343535">
              <a:lnSpc>
                <a:spcPct val="80200"/>
              </a:lnSpc>
              <a:spcBef>
                <a:spcPts val="475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Message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independence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implemented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through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header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blocks, </a:t>
            </a:r>
            <a:r>
              <a:rPr sz="2000" dirty="0">
                <a:latin typeface="Times New Roman"/>
                <a:cs typeface="Times New Roman"/>
              </a:rPr>
              <a:t>packets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supplementary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information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envelope's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header </a:t>
            </a:r>
            <a:r>
              <a:rPr sz="2000" dirty="0">
                <a:latin typeface="Times New Roman"/>
                <a:cs typeface="Times New Roman"/>
              </a:rPr>
              <a:t>area.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Header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blocks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outfit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message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information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required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message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contact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r>
              <a:rPr sz="2000" spc="-25" dirty="0">
                <a:latin typeface="Times New Roman"/>
                <a:cs typeface="Times New Roman"/>
              </a:rPr>
              <a:t> and </a:t>
            </a:r>
            <a:r>
              <a:rPr sz="2000" dirty="0">
                <a:latin typeface="Times New Roman"/>
                <a:cs typeface="Times New Roman"/>
              </a:rPr>
              <a:t>route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message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accordance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accompanying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rules,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instructions,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properties.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means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through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header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blocks, </a:t>
            </a:r>
            <a:r>
              <a:rPr sz="2000" dirty="0">
                <a:latin typeface="Times New Roman"/>
                <a:cs typeface="Times New Roman"/>
              </a:rPr>
              <a:t>SOAP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messages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capable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containing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large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variety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supplemental </a:t>
            </a:r>
            <a:r>
              <a:rPr sz="2000" dirty="0">
                <a:latin typeface="Times New Roman"/>
                <a:cs typeface="Times New Roman"/>
              </a:rPr>
              <a:t>information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related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delivery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message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contents.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2757805">
              <a:lnSpc>
                <a:spcPct val="100000"/>
              </a:lnSpc>
              <a:spcBef>
                <a:spcPts val="95"/>
              </a:spcBef>
            </a:pPr>
            <a:r>
              <a:rPr dirty="0"/>
              <a:t>Header</a:t>
            </a:r>
            <a:r>
              <a:rPr spc="-5" dirty="0"/>
              <a:t> </a:t>
            </a:r>
            <a:r>
              <a:rPr spc="-10"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701" y="1594358"/>
            <a:ext cx="8069580" cy="38233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141605" indent="-342900">
              <a:lnSpc>
                <a:spcPts val="2590"/>
              </a:lnSpc>
              <a:spcBef>
                <a:spcPts val="42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alleviates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maintain message-</a:t>
            </a:r>
            <a:r>
              <a:rPr sz="2400" dirty="0">
                <a:latin typeface="Times New Roman"/>
                <a:cs typeface="Times New Roman"/>
              </a:rPr>
              <a:t>specific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logic.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further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reinforces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characteristics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contemporary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fostering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reuse, </a:t>
            </a:r>
            <a:r>
              <a:rPr sz="2400" dirty="0">
                <a:latin typeface="Times New Roman"/>
                <a:cs typeface="Times New Roman"/>
              </a:rPr>
              <a:t>interoperability,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composability.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590"/>
              </a:lnSpc>
              <a:spcBef>
                <a:spcPts val="56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Web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designed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generic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processing </a:t>
            </a:r>
            <a:r>
              <a:rPr sz="2400" dirty="0">
                <a:latin typeface="Times New Roman"/>
                <a:cs typeface="Times New Roman"/>
              </a:rPr>
              <a:t>functionality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driven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various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meta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locates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header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blocks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receives.</a:t>
            </a:r>
            <a:endParaRPr sz="2400">
              <a:latin typeface="Times New Roman"/>
              <a:cs typeface="Times New Roman"/>
            </a:endParaRPr>
          </a:p>
          <a:p>
            <a:pPr marL="355600" marR="365125" indent="-342900">
              <a:lnSpc>
                <a:spcPct val="89900"/>
              </a:lnSpc>
              <a:spcBef>
                <a:spcPts val="53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header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blocks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elevated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services </a:t>
            </a:r>
            <a:r>
              <a:rPr sz="2400" dirty="0">
                <a:latin typeface="Times New Roman"/>
                <a:cs typeface="Times New Roman"/>
              </a:rPr>
              <a:t>framework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extensible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composable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enterprise-level </a:t>
            </a:r>
            <a:r>
              <a:rPr sz="2400" dirty="0">
                <a:latin typeface="Times New Roman"/>
                <a:cs typeface="Times New Roman"/>
              </a:rPr>
              <a:t>computing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platform.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Practically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WS-</a:t>
            </a:r>
            <a:r>
              <a:rPr sz="2400" dirty="0">
                <a:latin typeface="Times New Roman"/>
                <a:cs typeface="Times New Roman"/>
              </a:rPr>
              <a:t>*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extensions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are </a:t>
            </a:r>
            <a:r>
              <a:rPr sz="2400" dirty="0">
                <a:latin typeface="Times New Roman"/>
                <a:cs typeface="Times New Roman"/>
              </a:rPr>
              <a:t>implemented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header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blocks.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2757805">
              <a:lnSpc>
                <a:spcPct val="100000"/>
              </a:lnSpc>
              <a:spcBef>
                <a:spcPts val="95"/>
              </a:spcBef>
            </a:pPr>
            <a:r>
              <a:rPr dirty="0"/>
              <a:t>Header</a:t>
            </a:r>
            <a:r>
              <a:rPr spc="-5" dirty="0"/>
              <a:t> </a:t>
            </a:r>
            <a:r>
              <a:rPr spc="-10"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701" y="1553972"/>
            <a:ext cx="8042275" cy="438086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marR="392430" indent="-342900">
              <a:lnSpc>
                <a:spcPct val="80000"/>
              </a:lnSpc>
              <a:spcBef>
                <a:spcPts val="77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Examples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types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features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message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be </a:t>
            </a:r>
            <a:r>
              <a:rPr sz="2800" dirty="0">
                <a:latin typeface="Times New Roman"/>
                <a:cs typeface="Times New Roman"/>
              </a:rPr>
              <a:t>outfitted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using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header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blocks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include:</a:t>
            </a:r>
            <a:endParaRPr sz="2800">
              <a:latin typeface="Times New Roman"/>
              <a:cs typeface="Times New Roman"/>
            </a:endParaRPr>
          </a:p>
          <a:p>
            <a:pPr marL="355600" marR="874394" indent="-342900">
              <a:lnSpc>
                <a:spcPct val="80000"/>
              </a:lnSpc>
              <a:spcBef>
                <a:spcPts val="675"/>
              </a:spcBef>
              <a:buFont typeface="Wingdings"/>
              <a:buChar char="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processing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instructions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executed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service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intermediaries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ultimate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receiver</a:t>
            </a:r>
            <a:endParaRPr sz="2800">
              <a:latin typeface="Times New Roman"/>
              <a:cs typeface="Times New Roman"/>
            </a:endParaRPr>
          </a:p>
          <a:p>
            <a:pPr marL="355600" marR="236220" indent="-342900">
              <a:lnSpc>
                <a:spcPct val="80000"/>
              </a:lnSpc>
              <a:spcBef>
                <a:spcPts val="670"/>
              </a:spcBef>
              <a:buFont typeface="Wingdings"/>
              <a:buChar char="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routing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workflow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information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associated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message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sz="2800" dirty="0">
                <a:latin typeface="Times New Roman"/>
                <a:cs typeface="Times New Roman"/>
              </a:rPr>
              <a:t>security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measures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implemented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message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354965" algn="l"/>
              </a:tabLst>
            </a:pPr>
            <a:r>
              <a:rPr sz="2800" dirty="0">
                <a:latin typeface="Times New Roman"/>
                <a:cs typeface="Times New Roman"/>
              </a:rPr>
              <a:t>reliability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rules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related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delivery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message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sz="2800" dirty="0">
                <a:latin typeface="Times New Roman"/>
                <a:cs typeface="Times New Roman"/>
              </a:rPr>
              <a:t>context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transaction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information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80000"/>
              </a:lnSpc>
              <a:spcBef>
                <a:spcPts val="675"/>
              </a:spcBef>
              <a:buFont typeface="Wingdings"/>
              <a:buChar char="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correlation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information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(typically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identifier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associate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request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message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response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message)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2757805">
              <a:lnSpc>
                <a:spcPct val="100000"/>
              </a:lnSpc>
              <a:spcBef>
                <a:spcPts val="95"/>
              </a:spcBef>
            </a:pPr>
            <a:r>
              <a:rPr dirty="0"/>
              <a:t>Header</a:t>
            </a:r>
            <a:r>
              <a:rPr spc="-5" dirty="0"/>
              <a:t> </a:t>
            </a:r>
            <a:r>
              <a:rPr spc="-10"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701" y="1553972"/>
            <a:ext cx="8053070" cy="43783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marR="226695" indent="-342900">
              <a:lnSpc>
                <a:spcPct val="80000"/>
              </a:lnSpc>
              <a:spcBef>
                <a:spcPts val="77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These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many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other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features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available,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selection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continually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growing.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Because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header </a:t>
            </a:r>
            <a:r>
              <a:rPr sz="2800" dirty="0">
                <a:latin typeface="Times New Roman"/>
                <a:cs typeface="Times New Roman"/>
              </a:rPr>
              <a:t>blocks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based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different </a:t>
            </a:r>
            <a:r>
              <a:rPr sz="2800" dirty="0">
                <a:latin typeface="Times New Roman"/>
                <a:cs typeface="Times New Roman"/>
              </a:rPr>
              <a:t>supplementary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extensions,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SOAP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allows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recognition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processing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header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blocks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be </a:t>
            </a:r>
            <a:r>
              <a:rPr sz="2800" dirty="0">
                <a:latin typeface="Times New Roman"/>
                <a:cs typeface="Times New Roman"/>
              </a:rPr>
              <a:t>marked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optional.</a:t>
            </a:r>
            <a:endParaRPr sz="2800">
              <a:latin typeface="Times New Roman"/>
              <a:cs typeface="Times New Roman"/>
            </a:endParaRPr>
          </a:p>
          <a:p>
            <a:pPr marL="355600" marR="559435" indent="-342900">
              <a:lnSpc>
                <a:spcPct val="8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This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way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messages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safely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outfitted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with </a:t>
            </a:r>
            <a:r>
              <a:rPr sz="2800" dirty="0">
                <a:latin typeface="Times New Roman"/>
                <a:cs typeface="Times New Roman"/>
              </a:rPr>
              <a:t>header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blocks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implement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non-</a:t>
            </a:r>
            <a:r>
              <a:rPr sz="2800" dirty="0">
                <a:latin typeface="Times New Roman"/>
                <a:cs typeface="Times New Roman"/>
              </a:rPr>
              <a:t>critical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features </a:t>
            </a:r>
            <a:r>
              <a:rPr sz="2800" dirty="0">
                <a:latin typeface="Times New Roman"/>
                <a:cs typeface="Times New Roman"/>
              </a:rPr>
              <a:t>from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newer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extensions.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79900"/>
              </a:lnSpc>
              <a:spcBef>
                <a:spcPts val="68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Note: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Processing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instructions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provided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SOAP </a:t>
            </a:r>
            <a:r>
              <a:rPr sz="2800" dirty="0">
                <a:latin typeface="Times New Roman"/>
                <a:cs typeface="Times New Roman"/>
              </a:rPr>
              <a:t>header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blocks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different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from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processing </a:t>
            </a:r>
            <a:r>
              <a:rPr sz="2800" dirty="0">
                <a:latin typeface="Times New Roman"/>
                <a:cs typeface="Times New Roman"/>
              </a:rPr>
              <a:t>instructions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natively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supported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XML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language.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3097530">
              <a:lnSpc>
                <a:spcPct val="100000"/>
              </a:lnSpc>
              <a:spcBef>
                <a:spcPts val="95"/>
              </a:spcBef>
            </a:pPr>
            <a:r>
              <a:rPr dirty="0"/>
              <a:t>Case</a:t>
            </a:r>
            <a:r>
              <a:rPr spc="-85" dirty="0"/>
              <a:t> </a:t>
            </a:r>
            <a:r>
              <a:rPr spc="-10" dirty="0"/>
              <a:t>Study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marR="207645" indent="-342900">
              <a:lnSpc>
                <a:spcPct val="79800"/>
              </a:lnSpc>
              <a:spcBef>
                <a:spcPts val="680"/>
              </a:spcBef>
              <a:buChar char="•"/>
              <a:tabLst>
                <a:tab pos="355600" algn="l"/>
              </a:tabLst>
            </a:pPr>
            <a:r>
              <a:rPr dirty="0"/>
              <a:t>Invoices</a:t>
            </a:r>
            <a:r>
              <a:rPr spc="-30" dirty="0"/>
              <a:t> </a:t>
            </a:r>
            <a:r>
              <a:rPr dirty="0"/>
              <a:t>sent</a:t>
            </a:r>
            <a:r>
              <a:rPr spc="-25" dirty="0"/>
              <a:t> </a:t>
            </a:r>
            <a:r>
              <a:rPr dirty="0"/>
              <a:t>via</a:t>
            </a:r>
            <a:r>
              <a:rPr spc="-20" dirty="0"/>
              <a:t> </a:t>
            </a:r>
            <a:r>
              <a:rPr dirty="0"/>
              <a:t>SOAP</a:t>
            </a:r>
            <a:r>
              <a:rPr spc="-30" dirty="0"/>
              <a:t> </a:t>
            </a:r>
            <a:r>
              <a:rPr dirty="0"/>
              <a:t>messages</a:t>
            </a:r>
            <a:r>
              <a:rPr spc="-2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TLS</a:t>
            </a:r>
            <a:r>
              <a:rPr spc="-25" dirty="0"/>
              <a:t> </a:t>
            </a:r>
            <a:r>
              <a:rPr dirty="0"/>
              <a:t>are</a:t>
            </a:r>
            <a:r>
              <a:rPr spc="-25" dirty="0"/>
              <a:t> </a:t>
            </a:r>
            <a:r>
              <a:rPr dirty="0"/>
              <a:t>required</a:t>
            </a:r>
            <a:r>
              <a:rPr spc="-20" dirty="0"/>
              <a:t> </a:t>
            </a:r>
            <a:r>
              <a:rPr spc="-25" dirty="0"/>
              <a:t>to </a:t>
            </a:r>
            <a:r>
              <a:rPr dirty="0"/>
              <a:t>contain</a:t>
            </a:r>
            <a:r>
              <a:rPr spc="-3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number</a:t>
            </a:r>
            <a:r>
              <a:rPr spc="-3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standard</a:t>
            </a:r>
            <a:r>
              <a:rPr spc="-30" dirty="0"/>
              <a:t> </a:t>
            </a:r>
            <a:r>
              <a:rPr dirty="0"/>
              <a:t>header</a:t>
            </a:r>
            <a:r>
              <a:rPr spc="-25" dirty="0"/>
              <a:t> </a:t>
            </a:r>
            <a:r>
              <a:rPr dirty="0"/>
              <a:t>blocks</a:t>
            </a:r>
            <a:r>
              <a:rPr spc="-30" dirty="0"/>
              <a:t> </a:t>
            </a:r>
            <a:r>
              <a:rPr dirty="0"/>
              <a:t>for</a:t>
            </a:r>
            <a:r>
              <a:rPr spc="-25" dirty="0"/>
              <a:t> </a:t>
            </a:r>
            <a:r>
              <a:rPr dirty="0"/>
              <a:t>them</a:t>
            </a:r>
            <a:r>
              <a:rPr spc="-30" dirty="0"/>
              <a:t> </a:t>
            </a:r>
            <a:r>
              <a:rPr dirty="0"/>
              <a:t>to</a:t>
            </a:r>
            <a:r>
              <a:rPr spc="-25" dirty="0"/>
              <a:t> be </a:t>
            </a:r>
            <a:r>
              <a:rPr dirty="0"/>
              <a:t>accepted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processed</a:t>
            </a:r>
            <a:r>
              <a:rPr spc="-30" dirty="0"/>
              <a:t> </a:t>
            </a:r>
            <a:r>
              <a:rPr dirty="0"/>
              <a:t>by</a:t>
            </a:r>
            <a:r>
              <a:rPr spc="-2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TLS</a:t>
            </a:r>
            <a:r>
              <a:rPr spc="-30" dirty="0"/>
              <a:t> </a:t>
            </a:r>
            <a:r>
              <a:rPr dirty="0"/>
              <a:t>Accounts</a:t>
            </a:r>
            <a:r>
              <a:rPr spc="-25" dirty="0"/>
              <a:t> </a:t>
            </a:r>
            <a:r>
              <a:rPr dirty="0"/>
              <a:t>Payable</a:t>
            </a:r>
            <a:r>
              <a:rPr spc="-25" dirty="0"/>
              <a:t> </a:t>
            </a:r>
            <a:r>
              <a:rPr spc="-10" dirty="0"/>
              <a:t>Service.</a:t>
            </a:r>
          </a:p>
          <a:p>
            <a:pPr marL="354965" indent="-342265">
              <a:lnSpc>
                <a:spcPts val="2875"/>
              </a:lnSpc>
              <a:buChar char="•"/>
              <a:tabLst>
                <a:tab pos="354965" algn="l"/>
              </a:tabLst>
            </a:pPr>
            <a:r>
              <a:rPr dirty="0"/>
              <a:t>Specifically,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required</a:t>
            </a:r>
            <a:r>
              <a:rPr spc="-40" dirty="0"/>
              <a:t> </a:t>
            </a:r>
            <a:r>
              <a:rPr dirty="0"/>
              <a:t>header</a:t>
            </a:r>
            <a:r>
              <a:rPr spc="-35" dirty="0"/>
              <a:t> </a:t>
            </a:r>
            <a:r>
              <a:rPr dirty="0"/>
              <a:t>blocks</a:t>
            </a:r>
            <a:r>
              <a:rPr spc="-40" dirty="0"/>
              <a:t> </a:t>
            </a:r>
            <a:r>
              <a:rPr spc="-10" dirty="0"/>
              <a:t>include:</a:t>
            </a:r>
          </a:p>
          <a:p>
            <a:pPr marL="355600" marR="32384" indent="-342900">
              <a:lnSpc>
                <a:spcPct val="799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/>
              <a:t>A</a:t>
            </a:r>
            <a:r>
              <a:rPr spc="-35" dirty="0"/>
              <a:t> </a:t>
            </a:r>
            <a:r>
              <a:rPr dirty="0"/>
              <a:t>correlation</a:t>
            </a:r>
            <a:r>
              <a:rPr spc="-30" dirty="0"/>
              <a:t> </a:t>
            </a:r>
            <a:r>
              <a:rPr dirty="0"/>
              <a:t>identifier</a:t>
            </a:r>
            <a:r>
              <a:rPr spc="-30" dirty="0"/>
              <a:t> </a:t>
            </a:r>
            <a:r>
              <a:rPr dirty="0"/>
              <a:t>that</a:t>
            </a:r>
            <a:r>
              <a:rPr spc="-30" dirty="0"/>
              <a:t> </a:t>
            </a:r>
            <a:r>
              <a:rPr dirty="0"/>
              <a:t>conforms</a:t>
            </a:r>
            <a:r>
              <a:rPr spc="-3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standard</a:t>
            </a:r>
            <a:r>
              <a:rPr spc="-30" dirty="0"/>
              <a:t> </a:t>
            </a:r>
            <a:r>
              <a:rPr dirty="0"/>
              <a:t>format</a:t>
            </a:r>
            <a:r>
              <a:rPr spc="-30" dirty="0"/>
              <a:t> </a:t>
            </a:r>
            <a:r>
              <a:rPr spc="-25" dirty="0"/>
              <a:t>and</a:t>
            </a:r>
            <a:r>
              <a:rPr spc="600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further</a:t>
            </a:r>
            <a:r>
              <a:rPr spc="-20" dirty="0"/>
              <a:t> </a:t>
            </a:r>
            <a:r>
              <a:rPr dirty="0"/>
              <a:t>extended</a:t>
            </a:r>
            <a:r>
              <a:rPr spc="-2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value</a:t>
            </a:r>
            <a:r>
              <a:rPr spc="-25" dirty="0"/>
              <a:t> </a:t>
            </a:r>
            <a:r>
              <a:rPr dirty="0"/>
              <a:t>derived</a:t>
            </a:r>
            <a:r>
              <a:rPr spc="-20" dirty="0"/>
              <a:t> </a:t>
            </a:r>
            <a:r>
              <a:rPr dirty="0"/>
              <a:t>from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date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time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message</a:t>
            </a:r>
            <a:r>
              <a:rPr spc="-35" dirty="0"/>
              <a:t> </a:t>
            </a:r>
            <a:r>
              <a:rPr dirty="0"/>
              <a:t>transmission.</a:t>
            </a:r>
            <a:r>
              <a:rPr spc="-4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correlation</a:t>
            </a:r>
            <a:r>
              <a:rPr spc="-40" dirty="0"/>
              <a:t> </a:t>
            </a:r>
            <a:r>
              <a:rPr dirty="0"/>
              <a:t>identifier</a:t>
            </a:r>
            <a:r>
              <a:rPr spc="-35" dirty="0"/>
              <a:t> </a:t>
            </a:r>
            <a:r>
              <a:rPr spc="-10" dirty="0"/>
              <a:t>therefore </a:t>
            </a:r>
            <a:r>
              <a:rPr dirty="0"/>
              <a:t>relates</a:t>
            </a:r>
            <a:r>
              <a:rPr spc="-3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original</a:t>
            </a:r>
            <a:r>
              <a:rPr spc="-25" dirty="0"/>
              <a:t> </a:t>
            </a:r>
            <a:r>
              <a:rPr dirty="0"/>
              <a:t>submission</a:t>
            </a:r>
            <a:r>
              <a:rPr spc="-2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eventual</a:t>
            </a:r>
            <a:r>
              <a:rPr spc="-25" dirty="0"/>
              <a:t> </a:t>
            </a:r>
            <a:r>
              <a:rPr spc="-10" dirty="0"/>
              <a:t>response.</a:t>
            </a:r>
          </a:p>
          <a:p>
            <a:pPr marL="355600" marR="5080" indent="-342900">
              <a:lnSpc>
                <a:spcPct val="799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pc="-10" dirty="0"/>
              <a:t>Organization-</a:t>
            </a:r>
            <a:r>
              <a:rPr dirty="0"/>
              <a:t>level</a:t>
            </a:r>
            <a:r>
              <a:rPr spc="-35" dirty="0"/>
              <a:t> </a:t>
            </a:r>
            <a:r>
              <a:rPr dirty="0"/>
              <a:t>security</a:t>
            </a:r>
            <a:r>
              <a:rPr spc="-35" dirty="0"/>
              <a:t> </a:t>
            </a:r>
            <a:r>
              <a:rPr dirty="0"/>
              <a:t>credentials</a:t>
            </a:r>
            <a:r>
              <a:rPr spc="-35" dirty="0"/>
              <a:t> </a:t>
            </a:r>
            <a:r>
              <a:rPr dirty="0"/>
              <a:t>used</a:t>
            </a:r>
            <a:r>
              <a:rPr spc="-35" dirty="0"/>
              <a:t> </a:t>
            </a:r>
            <a:r>
              <a:rPr dirty="0"/>
              <a:t>for</a:t>
            </a:r>
            <a:r>
              <a:rPr spc="-35" dirty="0"/>
              <a:t> </a:t>
            </a:r>
            <a:r>
              <a:rPr spc="-10" dirty="0"/>
              <a:t>authentication </a:t>
            </a:r>
            <a:r>
              <a:rPr dirty="0"/>
              <a:t>purposes.</a:t>
            </a:r>
            <a:r>
              <a:rPr spc="-40" dirty="0"/>
              <a:t> </a:t>
            </a:r>
            <a:r>
              <a:rPr dirty="0"/>
              <a:t>Each</a:t>
            </a:r>
            <a:r>
              <a:rPr spc="-35" dirty="0"/>
              <a:t> </a:t>
            </a:r>
            <a:r>
              <a:rPr dirty="0"/>
              <a:t>vendor</a:t>
            </a:r>
            <a:r>
              <a:rPr spc="-35" dirty="0"/>
              <a:t> </a:t>
            </a:r>
            <a:r>
              <a:rPr dirty="0"/>
              <a:t>has</a:t>
            </a:r>
            <a:r>
              <a:rPr spc="-40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dirty="0"/>
              <a:t>security</a:t>
            </a:r>
            <a:r>
              <a:rPr spc="-35" dirty="0"/>
              <a:t> </a:t>
            </a:r>
            <a:r>
              <a:rPr dirty="0"/>
              <a:t>account</a:t>
            </a:r>
            <a:r>
              <a:rPr spc="-35" dirty="0"/>
              <a:t> </a:t>
            </a:r>
            <a:r>
              <a:rPr dirty="0"/>
              <a:t>with</a:t>
            </a:r>
            <a:r>
              <a:rPr spc="-4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TLS</a:t>
            </a:r>
            <a:r>
              <a:rPr spc="-35" dirty="0"/>
              <a:t> </a:t>
            </a:r>
            <a:r>
              <a:rPr spc="-25" dirty="0"/>
              <a:t>B2B </a:t>
            </a:r>
            <a:r>
              <a:rPr dirty="0"/>
              <a:t>system,</a:t>
            </a:r>
            <a:r>
              <a:rPr spc="-3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assigned</a:t>
            </a:r>
            <a:r>
              <a:rPr spc="-30" dirty="0"/>
              <a:t> </a:t>
            </a:r>
            <a:r>
              <a:rPr dirty="0"/>
              <a:t>credentials</a:t>
            </a:r>
            <a:r>
              <a:rPr spc="-30" dirty="0"/>
              <a:t> </a:t>
            </a:r>
            <a:r>
              <a:rPr dirty="0"/>
              <a:t>are</a:t>
            </a:r>
            <a:r>
              <a:rPr spc="-30" dirty="0"/>
              <a:t> </a:t>
            </a:r>
            <a:r>
              <a:rPr dirty="0"/>
              <a:t>required</a:t>
            </a:r>
            <a:r>
              <a:rPr spc="-30" dirty="0"/>
              <a:t> </a:t>
            </a:r>
            <a:r>
              <a:rPr dirty="0"/>
              <a:t>with</a:t>
            </a:r>
            <a:r>
              <a:rPr spc="-25" dirty="0"/>
              <a:t> </a:t>
            </a:r>
            <a:r>
              <a:rPr spc="-10" dirty="0"/>
              <a:t>every </a:t>
            </a:r>
            <a:r>
              <a:rPr dirty="0"/>
              <a:t>message</a:t>
            </a:r>
            <a:r>
              <a:rPr spc="-35" dirty="0"/>
              <a:t> </a:t>
            </a:r>
            <a:r>
              <a:rPr spc="-10" dirty="0"/>
              <a:t>transmission.</a:t>
            </a:r>
          </a:p>
          <a:p>
            <a:pPr marL="355600" marR="431165" indent="-342900">
              <a:lnSpc>
                <a:spcPct val="799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/>
              <a:t>The</a:t>
            </a:r>
            <a:r>
              <a:rPr spc="-35" dirty="0"/>
              <a:t> </a:t>
            </a:r>
            <a:r>
              <a:rPr dirty="0"/>
              <a:t>Accounts</a:t>
            </a:r>
            <a:r>
              <a:rPr spc="-30" dirty="0"/>
              <a:t> </a:t>
            </a:r>
            <a:r>
              <a:rPr dirty="0"/>
              <a:t>Payable</a:t>
            </a:r>
            <a:r>
              <a:rPr spc="-30" dirty="0"/>
              <a:t> </a:t>
            </a:r>
            <a:r>
              <a:rPr dirty="0"/>
              <a:t>Service</a:t>
            </a:r>
            <a:r>
              <a:rPr spc="-30" dirty="0"/>
              <a:t> </a:t>
            </a:r>
            <a:r>
              <a:rPr dirty="0"/>
              <a:t>expects</a:t>
            </a:r>
            <a:r>
              <a:rPr spc="-30" dirty="0"/>
              <a:t> </a:t>
            </a:r>
            <a:r>
              <a:rPr dirty="0"/>
              <a:t>these</a:t>
            </a:r>
            <a:r>
              <a:rPr spc="-30" dirty="0"/>
              <a:t> </a:t>
            </a:r>
            <a:r>
              <a:rPr dirty="0"/>
              <a:t>pieces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20" dirty="0"/>
              <a:t>meta </a:t>
            </a:r>
            <a:r>
              <a:rPr dirty="0"/>
              <a:t>information,</a:t>
            </a:r>
            <a:r>
              <a:rPr spc="-3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gathered</a:t>
            </a:r>
            <a:r>
              <a:rPr spc="-35" dirty="0"/>
              <a:t> </a:t>
            </a:r>
            <a:r>
              <a:rPr dirty="0"/>
              <a:t>rules</a:t>
            </a:r>
            <a:r>
              <a:rPr spc="-3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instructions</a:t>
            </a:r>
            <a:r>
              <a:rPr spc="-35" dirty="0"/>
              <a:t> </a:t>
            </a:r>
            <a:r>
              <a:rPr dirty="0"/>
              <a:t>shape</a:t>
            </a:r>
            <a:r>
              <a:rPr spc="-30" dirty="0"/>
              <a:t> </a:t>
            </a:r>
            <a:r>
              <a:rPr spc="-25" dirty="0"/>
              <a:t>its </a:t>
            </a:r>
            <a:r>
              <a:rPr dirty="0"/>
              <a:t>subsequent</a:t>
            </a:r>
            <a:r>
              <a:rPr spc="-20" dirty="0"/>
              <a:t> </a:t>
            </a:r>
            <a:r>
              <a:rPr dirty="0"/>
              <a:t>processing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message</a:t>
            </a:r>
            <a:r>
              <a:rPr spc="-5" dirty="0"/>
              <a:t> </a:t>
            </a:r>
            <a:r>
              <a:rPr spc="-10" dirty="0"/>
              <a:t>contents.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2679065">
              <a:lnSpc>
                <a:spcPct val="100000"/>
              </a:lnSpc>
              <a:spcBef>
                <a:spcPts val="95"/>
              </a:spcBef>
            </a:pPr>
            <a:r>
              <a:rPr dirty="0"/>
              <a:t>Message</a:t>
            </a:r>
            <a:r>
              <a:rPr spc="-15" dirty="0"/>
              <a:t> </a:t>
            </a:r>
            <a:r>
              <a:rPr spc="-10" dirty="0"/>
              <a:t>styles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701" y="1594358"/>
            <a:ext cx="7912100" cy="4078604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5080" indent="-342900">
              <a:lnSpc>
                <a:spcPct val="89800"/>
              </a:lnSpc>
              <a:spcBef>
                <a:spcPts val="39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SOAP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specification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originally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designed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replace </a:t>
            </a:r>
            <a:r>
              <a:rPr sz="2400" dirty="0">
                <a:latin typeface="Times New Roman"/>
                <a:cs typeface="Times New Roman"/>
              </a:rPr>
              <a:t>proprietary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RPC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protocols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allowing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between </a:t>
            </a:r>
            <a:r>
              <a:rPr sz="2400" dirty="0">
                <a:latin typeface="Times New Roman"/>
                <a:cs typeface="Times New Roman"/>
              </a:rPr>
              <a:t>distributed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components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serialized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XML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documents, </a:t>
            </a:r>
            <a:r>
              <a:rPr sz="2400" dirty="0">
                <a:latin typeface="Times New Roman"/>
                <a:cs typeface="Times New Roman"/>
              </a:rPr>
              <a:t>transported,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deserialized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native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component </a:t>
            </a:r>
            <a:r>
              <a:rPr sz="2400" dirty="0">
                <a:latin typeface="Times New Roman"/>
                <a:cs typeface="Times New Roman"/>
              </a:rPr>
              <a:t>format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arrival.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result,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much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original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version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specification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centered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around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structuring</a:t>
            </a:r>
            <a:r>
              <a:rPr sz="2400" spc="-35" dirty="0">
                <a:latin typeface="Times New Roman"/>
                <a:cs typeface="Times New Roman"/>
              </a:rPr>
              <a:t> of </a:t>
            </a:r>
            <a:r>
              <a:rPr sz="2400" dirty="0">
                <a:latin typeface="Times New Roman"/>
                <a:cs typeface="Times New Roman"/>
              </a:rPr>
              <a:t>messages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accommodate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RPC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355600" marR="124460" indent="-342900">
              <a:lnSpc>
                <a:spcPct val="89800"/>
              </a:lnSpc>
              <a:spcBef>
                <a:spcPts val="58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RPC-style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runs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contrary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emphasis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SOA </a:t>
            </a:r>
            <a:r>
              <a:rPr sz="2400" dirty="0">
                <a:latin typeface="Times New Roman"/>
                <a:cs typeface="Times New Roman"/>
              </a:rPr>
              <a:t>places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independent,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intelligence-</a:t>
            </a:r>
            <a:r>
              <a:rPr sz="2400" dirty="0">
                <a:latin typeface="Times New Roman"/>
                <a:cs typeface="Times New Roman"/>
              </a:rPr>
              <a:t>heavy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messages.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SOA </a:t>
            </a:r>
            <a:r>
              <a:rPr sz="2400" dirty="0">
                <a:latin typeface="Times New Roman"/>
                <a:cs typeface="Times New Roman"/>
              </a:rPr>
              <a:t>relies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document-</a:t>
            </a:r>
            <a:r>
              <a:rPr sz="2400" dirty="0">
                <a:latin typeface="Times New Roman"/>
                <a:cs typeface="Times New Roman"/>
              </a:rPr>
              <a:t>style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larger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payloads, </a:t>
            </a:r>
            <a:r>
              <a:rPr sz="2400" dirty="0">
                <a:latin typeface="Times New Roman"/>
                <a:cs typeface="Times New Roman"/>
              </a:rPr>
              <a:t>coarser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interface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operations,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reduced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message </a:t>
            </a:r>
            <a:r>
              <a:rPr sz="2400" dirty="0">
                <a:latin typeface="Times New Roman"/>
                <a:cs typeface="Times New Roman"/>
              </a:rPr>
              <a:t>transmission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volumes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2679065">
              <a:lnSpc>
                <a:spcPct val="100000"/>
              </a:lnSpc>
              <a:spcBef>
                <a:spcPts val="95"/>
              </a:spcBef>
            </a:pPr>
            <a:r>
              <a:rPr dirty="0"/>
              <a:t>Message</a:t>
            </a:r>
            <a:r>
              <a:rPr spc="-15" dirty="0"/>
              <a:t> </a:t>
            </a:r>
            <a:r>
              <a:rPr spc="-10" dirty="0"/>
              <a:t>styles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701" y="1530827"/>
            <a:ext cx="8046084" cy="426085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75"/>
              </a:spcBef>
              <a:buChar char="•"/>
              <a:tabLst>
                <a:tab pos="354965" algn="l"/>
              </a:tabLst>
            </a:pPr>
            <a:r>
              <a:rPr sz="3200" spc="-10" dirty="0">
                <a:latin typeface="Times New Roman"/>
                <a:cs typeface="Times New Roman"/>
              </a:rPr>
              <a:t>Note:</a:t>
            </a:r>
            <a:endParaRPr sz="3200">
              <a:latin typeface="Times New Roman"/>
              <a:cs typeface="Times New Roman"/>
            </a:endParaRPr>
          </a:p>
          <a:p>
            <a:pPr marL="355600" marR="40005" indent="-343535">
              <a:lnSpc>
                <a:spcPts val="3450"/>
              </a:lnSpc>
              <a:spcBef>
                <a:spcPts val="819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Don't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confuse</a:t>
            </a:r>
            <a:r>
              <a:rPr sz="3200" spc="-25" dirty="0">
                <a:latin typeface="Times New Roman"/>
                <a:cs typeface="Times New Roman"/>
              </a:rPr>
              <a:t> document-</a:t>
            </a:r>
            <a:r>
              <a:rPr sz="3200" dirty="0">
                <a:latin typeface="Times New Roman"/>
                <a:cs typeface="Times New Roman"/>
              </a:rPr>
              <a:t>style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SOAP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messages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document-</a:t>
            </a:r>
            <a:r>
              <a:rPr sz="3200" dirty="0">
                <a:latin typeface="Times New Roman"/>
                <a:cs typeface="Times New Roman"/>
              </a:rPr>
              <a:t>centric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XML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documents.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3450"/>
              </a:lnSpc>
              <a:spcBef>
                <a:spcPts val="760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latter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term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generally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refers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published </a:t>
            </a:r>
            <a:r>
              <a:rPr sz="3200" dirty="0">
                <a:latin typeface="Times New Roman"/>
                <a:cs typeface="Times New Roman"/>
              </a:rPr>
              <a:t>documents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represented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XML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used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distinguish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these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types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XML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documents </a:t>
            </a:r>
            <a:r>
              <a:rPr sz="3200" dirty="0">
                <a:latin typeface="Times New Roman"/>
                <a:cs typeface="Times New Roman"/>
              </a:rPr>
              <a:t>from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those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contain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application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(which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typically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referred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data-</a:t>
            </a:r>
            <a:r>
              <a:rPr sz="3200" dirty="0">
                <a:latin typeface="Times New Roman"/>
                <a:cs typeface="Times New Roman"/>
              </a:rPr>
              <a:t>centric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XML </a:t>
            </a:r>
            <a:r>
              <a:rPr sz="3200" spc="-10" dirty="0">
                <a:latin typeface="Times New Roman"/>
                <a:cs typeface="Times New Roman"/>
              </a:rPr>
              <a:t>documents).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1377950">
              <a:lnSpc>
                <a:spcPct val="100000"/>
              </a:lnSpc>
              <a:spcBef>
                <a:spcPts val="95"/>
              </a:spcBef>
            </a:pPr>
            <a:r>
              <a:rPr dirty="0"/>
              <a:t>How</a:t>
            </a:r>
            <a:r>
              <a:rPr spc="-30" dirty="0"/>
              <a:t> </a:t>
            </a:r>
            <a:r>
              <a:rPr dirty="0"/>
              <a:t>services</a:t>
            </a:r>
            <a:r>
              <a:rPr spc="-20" dirty="0"/>
              <a:t> </a:t>
            </a:r>
            <a:r>
              <a:rPr dirty="0"/>
              <a:t>are</a:t>
            </a:r>
            <a:r>
              <a:rPr spc="-20" dirty="0"/>
              <a:t> </a:t>
            </a:r>
            <a:r>
              <a:rPr spc="-10" dirty="0"/>
              <a:t>designed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701" y="1563878"/>
            <a:ext cx="7955915" cy="440817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marR="5080" indent="-342900">
              <a:lnSpc>
                <a:spcPct val="79800"/>
              </a:lnSpc>
              <a:spcBef>
                <a:spcPts val="68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application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service-</a:t>
            </a:r>
            <a:r>
              <a:rPr sz="2400" dirty="0">
                <a:latin typeface="Times New Roman"/>
                <a:cs typeface="Times New Roman"/>
              </a:rPr>
              <a:t>orientation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principles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processing </a:t>
            </a:r>
            <a:r>
              <a:rPr sz="2400" dirty="0">
                <a:latin typeface="Times New Roman"/>
                <a:cs typeface="Times New Roman"/>
              </a:rPr>
              <a:t>logic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results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standardized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service-</a:t>
            </a:r>
            <a:r>
              <a:rPr sz="2400" dirty="0">
                <a:latin typeface="Times New Roman"/>
                <a:cs typeface="Times New Roman"/>
              </a:rPr>
              <a:t>oriented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logic.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solution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comprised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service-oriented </a:t>
            </a:r>
            <a:r>
              <a:rPr sz="2400" dirty="0">
                <a:latin typeface="Times New Roman"/>
                <a:cs typeface="Times New Roman"/>
              </a:rPr>
              <a:t>processing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logic,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becomes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refer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service- </a:t>
            </a:r>
            <a:r>
              <a:rPr sz="2400" dirty="0">
                <a:latin typeface="Times New Roman"/>
                <a:cs typeface="Times New Roman"/>
              </a:rPr>
              <a:t>oriented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solution.</a:t>
            </a:r>
            <a:endParaRPr sz="2400">
              <a:latin typeface="Times New Roman"/>
              <a:cs typeface="Times New Roman"/>
            </a:endParaRPr>
          </a:p>
          <a:p>
            <a:pPr marL="355600" marR="187325" indent="-342900">
              <a:lnSpc>
                <a:spcPct val="799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purpose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preliminary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introduction,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let's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some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aspects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SOA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principles </a:t>
            </a:r>
            <a:r>
              <a:rPr sz="2400" spc="-10" dirty="0">
                <a:latin typeface="Times New Roman"/>
                <a:cs typeface="Times New Roman"/>
              </a:rPr>
              <a:t>here:</a:t>
            </a:r>
            <a:endParaRPr sz="2400">
              <a:latin typeface="Times New Roman"/>
              <a:cs typeface="Times New Roman"/>
            </a:endParaRPr>
          </a:p>
          <a:p>
            <a:pPr marL="755015" marR="119380" lvl="1" indent="-285750">
              <a:lnSpc>
                <a:spcPct val="79900"/>
              </a:lnSpc>
              <a:spcBef>
                <a:spcPts val="570"/>
              </a:spcBef>
              <a:buFont typeface="Times New Roman"/>
              <a:buChar char="–"/>
              <a:tabLst>
                <a:tab pos="755015" algn="l"/>
              </a:tabLst>
            </a:pPr>
            <a:r>
              <a:rPr sz="2400" b="1" dirty="0">
                <a:latin typeface="Times New Roman"/>
                <a:cs typeface="Times New Roman"/>
              </a:rPr>
              <a:t>Loose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coupling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maintain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relationship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that </a:t>
            </a:r>
            <a:r>
              <a:rPr sz="2400" dirty="0">
                <a:latin typeface="Times New Roman"/>
                <a:cs typeface="Times New Roman"/>
              </a:rPr>
              <a:t>minimizes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dependencies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retain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awareness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other.</a:t>
            </a:r>
            <a:endParaRPr sz="2400">
              <a:latin typeface="Times New Roman"/>
              <a:cs typeface="Times New Roman"/>
            </a:endParaRPr>
          </a:p>
          <a:p>
            <a:pPr marL="755015" marR="165100" lvl="1" indent="-285750">
              <a:lnSpc>
                <a:spcPct val="79900"/>
              </a:lnSpc>
              <a:spcBef>
                <a:spcPts val="575"/>
              </a:spcBef>
              <a:buFont typeface="Times New Roman"/>
              <a:buChar char="–"/>
              <a:tabLst>
                <a:tab pos="755015" algn="l"/>
              </a:tabLst>
            </a:pPr>
            <a:r>
              <a:rPr sz="2400" b="1" dirty="0">
                <a:latin typeface="Times New Roman"/>
                <a:cs typeface="Times New Roman"/>
              </a:rPr>
              <a:t>Service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contract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adhere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communications </a:t>
            </a:r>
            <a:r>
              <a:rPr sz="2400" dirty="0">
                <a:latin typeface="Times New Roman"/>
                <a:cs typeface="Times New Roman"/>
              </a:rPr>
              <a:t>agreement,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defined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collectively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 </a:t>
            </a:r>
            <a:r>
              <a:rPr sz="2400" dirty="0">
                <a:latin typeface="Times New Roman"/>
                <a:cs typeface="Times New Roman"/>
              </a:rPr>
              <a:t>descriptions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documents.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3097530">
              <a:lnSpc>
                <a:spcPct val="100000"/>
              </a:lnSpc>
              <a:spcBef>
                <a:spcPts val="95"/>
              </a:spcBef>
            </a:pPr>
            <a:r>
              <a:rPr dirty="0"/>
              <a:t>Case</a:t>
            </a:r>
            <a:r>
              <a:rPr spc="-85" dirty="0"/>
              <a:t> </a:t>
            </a:r>
            <a:r>
              <a:rPr spc="-10" dirty="0"/>
              <a:t>Study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302" y="1563878"/>
            <a:ext cx="8183245" cy="477266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marR="234315" indent="-342900">
              <a:lnSpc>
                <a:spcPct val="79800"/>
              </a:lnSpc>
              <a:spcBef>
                <a:spcPts val="68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Traditionally,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submission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invoice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involved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interactions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RailCo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customer,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including: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ts val="2870"/>
              </a:lnSpc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mailing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invoice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document.</a:t>
            </a:r>
            <a:endParaRPr sz="2400">
              <a:latin typeface="Times New Roman"/>
              <a:cs typeface="Times New Roman"/>
            </a:endParaRPr>
          </a:p>
          <a:p>
            <a:pPr marL="355600" marR="321310" indent="-342900">
              <a:lnSpc>
                <a:spcPts val="2300"/>
              </a:lnSpc>
              <a:spcBef>
                <a:spcPts val="55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mailing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account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statement,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showing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currently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outstanding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amounts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owed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customer.</a:t>
            </a:r>
            <a:endParaRPr sz="2400">
              <a:latin typeface="Times New Roman"/>
              <a:cs typeface="Times New Roman"/>
            </a:endParaRPr>
          </a:p>
          <a:p>
            <a:pPr marL="355600" marR="294640" indent="-342900">
              <a:lnSpc>
                <a:spcPct val="79900"/>
              </a:lnSpc>
              <a:spcBef>
                <a:spcPts val="60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mailing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quantity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discount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reminder, </a:t>
            </a:r>
            <a:r>
              <a:rPr sz="2400" dirty="0">
                <a:latin typeface="Times New Roman"/>
                <a:cs typeface="Times New Roman"/>
              </a:rPr>
              <a:t>explaining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RailCo's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volume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pricing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policy,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showing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how </a:t>
            </a:r>
            <a:r>
              <a:rPr sz="2400" dirty="0">
                <a:latin typeface="Times New Roman"/>
                <a:cs typeface="Times New Roman"/>
              </a:rPr>
              <a:t>close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customer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reaching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quantity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discount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on </a:t>
            </a:r>
            <a:r>
              <a:rPr sz="2400" dirty="0">
                <a:latin typeface="Times New Roman"/>
                <a:cs typeface="Times New Roman"/>
              </a:rPr>
              <a:t>parts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ordered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date.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799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forced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submit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invoices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electronically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TLS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via</a:t>
            </a:r>
            <a:r>
              <a:rPr sz="2400" spc="-25" dirty="0">
                <a:latin typeface="Times New Roman"/>
                <a:cs typeface="Times New Roman"/>
              </a:rPr>
              <a:t> the </a:t>
            </a:r>
            <a:r>
              <a:rPr sz="2400" dirty="0">
                <a:latin typeface="Times New Roman"/>
                <a:cs typeface="Times New Roman"/>
              </a:rPr>
              <a:t>Invoice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Submission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documents </a:t>
            </a:r>
            <a:r>
              <a:rPr sz="2400" dirty="0">
                <a:latin typeface="Times New Roman"/>
                <a:cs typeface="Times New Roman"/>
              </a:rPr>
              <a:t>needed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included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message.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result,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single document-</a:t>
            </a:r>
            <a:r>
              <a:rPr sz="2400" dirty="0">
                <a:latin typeface="Times New Roman"/>
                <a:cs typeface="Times New Roman"/>
              </a:rPr>
              <a:t>style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RailCo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capable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providing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invoice,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account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statement,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volume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discount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pricing formulas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3905" y="1738122"/>
            <a:ext cx="6134099" cy="33817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2358" y="709675"/>
            <a:ext cx="77069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785" marR="5080" indent="-2839720">
              <a:lnSpc>
                <a:spcPct val="100000"/>
              </a:lnSpc>
              <a:spcBef>
                <a:spcPts val="95"/>
              </a:spcBef>
            </a:pPr>
            <a:r>
              <a:rPr sz="2000" dirty="0"/>
              <a:t>Invoice</a:t>
            </a:r>
            <a:r>
              <a:rPr sz="2000" spc="-25" dirty="0"/>
              <a:t> </a:t>
            </a:r>
            <a:r>
              <a:rPr sz="2000" dirty="0"/>
              <a:t>Submission</a:t>
            </a:r>
            <a:r>
              <a:rPr sz="2000" spc="-20" dirty="0"/>
              <a:t> </a:t>
            </a:r>
            <a:r>
              <a:rPr sz="2000" dirty="0"/>
              <a:t>Service</a:t>
            </a:r>
            <a:r>
              <a:rPr sz="2000" spc="-25" dirty="0"/>
              <a:t> </a:t>
            </a:r>
            <a:r>
              <a:rPr sz="2000" dirty="0"/>
              <a:t>packaging</a:t>
            </a:r>
            <a:r>
              <a:rPr sz="2000" spc="-20" dirty="0"/>
              <a:t> </a:t>
            </a:r>
            <a:r>
              <a:rPr sz="2000" dirty="0"/>
              <a:t>the</a:t>
            </a:r>
            <a:r>
              <a:rPr sz="2000" spc="-20" dirty="0"/>
              <a:t> </a:t>
            </a:r>
            <a:r>
              <a:rPr sz="2000" dirty="0"/>
              <a:t>contents</a:t>
            </a:r>
            <a:r>
              <a:rPr sz="2000" spc="-25" dirty="0"/>
              <a:t> </a:t>
            </a:r>
            <a:r>
              <a:rPr sz="2000" dirty="0"/>
              <a:t>of</a:t>
            </a:r>
            <a:r>
              <a:rPr sz="2000" spc="-20" dirty="0"/>
              <a:t> </a:t>
            </a:r>
            <a:r>
              <a:rPr sz="2000" dirty="0"/>
              <a:t>three</a:t>
            </a:r>
            <a:r>
              <a:rPr sz="2000" spc="-20" dirty="0"/>
              <a:t> </a:t>
            </a:r>
            <a:r>
              <a:rPr sz="2000" dirty="0"/>
              <a:t>documents</a:t>
            </a:r>
            <a:r>
              <a:rPr sz="2000" spc="-35" dirty="0"/>
              <a:t> </a:t>
            </a:r>
            <a:r>
              <a:rPr sz="2000" spc="-20" dirty="0"/>
              <a:t>into </a:t>
            </a:r>
            <a:r>
              <a:rPr sz="2000" dirty="0"/>
              <a:t>one</a:t>
            </a:r>
            <a:r>
              <a:rPr sz="2000" spc="-45" dirty="0"/>
              <a:t> </a:t>
            </a:r>
            <a:r>
              <a:rPr sz="2000" dirty="0"/>
              <a:t>SOAP</a:t>
            </a:r>
            <a:r>
              <a:rPr sz="2000" spc="-45" dirty="0"/>
              <a:t> </a:t>
            </a:r>
            <a:r>
              <a:rPr sz="2000" spc="-10" dirty="0"/>
              <a:t>message</a:t>
            </a:r>
            <a:endParaRPr sz="200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295084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Attachments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701" y="1619504"/>
            <a:ext cx="8011159" cy="40214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7625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facilitate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requirements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delivery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data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not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easily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formatted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into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XML </a:t>
            </a:r>
            <a:r>
              <a:rPr sz="3200" dirty="0">
                <a:latin typeface="Times New Roman"/>
                <a:cs typeface="Times New Roman"/>
              </a:rPr>
              <a:t>document,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SOAP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attachment </a:t>
            </a:r>
            <a:r>
              <a:rPr sz="3200" dirty="0">
                <a:latin typeface="Times New Roman"/>
                <a:cs typeface="Times New Roman"/>
              </a:rPr>
              <a:t>technologies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exist.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Each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provides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different </a:t>
            </a:r>
            <a:r>
              <a:rPr sz="3200" dirty="0">
                <a:latin typeface="Times New Roman"/>
                <a:cs typeface="Times New Roman"/>
              </a:rPr>
              <a:t>encoding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mechanism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bundle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its </a:t>
            </a:r>
            <a:r>
              <a:rPr sz="3200" dirty="0">
                <a:latin typeface="Times New Roman"/>
                <a:cs typeface="Times New Roman"/>
              </a:rPr>
              <a:t>native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format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SOAP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message.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750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SOAP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attachments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commonly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employed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transport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binary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files,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such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images.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3097530">
              <a:lnSpc>
                <a:spcPct val="100000"/>
              </a:lnSpc>
              <a:spcBef>
                <a:spcPts val="95"/>
              </a:spcBef>
            </a:pPr>
            <a:r>
              <a:rPr dirty="0"/>
              <a:t>Case</a:t>
            </a:r>
            <a:r>
              <a:rPr spc="-85" dirty="0"/>
              <a:t> </a:t>
            </a:r>
            <a:r>
              <a:rPr spc="-10" dirty="0"/>
              <a:t>Study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102" y="1563878"/>
            <a:ext cx="8285480" cy="51377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marR="15875" indent="-342900">
              <a:lnSpc>
                <a:spcPct val="79900"/>
              </a:lnSpc>
              <a:spcBef>
                <a:spcPts val="67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TLS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accounting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policy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issued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purchase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orders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excess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$100,000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signature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senior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manager. </a:t>
            </a:r>
            <a:r>
              <a:rPr sz="2400" dirty="0">
                <a:latin typeface="Times New Roman"/>
                <a:cs typeface="Times New Roman"/>
              </a:rPr>
              <a:t>Further,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purchase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orders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allowed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issued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standard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electronic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format,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signature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5" dirty="0">
                <a:latin typeface="Times New Roman"/>
                <a:cs typeface="Times New Roman"/>
              </a:rPr>
              <a:t> an </a:t>
            </a:r>
            <a:r>
              <a:rPr sz="2400" spc="-10" dirty="0">
                <a:latin typeface="Times New Roman"/>
                <a:cs typeface="Times New Roman"/>
              </a:rPr>
              <a:t>ever-</a:t>
            </a:r>
            <a:r>
              <a:rPr sz="2400" dirty="0">
                <a:latin typeface="Times New Roman"/>
                <a:cs typeface="Times New Roman"/>
              </a:rPr>
              <a:t>present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document.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accommodate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this </a:t>
            </a:r>
            <a:r>
              <a:rPr sz="2400" dirty="0">
                <a:latin typeface="Times New Roman"/>
                <a:cs typeface="Times New Roman"/>
              </a:rPr>
              <a:t>requirement,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Purchase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Order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designed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 </a:t>
            </a:r>
            <a:r>
              <a:rPr sz="2400" dirty="0">
                <a:latin typeface="Times New Roman"/>
                <a:cs typeface="Times New Roman"/>
              </a:rPr>
              <a:t>alternative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operation.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799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accounting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currently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TLS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offers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ability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accounting-</a:t>
            </a:r>
            <a:r>
              <a:rPr sz="2400" dirty="0">
                <a:latin typeface="Times New Roman"/>
                <a:cs typeface="Times New Roman"/>
              </a:rPr>
              <a:t>related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documents.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scanned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images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archived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separate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linked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corresponding </a:t>
            </a:r>
            <a:r>
              <a:rPr sz="2400" dirty="0">
                <a:latin typeface="Times New Roman"/>
                <a:cs typeface="Times New Roman"/>
              </a:rPr>
              <a:t>accounting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records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archive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image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path.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cost </a:t>
            </a:r>
            <a:r>
              <a:rPr sz="2400" dirty="0">
                <a:latin typeface="Times New Roman"/>
                <a:cs typeface="Times New Roman"/>
              </a:rPr>
              <a:t>totals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exceed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$100,000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limit,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custom-</a:t>
            </a:r>
            <a:r>
              <a:rPr sz="2400" dirty="0">
                <a:latin typeface="Times New Roman"/>
                <a:cs typeface="Times New Roman"/>
              </a:rPr>
              <a:t>developed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extension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accounting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invokes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alternative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Purchase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Order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passes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copy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signed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PO </a:t>
            </a:r>
            <a:r>
              <a:rPr sz="2400" dirty="0">
                <a:latin typeface="Times New Roman"/>
                <a:cs typeface="Times New Roman"/>
              </a:rPr>
              <a:t>document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image.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turn,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generates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SOAP </a:t>
            </a:r>
            <a:r>
              <a:rPr sz="2400" dirty="0">
                <a:latin typeface="Times New Roman"/>
                <a:cs typeface="Times New Roman"/>
              </a:rPr>
              <a:t>message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document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image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exists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SOAP </a:t>
            </a:r>
            <a:r>
              <a:rPr sz="2400" spc="-10" dirty="0">
                <a:latin typeface="Times New Roman"/>
                <a:cs typeface="Times New Roman"/>
              </a:rPr>
              <a:t>attachment.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367982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Faults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701" y="1619504"/>
            <a:ext cx="7992109" cy="3534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Finally,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SOAP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messages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offer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ability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add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exception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handling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logic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providing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an </a:t>
            </a:r>
            <a:r>
              <a:rPr sz="3200" dirty="0">
                <a:latin typeface="Times New Roman"/>
                <a:cs typeface="Times New Roman"/>
              </a:rPr>
              <a:t>optional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fault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section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can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reside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within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body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area.</a:t>
            </a:r>
            <a:endParaRPr sz="3200">
              <a:latin typeface="Times New Roman"/>
              <a:cs typeface="Times New Roman"/>
            </a:endParaRPr>
          </a:p>
          <a:p>
            <a:pPr marL="355600" marR="40005" indent="-343535">
              <a:lnSpc>
                <a:spcPct val="100000"/>
              </a:lnSpc>
              <a:spcBef>
                <a:spcPts val="750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typical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this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section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store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Times New Roman"/>
                <a:cs typeface="Times New Roman"/>
              </a:rPr>
              <a:t>a </a:t>
            </a:r>
            <a:r>
              <a:rPr sz="3200" dirty="0">
                <a:latin typeface="Times New Roman"/>
                <a:cs typeface="Times New Roman"/>
              </a:rPr>
              <a:t>simple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message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used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deliver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error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condition </a:t>
            </a:r>
            <a:r>
              <a:rPr sz="3200" dirty="0">
                <a:latin typeface="Times New Roman"/>
                <a:cs typeface="Times New Roman"/>
              </a:rPr>
              <a:t>information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when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exception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occurs.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3097530">
              <a:lnSpc>
                <a:spcPct val="100000"/>
              </a:lnSpc>
              <a:spcBef>
                <a:spcPts val="95"/>
              </a:spcBef>
            </a:pPr>
            <a:r>
              <a:rPr dirty="0"/>
              <a:t>Case</a:t>
            </a:r>
            <a:r>
              <a:rPr spc="-85" dirty="0"/>
              <a:t> </a:t>
            </a:r>
            <a:r>
              <a:rPr spc="-10" dirty="0"/>
              <a:t>Study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701" y="1579118"/>
            <a:ext cx="8002270" cy="445643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3535">
              <a:lnSpc>
                <a:spcPts val="3450"/>
              </a:lnSpc>
              <a:spcBef>
                <a:spcPts val="53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before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mentioned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SOAP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message </a:t>
            </a:r>
            <a:r>
              <a:rPr sz="3200" dirty="0">
                <a:latin typeface="Times New Roman"/>
                <a:cs typeface="Times New Roman"/>
              </a:rPr>
              <a:t>containing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SOAP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attachment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also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outfitted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fault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area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housing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exception </a:t>
            </a:r>
            <a:r>
              <a:rPr sz="3200" dirty="0">
                <a:latin typeface="Times New Roman"/>
                <a:cs typeface="Times New Roman"/>
              </a:rPr>
              <a:t>information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relating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specifically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the</a:t>
            </a:r>
            <a:r>
              <a:rPr sz="3200" spc="8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attached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data.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Should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recipient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SOAP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message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unable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properly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process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attachment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should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attachment </a:t>
            </a:r>
            <a:r>
              <a:rPr sz="3200" dirty="0">
                <a:latin typeface="Times New Roman"/>
                <a:cs typeface="Times New Roman"/>
              </a:rPr>
              <a:t>encounter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delivery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problems,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standard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fault </a:t>
            </a:r>
            <a:r>
              <a:rPr sz="3200" dirty="0">
                <a:latin typeface="Times New Roman"/>
                <a:cs typeface="Times New Roman"/>
              </a:rPr>
              <a:t>codes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descriptions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generate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Times New Roman"/>
                <a:cs typeface="Times New Roman"/>
              </a:rPr>
              <a:t>a </a:t>
            </a:r>
            <a:r>
              <a:rPr sz="3200" dirty="0">
                <a:latin typeface="Times New Roman"/>
                <a:cs typeface="Times New Roman"/>
              </a:rPr>
              <a:t>response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message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returned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TLS.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364934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701" y="1587499"/>
            <a:ext cx="8030209" cy="44653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4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Although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Web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exist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self-</a:t>
            </a:r>
            <a:r>
              <a:rPr sz="2800" dirty="0">
                <a:latin typeface="Times New Roman"/>
                <a:cs typeface="Times New Roman"/>
              </a:rPr>
              <a:t>contained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units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processing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logic,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reliant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upon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physical </a:t>
            </a:r>
            <a:r>
              <a:rPr sz="2800" dirty="0">
                <a:latin typeface="Times New Roman"/>
                <a:cs typeface="Times New Roman"/>
              </a:rPr>
              <a:t>communications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infrastructure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process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manage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exchange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SOAP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messages.</a:t>
            </a:r>
            <a:endParaRPr sz="2800">
              <a:latin typeface="Times New Roman"/>
              <a:cs typeface="Times New Roman"/>
            </a:endParaRPr>
          </a:p>
          <a:p>
            <a:pPr marL="355600" marR="179705" indent="-342900">
              <a:lnSpc>
                <a:spcPts val="3020"/>
              </a:lnSpc>
              <a:spcBef>
                <a:spcPts val="69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Every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major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platform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has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own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implementation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SOAP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communications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server,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result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each </a:t>
            </a:r>
            <a:r>
              <a:rPr sz="2800" dirty="0">
                <a:latin typeface="Times New Roman"/>
                <a:cs typeface="Times New Roman"/>
              </a:rPr>
              <a:t>vendor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has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labeled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own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variation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this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piece</a:t>
            </a:r>
            <a:r>
              <a:rPr sz="2800" spc="-25" dirty="0">
                <a:latin typeface="Times New Roman"/>
                <a:cs typeface="Times New Roman"/>
              </a:rPr>
              <a:t> of </a:t>
            </a:r>
            <a:r>
              <a:rPr sz="2800" dirty="0">
                <a:latin typeface="Times New Roman"/>
                <a:cs typeface="Times New Roman"/>
              </a:rPr>
              <a:t>software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differently.</a:t>
            </a:r>
            <a:endParaRPr sz="2800">
              <a:latin typeface="Times New Roman"/>
              <a:cs typeface="Times New Roman"/>
            </a:endParaRPr>
          </a:p>
          <a:p>
            <a:pPr marL="355600" marR="99695" indent="-342900" algn="just">
              <a:lnSpc>
                <a:spcPts val="3020"/>
              </a:lnSpc>
              <a:spcBef>
                <a:spcPts val="69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abstract,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programs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transmit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receive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SOAP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messages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referred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SOAP </a:t>
            </a:r>
            <a:r>
              <a:rPr sz="2800" spc="-10" dirty="0">
                <a:latin typeface="Times New Roman"/>
                <a:cs typeface="Times New Roman"/>
              </a:rPr>
              <a:t>nodes.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3098165">
              <a:lnSpc>
                <a:spcPct val="100000"/>
              </a:lnSpc>
              <a:spcBef>
                <a:spcPts val="95"/>
              </a:spcBef>
            </a:pPr>
            <a:r>
              <a:rPr dirty="0"/>
              <a:t>Node</a:t>
            </a:r>
            <a:r>
              <a:rPr spc="-5" dirty="0"/>
              <a:t> </a:t>
            </a:r>
            <a:r>
              <a:rPr spc="-1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676" y="1574545"/>
            <a:ext cx="7973059" cy="369633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marR="159385" indent="-342900" algn="just">
              <a:lnSpc>
                <a:spcPts val="1930"/>
              </a:lnSpc>
              <a:spcBef>
                <a:spcPts val="55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them,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underlying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SOAP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given </a:t>
            </a:r>
            <a:r>
              <a:rPr sz="2000" dirty="0">
                <a:latin typeface="Times New Roman"/>
                <a:cs typeface="Times New Roman"/>
              </a:rPr>
              <a:t>labels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identify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their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type,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depending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processing</a:t>
            </a:r>
            <a:r>
              <a:rPr sz="2000" spc="-20" dirty="0">
                <a:latin typeface="Times New Roman"/>
                <a:cs typeface="Times New Roman"/>
              </a:rPr>
              <a:t> they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involved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message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processing</a:t>
            </a:r>
            <a:r>
              <a:rPr sz="2000" spc="-10" dirty="0">
                <a:latin typeface="Times New Roman"/>
                <a:cs typeface="Times New Roman"/>
              </a:rPr>
              <a:t> scenario.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80200"/>
              </a:lnSpc>
              <a:spcBef>
                <a:spcPts val="484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Below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list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type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labels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associated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SOAP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accordance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standard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SOAP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Model).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You'll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notice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these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names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similar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Web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roles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discussed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beginning.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SOAP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specification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different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term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"role"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instead </a:t>
            </a:r>
            <a:r>
              <a:rPr sz="2000" dirty="0">
                <a:latin typeface="Times New Roman"/>
                <a:cs typeface="Times New Roman"/>
              </a:rPr>
              <a:t>refers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SOAP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types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labels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concepts.</a:t>
            </a:r>
            <a:endParaRPr sz="20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20"/>
              </a:spcBef>
              <a:buChar char="–"/>
              <a:tabLst>
                <a:tab pos="755015" algn="l"/>
              </a:tabLst>
            </a:pPr>
            <a:r>
              <a:rPr sz="1800" dirty="0">
                <a:latin typeface="Times New Roman"/>
                <a:cs typeface="Times New Roman"/>
              </a:rPr>
              <a:t>SOAP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sender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SOAP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node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transmits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message</a:t>
            </a:r>
            <a:endParaRPr sz="18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buChar char="–"/>
              <a:tabLst>
                <a:tab pos="755015" algn="l"/>
              </a:tabLst>
            </a:pPr>
            <a:r>
              <a:rPr sz="1800" dirty="0">
                <a:latin typeface="Times New Roman"/>
                <a:cs typeface="Times New Roman"/>
              </a:rPr>
              <a:t>SOAP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receiver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SOAP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node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receives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message</a:t>
            </a:r>
            <a:endParaRPr sz="1800">
              <a:latin typeface="Times New Roman"/>
              <a:cs typeface="Times New Roman"/>
            </a:endParaRPr>
          </a:p>
          <a:p>
            <a:pPr marL="755650" marR="333375" lvl="1" indent="-285750">
              <a:lnSpc>
                <a:spcPct val="79700"/>
              </a:lnSpc>
              <a:spcBef>
                <a:spcPts val="445"/>
              </a:spcBef>
              <a:buChar char="–"/>
              <a:tabLst>
                <a:tab pos="755650" algn="l"/>
              </a:tabLst>
            </a:pPr>
            <a:r>
              <a:rPr sz="1800" dirty="0">
                <a:latin typeface="Times New Roman"/>
                <a:cs typeface="Times New Roman"/>
              </a:rPr>
              <a:t>SOAP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intermediary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SOAP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node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receives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transmits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message,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optionally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processes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message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transmission</a:t>
            </a:r>
            <a:endParaRPr sz="18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buChar char="–"/>
              <a:tabLst>
                <a:tab pos="755015" algn="l"/>
              </a:tabLst>
            </a:pPr>
            <a:r>
              <a:rPr sz="1800" dirty="0">
                <a:latin typeface="Times New Roman"/>
                <a:cs typeface="Times New Roman"/>
              </a:rPr>
              <a:t>initial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SOAP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sender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first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SOAP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node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transmit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message</a:t>
            </a:r>
            <a:endParaRPr sz="18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5"/>
              </a:spcBef>
              <a:buChar char="–"/>
              <a:tabLst>
                <a:tab pos="755015" algn="l"/>
              </a:tabLst>
            </a:pPr>
            <a:r>
              <a:rPr sz="1800" dirty="0">
                <a:latin typeface="Times New Roman"/>
                <a:cs typeface="Times New Roman"/>
              </a:rPr>
              <a:t>ultimate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SOAP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receiver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last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SOAP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node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receive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message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3097530">
              <a:lnSpc>
                <a:spcPct val="100000"/>
              </a:lnSpc>
              <a:spcBef>
                <a:spcPts val="95"/>
              </a:spcBef>
            </a:pPr>
            <a:r>
              <a:rPr dirty="0"/>
              <a:t>Case</a:t>
            </a:r>
            <a:r>
              <a:rPr spc="-85" dirty="0"/>
              <a:t> </a:t>
            </a:r>
            <a:r>
              <a:rPr spc="-10" dirty="0"/>
              <a:t>Study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701" y="1622551"/>
            <a:ext cx="8013700" cy="3954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When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RailCo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Invoice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Submission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sends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SOAP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message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containing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invoice,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underlying </a:t>
            </a:r>
            <a:r>
              <a:rPr sz="2800" dirty="0">
                <a:latin typeface="Times New Roman"/>
                <a:cs typeface="Times New Roman"/>
              </a:rPr>
              <a:t>SOAP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server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software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(representing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initial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SOAP </a:t>
            </a:r>
            <a:r>
              <a:rPr sz="2800" dirty="0">
                <a:latin typeface="Times New Roman"/>
                <a:cs typeface="Times New Roman"/>
              </a:rPr>
              <a:t>sender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node)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executes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transmission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SOAP </a:t>
            </a:r>
            <a:r>
              <a:rPr sz="2800" dirty="0">
                <a:latin typeface="Times New Roman"/>
                <a:cs typeface="Times New Roman"/>
              </a:rPr>
              <a:t>message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via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HTTP.</a:t>
            </a:r>
            <a:endParaRPr sz="2800">
              <a:latin typeface="Times New Roman"/>
              <a:cs typeface="Times New Roman"/>
            </a:endParaRPr>
          </a:p>
          <a:p>
            <a:pPr marL="355600" marR="92075" indent="-342900">
              <a:lnSpc>
                <a:spcPct val="100000"/>
              </a:lnSpc>
              <a:spcBef>
                <a:spcPts val="68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Prior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TLS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Accounts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Payable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actually </a:t>
            </a:r>
            <a:r>
              <a:rPr sz="2800" dirty="0">
                <a:latin typeface="Times New Roman"/>
                <a:cs typeface="Times New Roman"/>
              </a:rPr>
              <a:t>receiving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invoice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message,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TLS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SOAP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server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listener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(representing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ultimate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SOAP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receiver </a:t>
            </a:r>
            <a:r>
              <a:rPr sz="2800" dirty="0">
                <a:latin typeface="Times New Roman"/>
                <a:cs typeface="Times New Roman"/>
              </a:rPr>
              <a:t>node)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receives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message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first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9825" y="1828800"/>
            <a:ext cx="4714875" cy="31531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9493" rIns="0" bIns="0" rtlCol="0">
            <a:spAutoFit/>
          </a:bodyPr>
          <a:lstStyle/>
          <a:p>
            <a:pPr marL="1317625">
              <a:lnSpc>
                <a:spcPct val="100000"/>
              </a:lnSpc>
              <a:spcBef>
                <a:spcPts val="95"/>
              </a:spcBef>
            </a:pPr>
            <a:r>
              <a:rPr sz="2000" dirty="0"/>
              <a:t>The</a:t>
            </a:r>
            <a:r>
              <a:rPr sz="2000" spc="-45" dirty="0"/>
              <a:t> </a:t>
            </a:r>
            <a:r>
              <a:rPr sz="2000" dirty="0"/>
              <a:t>positioning</a:t>
            </a:r>
            <a:r>
              <a:rPr sz="2000" spc="-40" dirty="0"/>
              <a:t> </a:t>
            </a:r>
            <a:r>
              <a:rPr sz="2000" dirty="0"/>
              <a:t>of</a:t>
            </a:r>
            <a:r>
              <a:rPr sz="2000" spc="-40" dirty="0"/>
              <a:t> </a:t>
            </a:r>
            <a:r>
              <a:rPr sz="2000" dirty="0"/>
              <a:t>SOAP</a:t>
            </a:r>
            <a:r>
              <a:rPr sz="2000" spc="-40" dirty="0"/>
              <a:t> </a:t>
            </a:r>
            <a:r>
              <a:rPr sz="2000" dirty="0"/>
              <a:t>nodes</a:t>
            </a:r>
            <a:r>
              <a:rPr sz="2000" spc="-45" dirty="0"/>
              <a:t> </a:t>
            </a:r>
            <a:r>
              <a:rPr sz="2000" dirty="0"/>
              <a:t>within</a:t>
            </a:r>
            <a:r>
              <a:rPr sz="2000" spc="-40" dirty="0"/>
              <a:t> </a:t>
            </a:r>
            <a:r>
              <a:rPr sz="2000" dirty="0"/>
              <a:t>a</a:t>
            </a:r>
            <a:r>
              <a:rPr sz="2000" spc="-40" dirty="0"/>
              <a:t> </a:t>
            </a:r>
            <a:r>
              <a:rPr sz="2000" dirty="0"/>
              <a:t>message</a:t>
            </a:r>
            <a:r>
              <a:rPr sz="2000" spc="-40" dirty="0"/>
              <a:t> </a:t>
            </a:r>
            <a:r>
              <a:rPr sz="2000" spc="-10" dirty="0"/>
              <a:t>transmission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1377950">
              <a:lnSpc>
                <a:spcPct val="100000"/>
              </a:lnSpc>
              <a:spcBef>
                <a:spcPts val="95"/>
              </a:spcBef>
            </a:pPr>
            <a:r>
              <a:rPr dirty="0"/>
              <a:t>How</a:t>
            </a:r>
            <a:r>
              <a:rPr spc="-30" dirty="0"/>
              <a:t> </a:t>
            </a:r>
            <a:r>
              <a:rPr dirty="0"/>
              <a:t>services</a:t>
            </a:r>
            <a:r>
              <a:rPr spc="-20" dirty="0"/>
              <a:t> </a:t>
            </a:r>
            <a:r>
              <a:rPr dirty="0"/>
              <a:t>are</a:t>
            </a:r>
            <a:r>
              <a:rPr spc="-20" dirty="0"/>
              <a:t> </a:t>
            </a:r>
            <a:r>
              <a:rPr spc="-10" dirty="0"/>
              <a:t>designed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902" y="1563878"/>
            <a:ext cx="7432675" cy="426148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98450" marR="704850" indent="-285750">
              <a:lnSpc>
                <a:spcPct val="79800"/>
              </a:lnSpc>
              <a:spcBef>
                <a:spcPts val="680"/>
              </a:spcBef>
              <a:buFont typeface="Times New Roman"/>
              <a:buChar char="–"/>
              <a:tabLst>
                <a:tab pos="298450" algn="l"/>
              </a:tabLst>
            </a:pPr>
            <a:r>
              <a:rPr sz="2400" b="1" dirty="0">
                <a:latin typeface="Times New Roman"/>
                <a:cs typeface="Times New Roman"/>
              </a:rPr>
              <a:t>Autonomy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control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over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logic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they </a:t>
            </a:r>
            <a:r>
              <a:rPr sz="2400" spc="-10" dirty="0">
                <a:latin typeface="Times New Roman"/>
                <a:cs typeface="Times New Roman"/>
              </a:rPr>
              <a:t>encapsulate.</a:t>
            </a:r>
            <a:endParaRPr sz="2400">
              <a:latin typeface="Times New Roman"/>
              <a:cs typeface="Times New Roman"/>
            </a:endParaRPr>
          </a:p>
          <a:p>
            <a:pPr marL="298450" marR="669290" indent="-285750">
              <a:lnSpc>
                <a:spcPts val="2300"/>
              </a:lnSpc>
              <a:spcBef>
                <a:spcPts val="555"/>
              </a:spcBef>
              <a:buFont typeface="Times New Roman"/>
              <a:buChar char="–"/>
              <a:tabLst>
                <a:tab pos="29845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Abstraction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Beyond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described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 </a:t>
            </a:r>
            <a:r>
              <a:rPr sz="2400" dirty="0">
                <a:latin typeface="Times New Roman"/>
                <a:cs typeface="Times New Roman"/>
              </a:rPr>
              <a:t>contract,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hide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logic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outside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world.</a:t>
            </a:r>
            <a:endParaRPr sz="2400">
              <a:latin typeface="Times New Roman"/>
              <a:cs typeface="Times New Roman"/>
            </a:endParaRPr>
          </a:p>
          <a:p>
            <a:pPr marL="298450" marR="923925" indent="-285750">
              <a:lnSpc>
                <a:spcPct val="79800"/>
              </a:lnSpc>
              <a:spcBef>
                <a:spcPts val="600"/>
              </a:spcBef>
              <a:buFont typeface="Times New Roman"/>
              <a:buChar char="–"/>
              <a:tabLst>
                <a:tab pos="298450" algn="l"/>
              </a:tabLst>
            </a:pPr>
            <a:r>
              <a:rPr sz="2400" b="1" dirty="0">
                <a:latin typeface="Times New Roman"/>
                <a:cs typeface="Times New Roman"/>
              </a:rPr>
              <a:t>Reusability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Logic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divided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intention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promoting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reuse.</a:t>
            </a:r>
            <a:endParaRPr sz="2400">
              <a:latin typeface="Times New Roman"/>
              <a:cs typeface="Times New Roman"/>
            </a:endParaRPr>
          </a:p>
          <a:p>
            <a:pPr marL="298450" marR="5080" indent="-285750">
              <a:lnSpc>
                <a:spcPct val="80000"/>
              </a:lnSpc>
              <a:spcBef>
                <a:spcPts val="570"/>
              </a:spcBef>
              <a:buFont typeface="Times New Roman"/>
              <a:buChar char="–"/>
              <a:tabLst>
                <a:tab pos="29845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Composability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coordinated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assembled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composite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services.</a:t>
            </a:r>
            <a:endParaRPr sz="2400">
              <a:latin typeface="Times New Roman"/>
              <a:cs typeface="Times New Roman"/>
            </a:endParaRPr>
          </a:p>
          <a:p>
            <a:pPr marL="298450" marR="461645" indent="-285750">
              <a:lnSpc>
                <a:spcPct val="79800"/>
              </a:lnSpc>
              <a:spcBef>
                <a:spcPts val="575"/>
              </a:spcBef>
              <a:buFont typeface="Times New Roman"/>
              <a:buChar char="–"/>
              <a:tabLst>
                <a:tab pos="298450" algn="l"/>
              </a:tabLst>
            </a:pPr>
            <a:r>
              <a:rPr sz="2400" b="1" dirty="0">
                <a:latin typeface="Times New Roman"/>
                <a:cs typeface="Times New Roman"/>
              </a:rPr>
              <a:t>Statelessness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minimize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retaining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information </a:t>
            </a:r>
            <a:r>
              <a:rPr sz="2400" dirty="0">
                <a:latin typeface="Times New Roman"/>
                <a:cs typeface="Times New Roman"/>
              </a:rPr>
              <a:t>specific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activity.</a:t>
            </a:r>
            <a:endParaRPr sz="2400">
              <a:latin typeface="Times New Roman"/>
              <a:cs typeface="Times New Roman"/>
            </a:endParaRPr>
          </a:p>
          <a:p>
            <a:pPr marL="298450" marR="459740" indent="-285750">
              <a:lnSpc>
                <a:spcPct val="79900"/>
              </a:lnSpc>
              <a:spcBef>
                <a:spcPts val="575"/>
              </a:spcBef>
              <a:buFont typeface="Times New Roman"/>
              <a:buChar char="–"/>
              <a:tabLst>
                <a:tab pos="298450" algn="l"/>
              </a:tabLst>
            </a:pPr>
            <a:r>
              <a:rPr sz="2400" b="1" dirty="0">
                <a:latin typeface="Times New Roman"/>
                <a:cs typeface="Times New Roman"/>
              </a:rPr>
              <a:t>Discoverability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designed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outwardly </a:t>
            </a:r>
            <a:r>
              <a:rPr sz="2400" dirty="0">
                <a:latin typeface="Times New Roman"/>
                <a:cs typeface="Times New Roman"/>
              </a:rPr>
              <a:t>descriptive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found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assessed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via </a:t>
            </a:r>
            <a:r>
              <a:rPr sz="2400" dirty="0">
                <a:latin typeface="Times New Roman"/>
                <a:cs typeface="Times New Roman"/>
              </a:rPr>
              <a:t>available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discovery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mechanisms.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1980564">
              <a:lnSpc>
                <a:spcPct val="100000"/>
              </a:lnSpc>
              <a:spcBef>
                <a:spcPts val="95"/>
              </a:spcBef>
            </a:pPr>
            <a:r>
              <a:rPr dirty="0"/>
              <a:t>SOAP</a:t>
            </a:r>
            <a:r>
              <a:rPr spc="-120" dirty="0"/>
              <a:t> </a:t>
            </a:r>
            <a:r>
              <a:rPr spc="-10" dirty="0"/>
              <a:t>intermediaries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701" y="1619504"/>
            <a:ext cx="8035925" cy="2462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same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way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service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intermediaries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transition </a:t>
            </a:r>
            <a:r>
              <a:rPr sz="3200" dirty="0">
                <a:latin typeface="Times New Roman"/>
                <a:cs typeface="Times New Roman"/>
              </a:rPr>
              <a:t>through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service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provider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service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requestor </a:t>
            </a:r>
            <a:r>
              <a:rPr sz="3200" dirty="0">
                <a:latin typeface="Times New Roman"/>
                <a:cs typeface="Times New Roman"/>
              </a:rPr>
              <a:t>roles,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SOAP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intermediary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nodes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move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through </a:t>
            </a:r>
            <a:r>
              <a:rPr sz="3200" dirty="0">
                <a:latin typeface="Times New Roman"/>
                <a:cs typeface="Times New Roman"/>
              </a:rPr>
              <a:t>SOAP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receiver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SOAP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sender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types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when </a:t>
            </a:r>
            <a:r>
              <a:rPr sz="3200" dirty="0">
                <a:latin typeface="Times New Roman"/>
                <a:cs typeface="Times New Roman"/>
              </a:rPr>
              <a:t>processing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message.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7000" y="1147572"/>
            <a:ext cx="6857621" cy="45628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865" rIns="0" bIns="0" rtlCol="0">
            <a:spAutoFit/>
          </a:bodyPr>
          <a:lstStyle/>
          <a:p>
            <a:pPr marL="768985">
              <a:lnSpc>
                <a:spcPct val="100000"/>
              </a:lnSpc>
              <a:spcBef>
                <a:spcPts val="95"/>
              </a:spcBef>
            </a:pPr>
            <a:r>
              <a:rPr sz="2000" dirty="0"/>
              <a:t>Different</a:t>
            </a:r>
            <a:r>
              <a:rPr sz="2000" spc="-25" dirty="0"/>
              <a:t> </a:t>
            </a:r>
            <a:r>
              <a:rPr sz="2000" dirty="0"/>
              <a:t>types</a:t>
            </a:r>
            <a:r>
              <a:rPr sz="2000" spc="-25" dirty="0"/>
              <a:t> </a:t>
            </a:r>
            <a:r>
              <a:rPr sz="2000" dirty="0"/>
              <a:t>of</a:t>
            </a:r>
            <a:r>
              <a:rPr sz="2000" spc="-20" dirty="0"/>
              <a:t> </a:t>
            </a:r>
            <a:r>
              <a:rPr sz="2000" dirty="0"/>
              <a:t>SOAP</a:t>
            </a:r>
            <a:r>
              <a:rPr sz="2000" spc="-25" dirty="0"/>
              <a:t> </a:t>
            </a:r>
            <a:r>
              <a:rPr sz="2000" dirty="0"/>
              <a:t>nodes</a:t>
            </a:r>
            <a:r>
              <a:rPr sz="2000" spc="-20" dirty="0"/>
              <a:t> </a:t>
            </a:r>
            <a:r>
              <a:rPr sz="2000" dirty="0"/>
              <a:t>involved</a:t>
            </a:r>
            <a:r>
              <a:rPr sz="2000" spc="-25" dirty="0"/>
              <a:t> </a:t>
            </a:r>
            <a:r>
              <a:rPr sz="2000" dirty="0"/>
              <a:t>with</a:t>
            </a:r>
            <a:r>
              <a:rPr sz="2000" spc="-25" dirty="0"/>
              <a:t> </a:t>
            </a:r>
            <a:r>
              <a:rPr sz="2000" dirty="0"/>
              <a:t>processing</a:t>
            </a:r>
            <a:r>
              <a:rPr sz="2000" spc="-20" dirty="0"/>
              <a:t> </a:t>
            </a:r>
            <a:r>
              <a:rPr sz="2000" dirty="0"/>
              <a:t>a</a:t>
            </a:r>
            <a:r>
              <a:rPr sz="2000" spc="-25" dirty="0"/>
              <a:t> </a:t>
            </a:r>
            <a:r>
              <a:rPr sz="2000" spc="-10" dirty="0"/>
              <a:t>message</a:t>
            </a:r>
            <a:endParaRPr sz="200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1980564">
              <a:lnSpc>
                <a:spcPct val="100000"/>
              </a:lnSpc>
              <a:spcBef>
                <a:spcPts val="95"/>
              </a:spcBef>
            </a:pPr>
            <a:r>
              <a:rPr dirty="0"/>
              <a:t>SOAP</a:t>
            </a:r>
            <a:r>
              <a:rPr spc="-120" dirty="0"/>
              <a:t> </a:t>
            </a:r>
            <a:r>
              <a:rPr spc="-10" dirty="0"/>
              <a:t>intermediaries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302" y="1563878"/>
            <a:ext cx="8121015" cy="45535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marR="5080" indent="-342900">
              <a:lnSpc>
                <a:spcPct val="79900"/>
              </a:lnSpc>
              <a:spcBef>
                <a:spcPts val="67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SOAP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intermediaries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classified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forwarding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active.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SOAP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forwarding </a:t>
            </a:r>
            <a:r>
              <a:rPr sz="2400" dirty="0">
                <a:latin typeface="Times New Roman"/>
                <a:cs typeface="Times New Roman"/>
              </a:rPr>
              <a:t>intermediary,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responsible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relaying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contents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message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subsequent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SOAP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node.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intermediary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will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often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alter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header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block </a:t>
            </a: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forwarding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logic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executing.</a:t>
            </a:r>
            <a:r>
              <a:rPr sz="2400" spc="-25" dirty="0">
                <a:latin typeface="Times New Roman"/>
                <a:cs typeface="Times New Roman"/>
              </a:rPr>
              <a:t> For </a:t>
            </a:r>
            <a:r>
              <a:rPr sz="2400" dirty="0">
                <a:latin typeface="Times New Roman"/>
                <a:cs typeface="Times New Roman"/>
              </a:rPr>
              <a:t>example,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header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block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processed,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well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header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blocks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cannot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relayed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further.</a:t>
            </a:r>
            <a:endParaRPr sz="2400">
              <a:latin typeface="Times New Roman"/>
              <a:cs typeface="Times New Roman"/>
            </a:endParaRPr>
          </a:p>
          <a:p>
            <a:pPr marL="355600" marR="143510" indent="-342900">
              <a:lnSpc>
                <a:spcPct val="799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Active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intermediary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distinguished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processing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perform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above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beyond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forwarding-related </a:t>
            </a:r>
            <a:r>
              <a:rPr sz="2400" dirty="0">
                <a:latin typeface="Times New Roman"/>
                <a:cs typeface="Times New Roman"/>
              </a:rPr>
              <a:t>functions.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active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intermediary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limit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its </a:t>
            </a:r>
            <a:r>
              <a:rPr sz="2400" dirty="0">
                <a:latin typeface="Times New Roman"/>
                <a:cs typeface="Times New Roman"/>
              </a:rPr>
              <a:t>processing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logic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rules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instructions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header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blocks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receives.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alter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existing </a:t>
            </a:r>
            <a:r>
              <a:rPr sz="2400" dirty="0">
                <a:latin typeface="Times New Roman"/>
                <a:cs typeface="Times New Roman"/>
              </a:rPr>
              <a:t>header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blocks,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insert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new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execute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variety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supporting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actions.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2726690">
              <a:lnSpc>
                <a:spcPct val="100000"/>
              </a:lnSpc>
              <a:spcBef>
                <a:spcPts val="95"/>
              </a:spcBef>
            </a:pPr>
            <a:r>
              <a:rPr dirty="0"/>
              <a:t>Message</a:t>
            </a:r>
            <a:r>
              <a:rPr spc="-5" dirty="0"/>
              <a:t> </a:t>
            </a:r>
            <a:r>
              <a:rPr spc="-20" dirty="0"/>
              <a:t>paths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701" y="1594358"/>
            <a:ext cx="8000365" cy="37503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refers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route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taken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first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until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arrives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ultimate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destination. </a:t>
            </a:r>
            <a:r>
              <a:rPr sz="2400" dirty="0">
                <a:latin typeface="Times New Roman"/>
                <a:cs typeface="Times New Roman"/>
              </a:rPr>
              <a:t>Therefore,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consists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least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initial </a:t>
            </a:r>
            <a:r>
              <a:rPr sz="2400" dirty="0">
                <a:latin typeface="Times New Roman"/>
                <a:cs typeface="Times New Roman"/>
              </a:rPr>
              <a:t>sender,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ultimate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receiver,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zero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intermediaries.</a:t>
            </a:r>
            <a:endParaRPr sz="2400">
              <a:latin typeface="Times New Roman"/>
              <a:cs typeface="Times New Roman"/>
            </a:endParaRPr>
          </a:p>
          <a:p>
            <a:pPr marL="355600" marR="138430" indent="-342900">
              <a:lnSpc>
                <a:spcPct val="89800"/>
              </a:lnSpc>
              <a:spcBef>
                <a:spcPts val="53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Mapping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modeling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paths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becomes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 </a:t>
            </a:r>
            <a:r>
              <a:rPr sz="2400" dirty="0">
                <a:latin typeface="Times New Roman"/>
                <a:cs typeface="Times New Roman"/>
              </a:rPr>
              <a:t>increasingly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important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exercise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SOAs,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amount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intermediary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tends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grow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along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expansion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service-</a:t>
            </a:r>
            <a:r>
              <a:rPr sz="2400" dirty="0">
                <a:latin typeface="Times New Roman"/>
                <a:cs typeface="Times New Roman"/>
              </a:rPr>
              <a:t>oriented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solution.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Design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considerations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relating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travel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often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center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around </a:t>
            </a:r>
            <a:r>
              <a:rPr sz="2400" dirty="0">
                <a:latin typeface="Times New Roman"/>
                <a:cs typeface="Times New Roman"/>
              </a:rPr>
              <a:t>performance,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security,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context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management,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reliable </a:t>
            </a:r>
            <a:r>
              <a:rPr sz="2400" dirty="0">
                <a:latin typeface="Times New Roman"/>
                <a:cs typeface="Times New Roman"/>
              </a:rPr>
              <a:t>messaging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concerns.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2774" y="1395222"/>
            <a:ext cx="5895597" cy="40675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265" rIns="0" bIns="0" rtlCol="0">
            <a:spAutoFit/>
          </a:bodyPr>
          <a:lstStyle/>
          <a:p>
            <a:pPr marL="1995170">
              <a:lnSpc>
                <a:spcPct val="100000"/>
              </a:lnSpc>
              <a:spcBef>
                <a:spcPts val="95"/>
              </a:spcBef>
            </a:pPr>
            <a:r>
              <a:rPr sz="2000" dirty="0"/>
              <a:t>A</a:t>
            </a:r>
            <a:r>
              <a:rPr sz="2000" spc="-15" dirty="0"/>
              <a:t> </a:t>
            </a:r>
            <a:r>
              <a:rPr sz="2000" dirty="0"/>
              <a:t>message</a:t>
            </a:r>
            <a:r>
              <a:rPr sz="2000" spc="-10" dirty="0"/>
              <a:t> </a:t>
            </a:r>
            <a:r>
              <a:rPr sz="2000" dirty="0"/>
              <a:t>path</a:t>
            </a:r>
            <a:r>
              <a:rPr sz="2000" spc="-15" dirty="0"/>
              <a:t> </a:t>
            </a:r>
            <a:r>
              <a:rPr sz="2000" dirty="0"/>
              <a:t>consisting</a:t>
            </a:r>
            <a:r>
              <a:rPr sz="2000" spc="-10" dirty="0"/>
              <a:t> </a:t>
            </a:r>
            <a:r>
              <a:rPr sz="2000" dirty="0"/>
              <a:t>of</a:t>
            </a:r>
            <a:r>
              <a:rPr sz="2000" spc="-15" dirty="0"/>
              <a:t> </a:t>
            </a:r>
            <a:r>
              <a:rPr sz="2000" dirty="0"/>
              <a:t>three</a:t>
            </a:r>
            <a:r>
              <a:rPr sz="2000" spc="-10" dirty="0"/>
              <a:t> </a:t>
            </a:r>
            <a:r>
              <a:rPr sz="2000" dirty="0"/>
              <a:t>Web</a:t>
            </a:r>
            <a:r>
              <a:rPr sz="2000" spc="-15" dirty="0"/>
              <a:t> </a:t>
            </a:r>
            <a:r>
              <a:rPr sz="2000" spc="-10" dirty="0"/>
              <a:t>services</a:t>
            </a:r>
            <a:endParaRPr sz="200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2726690">
              <a:lnSpc>
                <a:spcPct val="100000"/>
              </a:lnSpc>
              <a:spcBef>
                <a:spcPts val="95"/>
              </a:spcBef>
            </a:pPr>
            <a:r>
              <a:rPr dirty="0"/>
              <a:t>Message</a:t>
            </a:r>
            <a:r>
              <a:rPr spc="-5" dirty="0"/>
              <a:t> </a:t>
            </a:r>
            <a:r>
              <a:rPr spc="-20" dirty="0"/>
              <a:t>paths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701" y="1619504"/>
            <a:ext cx="8028305" cy="2950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Note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also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message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path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sometimes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not </a:t>
            </a:r>
            <a:r>
              <a:rPr sz="3200" dirty="0">
                <a:latin typeface="Times New Roman"/>
                <a:cs typeface="Times New Roman"/>
              </a:rPr>
              <a:t>predetermined.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header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blocks </a:t>
            </a:r>
            <a:r>
              <a:rPr sz="3200" dirty="0">
                <a:latin typeface="Times New Roman"/>
                <a:cs typeface="Times New Roman"/>
              </a:rPr>
              <a:t>processed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intermediaries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can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dynamically </a:t>
            </a:r>
            <a:r>
              <a:rPr sz="3200" dirty="0">
                <a:latin typeface="Times New Roman"/>
                <a:cs typeface="Times New Roman"/>
              </a:rPr>
              <a:t>determine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path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message.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This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may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be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result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routing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logic,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workflow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logic,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or </a:t>
            </a:r>
            <a:r>
              <a:rPr sz="3200" dirty="0">
                <a:latin typeface="Times New Roman"/>
                <a:cs typeface="Times New Roman"/>
              </a:rPr>
              <a:t>environmental</a:t>
            </a:r>
            <a:r>
              <a:rPr sz="3200" spc="-19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conditions.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1143000"/>
            <a:ext cx="7077073" cy="53812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865" rIns="0" bIns="0" rtlCol="0">
            <a:spAutoFit/>
          </a:bodyPr>
          <a:lstStyle/>
          <a:p>
            <a:pPr marL="2409190">
              <a:lnSpc>
                <a:spcPct val="100000"/>
              </a:lnSpc>
              <a:spcBef>
                <a:spcPts val="95"/>
              </a:spcBef>
            </a:pPr>
            <a:r>
              <a:rPr sz="2000" dirty="0"/>
              <a:t>A</a:t>
            </a:r>
            <a:r>
              <a:rPr sz="2000" spc="-20" dirty="0"/>
              <a:t> </a:t>
            </a:r>
            <a:r>
              <a:rPr sz="2000" dirty="0"/>
              <a:t>message</a:t>
            </a:r>
            <a:r>
              <a:rPr sz="2000" spc="-20" dirty="0"/>
              <a:t> </a:t>
            </a:r>
            <a:r>
              <a:rPr sz="2000" dirty="0"/>
              <a:t>path</a:t>
            </a:r>
            <a:r>
              <a:rPr sz="2000" spc="-20" dirty="0"/>
              <a:t> </a:t>
            </a:r>
            <a:r>
              <a:rPr sz="2000" dirty="0"/>
              <a:t>determined</a:t>
            </a:r>
            <a:r>
              <a:rPr sz="2000" spc="-20" dirty="0"/>
              <a:t> </a:t>
            </a:r>
            <a:r>
              <a:rPr sz="2000" dirty="0"/>
              <a:t>at</a:t>
            </a:r>
            <a:r>
              <a:rPr sz="2000" spc="-20" dirty="0"/>
              <a:t> </a:t>
            </a:r>
            <a:r>
              <a:rPr sz="2000" spc="-10" dirty="0"/>
              <a:t>runtime</a:t>
            </a:r>
            <a:endParaRPr sz="200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2726690">
              <a:lnSpc>
                <a:spcPct val="100000"/>
              </a:lnSpc>
              <a:spcBef>
                <a:spcPts val="95"/>
              </a:spcBef>
            </a:pPr>
            <a:r>
              <a:rPr dirty="0"/>
              <a:t>Message</a:t>
            </a:r>
            <a:r>
              <a:rPr spc="-5" dirty="0"/>
              <a:t> </a:t>
            </a:r>
            <a:r>
              <a:rPr spc="-20" dirty="0"/>
              <a:t>paths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701" y="1622551"/>
            <a:ext cx="7983855" cy="438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When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within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context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SOAP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nodes,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this </a:t>
            </a:r>
            <a:r>
              <a:rPr sz="2800" dirty="0">
                <a:latin typeface="Times New Roman"/>
                <a:cs typeface="Times New Roman"/>
              </a:rPr>
              <a:t>term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qualified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therefore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referred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0" dirty="0">
                <a:latin typeface="Times New Roman"/>
                <a:cs typeface="Times New Roman"/>
              </a:rPr>
              <a:t> SOAP </a:t>
            </a:r>
            <a:r>
              <a:rPr sz="2800" dirty="0">
                <a:latin typeface="Times New Roman"/>
                <a:cs typeface="Times New Roman"/>
              </a:rPr>
              <a:t>message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path.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While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message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path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abstract</a:t>
            </a:r>
            <a:r>
              <a:rPr sz="2800" spc="-25" dirty="0">
                <a:latin typeface="Times New Roman"/>
                <a:cs typeface="Times New Roman"/>
              </a:rPr>
              <a:t> can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purely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logical,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SOAP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node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perspective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always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focused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actual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physical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transport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route.</a:t>
            </a:r>
            <a:endParaRPr sz="2800">
              <a:latin typeface="Times New Roman"/>
              <a:cs typeface="Times New Roman"/>
            </a:endParaRPr>
          </a:p>
          <a:p>
            <a:pPr marL="355600" marR="17145" indent="-342900">
              <a:lnSpc>
                <a:spcPct val="100000"/>
              </a:lnSpc>
              <a:spcBef>
                <a:spcPts val="68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SOAP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message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path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comprised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series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SOAP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nodes,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beginning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initial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SOAP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sender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ending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ultimate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SOAP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receiver.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Every </a:t>
            </a:r>
            <a:r>
              <a:rPr sz="2800" dirty="0">
                <a:latin typeface="Times New Roman"/>
                <a:cs typeface="Times New Roman"/>
              </a:rPr>
              <a:t>node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refers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physical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installation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SOAP </a:t>
            </a:r>
            <a:r>
              <a:rPr sz="2800" dirty="0">
                <a:latin typeface="Times New Roman"/>
                <a:cs typeface="Times New Roman"/>
              </a:rPr>
              <a:t>software,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each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own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physical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address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3097530">
              <a:lnSpc>
                <a:spcPct val="100000"/>
              </a:lnSpc>
              <a:spcBef>
                <a:spcPts val="95"/>
              </a:spcBef>
            </a:pPr>
            <a:r>
              <a:rPr dirty="0"/>
              <a:t>Case</a:t>
            </a:r>
            <a:r>
              <a:rPr spc="-85" dirty="0"/>
              <a:t> </a:t>
            </a:r>
            <a:r>
              <a:rPr spc="-10" dirty="0"/>
              <a:t>Study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302" y="1574545"/>
            <a:ext cx="8204834" cy="387350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4330" marR="286385" indent="-342265" algn="just">
              <a:lnSpc>
                <a:spcPts val="1930"/>
              </a:lnSpc>
              <a:spcBef>
                <a:spcPts val="55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Revisiting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invoice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submission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scenario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last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time,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establish 	</a:t>
            </a:r>
            <a:r>
              <a:rPr sz="2000" dirty="0">
                <a:latin typeface="Times New Roman"/>
                <a:cs typeface="Times New Roman"/>
              </a:rPr>
              <a:t>both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logical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physical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views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along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invoice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SOAP 	</a:t>
            </a:r>
            <a:r>
              <a:rPr sz="2000" dirty="0">
                <a:latin typeface="Times New Roman"/>
                <a:cs typeface="Times New Roman"/>
              </a:rPr>
              <a:t>message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travels.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80200"/>
              </a:lnSpc>
              <a:spcBef>
                <a:spcPts val="484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logical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perspective,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message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path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always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same.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RailCo </a:t>
            </a:r>
            <a:r>
              <a:rPr sz="2000" dirty="0">
                <a:latin typeface="Times New Roman"/>
                <a:cs typeface="Times New Roman"/>
              </a:rPr>
              <a:t>Invoice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Submission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requestor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initial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sender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is </a:t>
            </a:r>
            <a:r>
              <a:rPr sz="2000" dirty="0">
                <a:latin typeface="Times New Roman"/>
                <a:cs typeface="Times New Roman"/>
              </a:rPr>
              <a:t>therefore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starting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point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path.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message </a:t>
            </a:r>
            <a:r>
              <a:rPr sz="2000" dirty="0">
                <a:latin typeface="Times New Roman"/>
                <a:cs typeface="Times New Roman"/>
              </a:rPr>
              <a:t>encounters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TLS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Load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Balancing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intermediary.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then </a:t>
            </a:r>
            <a:r>
              <a:rPr sz="2000" dirty="0">
                <a:latin typeface="Times New Roman"/>
                <a:cs typeface="Times New Roman"/>
              </a:rPr>
              <a:t>becomes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next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requestor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forwards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message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Accounts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Payable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provider.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last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along</a:t>
            </a:r>
            <a:r>
              <a:rPr sz="2000" spc="-25" dirty="0">
                <a:latin typeface="Times New Roman"/>
                <a:cs typeface="Times New Roman"/>
              </a:rPr>
              <a:t> the </a:t>
            </a:r>
            <a:r>
              <a:rPr sz="2000" dirty="0">
                <a:latin typeface="Times New Roman"/>
                <a:cs typeface="Times New Roman"/>
              </a:rPr>
              <a:t>path,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Web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becomes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ultimate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receiver.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establishes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logical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message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consisting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  <a:p>
            <a:pPr marL="354965" marR="55244" indent="-342900">
              <a:lnSpc>
                <a:spcPct val="80200"/>
              </a:lnSpc>
              <a:spcBef>
                <a:spcPts val="475"/>
              </a:spcBef>
              <a:buChar char="•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corresponding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SOAP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message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predictable.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Because</a:t>
            </a:r>
            <a:r>
              <a:rPr sz="2000" spc="-25" dirty="0">
                <a:latin typeface="Times New Roman"/>
                <a:cs typeface="Times New Roman"/>
              </a:rPr>
              <a:t> the </a:t>
            </a:r>
            <a:r>
              <a:rPr sz="2000" dirty="0">
                <a:latin typeface="Times New Roman"/>
                <a:cs typeface="Times New Roman"/>
              </a:rPr>
              <a:t>Load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Balancing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only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decide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physical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route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message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actually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receives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message,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ultimate </a:t>
            </a:r>
            <a:r>
              <a:rPr sz="2000" dirty="0">
                <a:latin typeface="Times New Roman"/>
                <a:cs typeface="Times New Roman"/>
              </a:rPr>
              <a:t>SOAP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receiver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determined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until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runtime.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5629" y="479551"/>
            <a:ext cx="54121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25370" algn="l"/>
                <a:tab pos="2930525" algn="l"/>
                <a:tab pos="4001135" algn="l"/>
              </a:tabLst>
            </a:pPr>
            <a:r>
              <a:rPr spc="-10" dirty="0"/>
              <a:t>Summary</a:t>
            </a:r>
            <a:r>
              <a:rPr dirty="0"/>
              <a:t>	</a:t>
            </a:r>
            <a:r>
              <a:rPr spc="-25" dirty="0"/>
              <a:t>of</a:t>
            </a:r>
            <a:r>
              <a:rPr dirty="0"/>
              <a:t>	</a:t>
            </a:r>
            <a:r>
              <a:rPr spc="-25" dirty="0"/>
              <a:t>Key</a:t>
            </a:r>
            <a:r>
              <a:rPr dirty="0"/>
              <a:t>	</a:t>
            </a:r>
            <a:r>
              <a:rPr spc="-10" dirty="0"/>
              <a:t>Points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701" y="1553972"/>
            <a:ext cx="8069580" cy="43783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775"/>
              </a:spcBef>
              <a:buChar char="•"/>
              <a:tabLst>
                <a:tab pos="355600" algn="l"/>
                <a:tab pos="444500" algn="l"/>
              </a:tabLst>
            </a:pPr>
            <a:r>
              <a:rPr sz="2800" dirty="0">
                <a:latin typeface="Times New Roman"/>
                <a:cs typeface="Times New Roman"/>
              </a:rPr>
              <a:t>	The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SOAP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messaging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framework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fulfills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need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SOA's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reliance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"independent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units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communication,"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supporting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creation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intelligence-</a:t>
            </a:r>
            <a:r>
              <a:rPr sz="2800" dirty="0">
                <a:latin typeface="Times New Roman"/>
                <a:cs typeface="Times New Roman"/>
              </a:rPr>
              <a:t>heavy,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document-</a:t>
            </a:r>
            <a:r>
              <a:rPr sz="2800" dirty="0">
                <a:latin typeface="Times New Roman"/>
                <a:cs typeface="Times New Roman"/>
              </a:rPr>
              <a:t>style,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highly </a:t>
            </a:r>
            <a:r>
              <a:rPr sz="2800" dirty="0">
                <a:latin typeface="Times New Roman"/>
                <a:cs typeface="Times New Roman"/>
              </a:rPr>
              <a:t>extensible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messages.</a:t>
            </a:r>
            <a:endParaRPr sz="2800">
              <a:latin typeface="Times New Roman"/>
              <a:cs typeface="Times New Roman"/>
            </a:endParaRPr>
          </a:p>
          <a:p>
            <a:pPr marL="355600" marR="488950" indent="-342900">
              <a:lnSpc>
                <a:spcPct val="8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SOAP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messaging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establishes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standard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message </a:t>
            </a:r>
            <a:r>
              <a:rPr sz="2800" dirty="0">
                <a:latin typeface="Times New Roman"/>
                <a:cs typeface="Times New Roman"/>
              </a:rPr>
              <a:t>structure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includes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extensible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header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section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numerous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WS-</a:t>
            </a:r>
            <a:r>
              <a:rPr sz="2800" dirty="0">
                <a:latin typeface="Times New Roman"/>
                <a:cs typeface="Times New Roman"/>
              </a:rPr>
              <a:t>*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extensions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implement enterprise-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features.</a:t>
            </a:r>
            <a:endParaRPr sz="2800">
              <a:latin typeface="Times New Roman"/>
              <a:cs typeface="Times New Roman"/>
            </a:endParaRPr>
          </a:p>
          <a:p>
            <a:pPr marL="355600" marR="45720" indent="-342900">
              <a:lnSpc>
                <a:spcPct val="79900"/>
              </a:lnSpc>
              <a:spcBef>
                <a:spcPts val="68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SOAP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node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view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Web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framework </a:t>
            </a:r>
            <a:r>
              <a:rPr sz="2800" dirty="0">
                <a:latin typeface="Times New Roman"/>
                <a:cs typeface="Times New Roman"/>
              </a:rPr>
              <a:t>abstracts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physical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communications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framework, </a:t>
            </a:r>
            <a:r>
              <a:rPr sz="2800" dirty="0">
                <a:latin typeface="Times New Roman"/>
                <a:cs typeface="Times New Roman"/>
              </a:rPr>
              <a:t>which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consists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series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SOAP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servers.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1377950">
              <a:lnSpc>
                <a:spcPct val="100000"/>
              </a:lnSpc>
              <a:spcBef>
                <a:spcPts val="95"/>
              </a:spcBef>
            </a:pPr>
            <a:r>
              <a:rPr dirty="0"/>
              <a:t>How</a:t>
            </a:r>
            <a:r>
              <a:rPr spc="-30" dirty="0"/>
              <a:t> </a:t>
            </a:r>
            <a:r>
              <a:rPr dirty="0"/>
              <a:t>services</a:t>
            </a:r>
            <a:r>
              <a:rPr spc="-20" dirty="0"/>
              <a:t> </a:t>
            </a:r>
            <a:r>
              <a:rPr dirty="0"/>
              <a:t>are</a:t>
            </a:r>
            <a:r>
              <a:rPr spc="-20" dirty="0"/>
              <a:t> </a:t>
            </a:r>
            <a:r>
              <a:rPr spc="-10" dirty="0"/>
              <a:t>designed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701" y="1594358"/>
            <a:ext cx="7986395" cy="4078604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5080" indent="-342900">
              <a:lnSpc>
                <a:spcPct val="89800"/>
              </a:lnSpc>
              <a:spcBef>
                <a:spcPts val="39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knowledge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components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comprise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basic </a:t>
            </a:r>
            <a:r>
              <a:rPr sz="2400" dirty="0">
                <a:latin typeface="Times New Roman"/>
                <a:cs typeface="Times New Roman"/>
              </a:rPr>
              <a:t>architecture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design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principles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shape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standardize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components,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missing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an </a:t>
            </a:r>
            <a:r>
              <a:rPr sz="2400" dirty="0">
                <a:latin typeface="Times New Roman"/>
                <a:cs typeface="Times New Roman"/>
              </a:rPr>
              <a:t>implementation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platform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will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allow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pull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pieces </a:t>
            </a:r>
            <a:r>
              <a:rPr sz="2400" dirty="0">
                <a:latin typeface="Times New Roman"/>
                <a:cs typeface="Times New Roman"/>
              </a:rPr>
              <a:t>together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build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service-</a:t>
            </a:r>
            <a:r>
              <a:rPr sz="2400" dirty="0">
                <a:latin typeface="Times New Roman"/>
                <a:cs typeface="Times New Roman"/>
              </a:rPr>
              <a:t>oriented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automation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solutions.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89800"/>
              </a:lnSpc>
              <a:spcBef>
                <a:spcPts val="58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Web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technology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offers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platform.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knowledge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components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comprise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basic </a:t>
            </a:r>
            <a:r>
              <a:rPr sz="2400" dirty="0">
                <a:latin typeface="Times New Roman"/>
                <a:cs typeface="Times New Roman"/>
              </a:rPr>
              <a:t>architecture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design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principles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shape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standardize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components,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missing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an </a:t>
            </a:r>
            <a:r>
              <a:rPr sz="2400" dirty="0">
                <a:latin typeface="Times New Roman"/>
                <a:cs typeface="Times New Roman"/>
              </a:rPr>
              <a:t>implementation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platform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will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allow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pull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pieces </a:t>
            </a:r>
            <a:r>
              <a:rPr sz="2400" dirty="0">
                <a:latin typeface="Times New Roman"/>
                <a:cs typeface="Times New Roman"/>
              </a:rPr>
              <a:t>together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build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service-</a:t>
            </a:r>
            <a:r>
              <a:rPr sz="2400" dirty="0">
                <a:latin typeface="Times New Roman"/>
                <a:cs typeface="Times New Roman"/>
              </a:rPr>
              <a:t>oriented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automation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solutions.</a:t>
            </a:r>
            <a:r>
              <a:rPr sz="2400" spc="-25" dirty="0">
                <a:latin typeface="Times New Roman"/>
                <a:cs typeface="Times New Roman"/>
              </a:rPr>
              <a:t> The </a:t>
            </a:r>
            <a:r>
              <a:rPr sz="2400" dirty="0">
                <a:latin typeface="Times New Roman"/>
                <a:cs typeface="Times New Roman"/>
              </a:rPr>
              <a:t>Web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technology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offers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platform.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1858010">
              <a:lnSpc>
                <a:spcPct val="100000"/>
              </a:lnSpc>
              <a:spcBef>
                <a:spcPts val="95"/>
              </a:spcBef>
            </a:pPr>
            <a:r>
              <a:rPr dirty="0"/>
              <a:t>How</a:t>
            </a:r>
            <a:r>
              <a:rPr spc="-30" dirty="0"/>
              <a:t> </a:t>
            </a:r>
            <a:r>
              <a:rPr dirty="0"/>
              <a:t>services</a:t>
            </a:r>
            <a:r>
              <a:rPr spc="-20" dirty="0"/>
              <a:t> </a:t>
            </a:r>
            <a:r>
              <a:rPr dirty="0"/>
              <a:t>are</a:t>
            </a:r>
            <a:r>
              <a:rPr spc="-20" dirty="0"/>
              <a:t> </a:t>
            </a:r>
            <a:r>
              <a:rPr spc="-10" dirty="0"/>
              <a:t>built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701" y="1563878"/>
            <a:ext cx="8059420" cy="4159087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marR="40005" indent="-342900">
              <a:lnSpc>
                <a:spcPct val="79800"/>
              </a:lnSpc>
              <a:spcBef>
                <a:spcPts val="68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mentioned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earlier,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term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"service-</a:t>
            </a:r>
            <a:r>
              <a:rPr sz="2400" dirty="0">
                <a:latin typeface="Times New Roman"/>
                <a:cs typeface="Times New Roman"/>
              </a:rPr>
              <a:t>oriented"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various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abstract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existed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before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arrival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Web </a:t>
            </a:r>
            <a:r>
              <a:rPr sz="2400" spc="-10" dirty="0">
                <a:latin typeface="Times New Roman"/>
                <a:cs typeface="Times New Roman"/>
              </a:rPr>
              <a:t>services.</a:t>
            </a:r>
            <a:endParaRPr sz="24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79800"/>
              </a:lnSpc>
              <a:spcBef>
                <a:spcPts val="58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However,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technology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advancement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been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so</a:t>
            </a:r>
            <a:r>
              <a:rPr sz="2400" spc="6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suitable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successful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manifesting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Web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services.</a:t>
            </a:r>
            <a:endParaRPr sz="2400" dirty="0">
              <a:latin typeface="Times New Roman"/>
              <a:cs typeface="Times New Roman"/>
            </a:endParaRPr>
          </a:p>
          <a:p>
            <a:pPr marL="355600" marR="273050" indent="-342900">
              <a:lnSpc>
                <a:spcPct val="799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major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vendor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platforms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currently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support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service-</a:t>
            </a:r>
            <a:r>
              <a:rPr sz="2400" dirty="0">
                <a:latin typeface="Times New Roman"/>
                <a:cs typeface="Times New Roman"/>
              </a:rPr>
              <a:t>oriented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solutions,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understanding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support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the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services.</a:t>
            </a:r>
            <a:endParaRPr sz="2400" dirty="0">
              <a:latin typeface="Times New Roman"/>
              <a:cs typeface="Times New Roman"/>
            </a:endParaRPr>
          </a:p>
          <a:p>
            <a:pPr marL="355600" marR="314960" indent="-342900">
              <a:lnSpc>
                <a:spcPct val="799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Therefore,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fully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acknowledge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achieving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SOA </a:t>
            </a:r>
            <a:r>
              <a:rPr sz="2400" dirty="0">
                <a:latin typeface="Times New Roman"/>
                <a:cs typeface="Times New Roman"/>
              </a:rPr>
              <a:t>does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focus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is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how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SOA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can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should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realized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through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use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Web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services </a:t>
            </a:r>
            <a:r>
              <a:rPr sz="2400" b="1" dirty="0">
                <a:latin typeface="Times New Roman"/>
                <a:cs typeface="Times New Roman"/>
              </a:rPr>
              <a:t>technology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platform.</a:t>
            </a:r>
            <a:endParaRPr sz="24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2693670">
              <a:lnSpc>
                <a:spcPct val="100000"/>
              </a:lnSpc>
              <a:spcBef>
                <a:spcPts val="95"/>
              </a:spcBef>
            </a:pPr>
            <a:r>
              <a:rPr dirty="0"/>
              <a:t>Primitive</a:t>
            </a:r>
            <a:r>
              <a:rPr spc="-165" dirty="0"/>
              <a:t> </a:t>
            </a:r>
            <a:r>
              <a:rPr spc="-25" dirty="0"/>
              <a:t>SOA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07365" marR="1414145" indent="-342900">
              <a:lnSpc>
                <a:spcPts val="2590"/>
              </a:lnSpc>
              <a:spcBef>
                <a:spcPts val="425"/>
              </a:spcBef>
              <a:buChar char="•"/>
              <a:tabLst>
                <a:tab pos="508000" algn="l"/>
              </a:tabLst>
            </a:pPr>
            <a:r>
              <a:rPr dirty="0"/>
              <a:t>The</a:t>
            </a:r>
            <a:r>
              <a:rPr spc="-30" dirty="0"/>
              <a:t> </a:t>
            </a:r>
            <a:r>
              <a:rPr dirty="0"/>
              <a:t>past</a:t>
            </a:r>
            <a:r>
              <a:rPr spc="-30" dirty="0"/>
              <a:t> </a:t>
            </a:r>
            <a:r>
              <a:rPr dirty="0"/>
              <a:t>few</a:t>
            </a:r>
            <a:r>
              <a:rPr spc="-30" dirty="0"/>
              <a:t> </a:t>
            </a:r>
            <a:r>
              <a:rPr dirty="0"/>
              <a:t>sections</a:t>
            </a:r>
            <a:r>
              <a:rPr spc="-30" dirty="0"/>
              <a:t> </a:t>
            </a:r>
            <a:r>
              <a:rPr dirty="0"/>
              <a:t>have</a:t>
            </a:r>
            <a:r>
              <a:rPr spc="-30" dirty="0"/>
              <a:t> </a:t>
            </a:r>
            <a:r>
              <a:rPr dirty="0"/>
              <a:t>described</a:t>
            </a:r>
            <a:r>
              <a:rPr spc="-3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10" dirty="0"/>
              <a:t>individual </a:t>
            </a:r>
            <a:r>
              <a:rPr dirty="0"/>
              <a:t>ingredients</a:t>
            </a:r>
            <a:r>
              <a:rPr spc="-40" dirty="0"/>
              <a:t> </a:t>
            </a:r>
            <a:r>
              <a:rPr dirty="0"/>
              <a:t>for</a:t>
            </a:r>
            <a:r>
              <a:rPr spc="-35" dirty="0"/>
              <a:t> </a:t>
            </a:r>
            <a:r>
              <a:rPr dirty="0"/>
              <a:t>what</a:t>
            </a:r>
            <a:r>
              <a:rPr spc="-40" dirty="0"/>
              <a:t> </a:t>
            </a:r>
            <a:r>
              <a:rPr dirty="0"/>
              <a:t>we</a:t>
            </a:r>
            <a:r>
              <a:rPr spc="-35" dirty="0"/>
              <a:t> </a:t>
            </a:r>
            <a:r>
              <a:rPr dirty="0"/>
              <a:t>call</a:t>
            </a:r>
            <a:r>
              <a:rPr spc="-35" dirty="0"/>
              <a:t> </a:t>
            </a:r>
            <a:r>
              <a:rPr dirty="0"/>
              <a:t>primitive</a:t>
            </a:r>
            <a:r>
              <a:rPr spc="-40" dirty="0"/>
              <a:t> </a:t>
            </a:r>
            <a:r>
              <a:rPr spc="-20" dirty="0"/>
              <a:t>SOA.</a:t>
            </a:r>
          </a:p>
          <a:p>
            <a:pPr marL="507365" marR="5080" indent="-342900">
              <a:lnSpc>
                <a:spcPct val="89900"/>
              </a:lnSpc>
              <a:spcBef>
                <a:spcPts val="530"/>
              </a:spcBef>
              <a:buChar char="•"/>
              <a:tabLst>
                <a:tab pos="508000" algn="l"/>
              </a:tabLst>
            </a:pPr>
            <a:r>
              <a:rPr dirty="0"/>
              <a:t>It</a:t>
            </a:r>
            <a:r>
              <a:rPr spc="-30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dirty="0"/>
              <a:t>labeled</a:t>
            </a:r>
            <a:r>
              <a:rPr spc="-30" dirty="0"/>
              <a:t> </a:t>
            </a:r>
            <a:r>
              <a:rPr dirty="0"/>
              <a:t>as</a:t>
            </a:r>
            <a:r>
              <a:rPr spc="-30" dirty="0"/>
              <a:t> </a:t>
            </a:r>
            <a:r>
              <a:rPr dirty="0"/>
              <a:t>such</a:t>
            </a:r>
            <a:r>
              <a:rPr spc="-30" dirty="0"/>
              <a:t> </a:t>
            </a:r>
            <a:r>
              <a:rPr dirty="0"/>
              <a:t>because</a:t>
            </a:r>
            <a:r>
              <a:rPr spc="-30" dirty="0"/>
              <a:t> </a:t>
            </a:r>
            <a:r>
              <a:rPr dirty="0"/>
              <a:t>it</a:t>
            </a:r>
            <a:r>
              <a:rPr spc="-30" dirty="0"/>
              <a:t> </a:t>
            </a:r>
            <a:r>
              <a:rPr dirty="0"/>
              <a:t>represents</a:t>
            </a:r>
            <a:r>
              <a:rPr spc="-30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baseline</a:t>
            </a:r>
            <a:r>
              <a:rPr spc="-30" dirty="0"/>
              <a:t> </a:t>
            </a:r>
            <a:r>
              <a:rPr spc="-10" dirty="0"/>
              <a:t>technology </a:t>
            </a:r>
            <a:r>
              <a:rPr dirty="0"/>
              <a:t>architecture</a:t>
            </a:r>
            <a:r>
              <a:rPr spc="-30" dirty="0"/>
              <a:t> </a:t>
            </a:r>
            <a:r>
              <a:rPr dirty="0"/>
              <a:t>that</a:t>
            </a:r>
            <a:r>
              <a:rPr spc="-30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dirty="0"/>
              <a:t>supported</a:t>
            </a:r>
            <a:r>
              <a:rPr spc="-30" dirty="0"/>
              <a:t> </a:t>
            </a:r>
            <a:r>
              <a:rPr dirty="0"/>
              <a:t>by</a:t>
            </a:r>
            <a:r>
              <a:rPr spc="-30" dirty="0"/>
              <a:t> </a:t>
            </a:r>
            <a:r>
              <a:rPr dirty="0"/>
              <a:t>current</a:t>
            </a:r>
            <a:r>
              <a:rPr spc="-30" dirty="0"/>
              <a:t> </a:t>
            </a:r>
            <a:r>
              <a:rPr dirty="0"/>
              <a:t>major</a:t>
            </a:r>
            <a:r>
              <a:rPr spc="-25" dirty="0"/>
              <a:t> </a:t>
            </a:r>
            <a:r>
              <a:rPr spc="-10" dirty="0"/>
              <a:t>vendor platforms.</a:t>
            </a:r>
          </a:p>
          <a:p>
            <a:pPr marL="507365" marR="316865" indent="-342900">
              <a:lnSpc>
                <a:spcPct val="89800"/>
              </a:lnSpc>
              <a:spcBef>
                <a:spcPts val="580"/>
              </a:spcBef>
              <a:buChar char="•"/>
              <a:tabLst>
                <a:tab pos="508000" algn="l"/>
              </a:tabLst>
            </a:pPr>
            <a:r>
              <a:rPr dirty="0"/>
              <a:t>All</a:t>
            </a:r>
            <a:r>
              <a:rPr spc="-25" dirty="0"/>
              <a:t> </a:t>
            </a:r>
            <a:r>
              <a:rPr dirty="0"/>
              <a:t>forms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SOA</a:t>
            </a:r>
            <a:r>
              <a:rPr spc="-25" dirty="0"/>
              <a:t> </a:t>
            </a:r>
            <a:r>
              <a:rPr dirty="0"/>
              <a:t>we</a:t>
            </a:r>
            <a:r>
              <a:rPr spc="-20" dirty="0"/>
              <a:t> </a:t>
            </a:r>
            <a:r>
              <a:rPr dirty="0"/>
              <a:t>explore</a:t>
            </a:r>
            <a:r>
              <a:rPr spc="-20" dirty="0"/>
              <a:t> </a:t>
            </a:r>
            <a:r>
              <a:rPr dirty="0"/>
              <a:t>from</a:t>
            </a:r>
            <a:r>
              <a:rPr spc="-25" dirty="0"/>
              <a:t> </a:t>
            </a:r>
            <a:r>
              <a:rPr dirty="0"/>
              <a:t>here</a:t>
            </a:r>
            <a:r>
              <a:rPr spc="-20" dirty="0"/>
              <a:t> </a:t>
            </a:r>
            <a:r>
              <a:rPr dirty="0"/>
              <a:t>on</a:t>
            </a:r>
            <a:r>
              <a:rPr spc="-20" dirty="0"/>
              <a:t> </a:t>
            </a:r>
            <a:r>
              <a:rPr dirty="0"/>
              <a:t>are</a:t>
            </a:r>
            <a:r>
              <a:rPr spc="-25" dirty="0"/>
              <a:t> </a:t>
            </a:r>
            <a:r>
              <a:rPr dirty="0"/>
              <a:t>based</a:t>
            </a:r>
            <a:r>
              <a:rPr spc="-20" dirty="0"/>
              <a:t> </a:t>
            </a:r>
            <a:r>
              <a:rPr dirty="0"/>
              <a:t>on</a:t>
            </a:r>
            <a:r>
              <a:rPr spc="-20" dirty="0"/>
              <a:t> </a:t>
            </a:r>
            <a:r>
              <a:rPr spc="-25" dirty="0"/>
              <a:t>and </a:t>
            </a:r>
            <a:r>
              <a:rPr dirty="0"/>
              <a:t>extend</a:t>
            </a:r>
            <a:r>
              <a:rPr spc="-30" dirty="0"/>
              <a:t> </a:t>
            </a:r>
            <a:r>
              <a:rPr dirty="0"/>
              <a:t>this</a:t>
            </a:r>
            <a:r>
              <a:rPr spc="-30" dirty="0"/>
              <a:t> </a:t>
            </a:r>
            <a:r>
              <a:rPr dirty="0"/>
              <a:t>primitive</a:t>
            </a:r>
            <a:r>
              <a:rPr spc="-30" dirty="0"/>
              <a:t> </a:t>
            </a:r>
            <a:r>
              <a:rPr dirty="0"/>
              <a:t>model.</a:t>
            </a:r>
            <a:r>
              <a:rPr spc="-30" dirty="0"/>
              <a:t> </a:t>
            </a:r>
            <a:r>
              <a:rPr dirty="0"/>
              <a:t>Some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extensions</a:t>
            </a:r>
            <a:r>
              <a:rPr spc="-30" dirty="0"/>
              <a:t> </a:t>
            </a:r>
            <a:r>
              <a:rPr spc="-25" dirty="0"/>
              <a:t>we </a:t>
            </a:r>
            <a:r>
              <a:rPr dirty="0"/>
              <a:t>discuss</a:t>
            </a:r>
            <a:r>
              <a:rPr spc="-45" dirty="0"/>
              <a:t> </a:t>
            </a:r>
            <a:r>
              <a:rPr dirty="0"/>
              <a:t>are</a:t>
            </a:r>
            <a:r>
              <a:rPr spc="-45" dirty="0"/>
              <a:t> </a:t>
            </a:r>
            <a:r>
              <a:rPr dirty="0"/>
              <a:t>attainable</a:t>
            </a:r>
            <a:r>
              <a:rPr spc="-40" dirty="0"/>
              <a:t> </a:t>
            </a:r>
            <a:r>
              <a:rPr dirty="0"/>
              <a:t>today</a:t>
            </a:r>
            <a:r>
              <a:rPr spc="-45" dirty="0"/>
              <a:t> </a:t>
            </a:r>
            <a:r>
              <a:rPr dirty="0"/>
              <a:t>through</a:t>
            </a:r>
            <a:r>
              <a:rPr spc="-4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application</a:t>
            </a:r>
            <a:r>
              <a:rPr spc="-40" dirty="0"/>
              <a:t> </a:t>
            </a:r>
            <a:r>
              <a:rPr spc="-25" dirty="0"/>
              <a:t>of </a:t>
            </a:r>
            <a:r>
              <a:rPr dirty="0"/>
              <a:t>advanced</a:t>
            </a:r>
            <a:r>
              <a:rPr spc="-30" dirty="0"/>
              <a:t> </a:t>
            </a:r>
            <a:r>
              <a:rPr dirty="0"/>
              <a:t>design</a:t>
            </a:r>
            <a:r>
              <a:rPr spc="-30" dirty="0"/>
              <a:t> </a:t>
            </a:r>
            <a:r>
              <a:rPr dirty="0"/>
              <a:t>techniques,</a:t>
            </a:r>
            <a:r>
              <a:rPr spc="-30" dirty="0"/>
              <a:t> </a:t>
            </a:r>
            <a:r>
              <a:rPr dirty="0"/>
              <a:t>while</a:t>
            </a:r>
            <a:r>
              <a:rPr spc="-30" dirty="0"/>
              <a:t> </a:t>
            </a:r>
            <a:r>
              <a:rPr dirty="0"/>
              <a:t>others</a:t>
            </a:r>
            <a:r>
              <a:rPr spc="-30" dirty="0"/>
              <a:t> </a:t>
            </a:r>
            <a:r>
              <a:rPr dirty="0"/>
              <a:t>rely</a:t>
            </a:r>
            <a:r>
              <a:rPr spc="-30" dirty="0"/>
              <a:t> </a:t>
            </a:r>
            <a:r>
              <a:rPr dirty="0"/>
              <a:t>on</a:t>
            </a:r>
            <a:r>
              <a:rPr spc="-30" dirty="0"/>
              <a:t> </a:t>
            </a:r>
            <a:r>
              <a:rPr spc="-25" dirty="0"/>
              <a:t>the </a:t>
            </a:r>
            <a:r>
              <a:rPr dirty="0"/>
              <a:t>availability</a:t>
            </a:r>
            <a:r>
              <a:rPr spc="-5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pre-</a:t>
            </a:r>
            <a:r>
              <a:rPr dirty="0"/>
              <a:t>defined</a:t>
            </a:r>
            <a:r>
              <a:rPr spc="-35" dirty="0"/>
              <a:t> </a:t>
            </a:r>
            <a:r>
              <a:rPr dirty="0"/>
              <a:t>Web</a:t>
            </a:r>
            <a:r>
              <a:rPr spc="-40" dirty="0"/>
              <a:t> </a:t>
            </a:r>
            <a:r>
              <a:rPr dirty="0"/>
              <a:t>services</a:t>
            </a:r>
            <a:r>
              <a:rPr spc="-40" dirty="0"/>
              <a:t> </a:t>
            </a:r>
            <a:r>
              <a:rPr dirty="0"/>
              <a:t>specifications</a:t>
            </a:r>
            <a:r>
              <a:rPr spc="-35" dirty="0"/>
              <a:t> </a:t>
            </a:r>
            <a:r>
              <a:rPr spc="-25" dirty="0"/>
              <a:t>and </a:t>
            </a:r>
            <a:r>
              <a:rPr dirty="0"/>
              <a:t>corresponding</a:t>
            </a:r>
            <a:r>
              <a:rPr spc="-50" dirty="0"/>
              <a:t> </a:t>
            </a:r>
            <a:r>
              <a:rPr dirty="0"/>
              <a:t>vendor</a:t>
            </a:r>
            <a:r>
              <a:rPr spc="-45" dirty="0"/>
              <a:t> </a:t>
            </a:r>
            <a:r>
              <a:rPr spc="-10" dirty="0"/>
              <a:t>support.</a:t>
            </a:r>
          </a:p>
          <a:p>
            <a:pPr marL="506730" indent="-342265">
              <a:lnSpc>
                <a:spcPct val="100000"/>
              </a:lnSpc>
              <a:spcBef>
                <a:spcPts val="280"/>
              </a:spcBef>
              <a:buFont typeface="Times New Roman"/>
              <a:buChar char="•"/>
              <a:tabLst>
                <a:tab pos="507365" algn="l"/>
              </a:tabLst>
            </a:pPr>
            <a:r>
              <a:rPr i="1" dirty="0">
                <a:latin typeface="Times New Roman"/>
                <a:cs typeface="Times New Roman"/>
              </a:rPr>
              <a:t>Refer:</a:t>
            </a:r>
            <a:r>
              <a:rPr i="1" spc="-25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case</a:t>
            </a:r>
            <a:r>
              <a:rPr i="1" spc="-25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study</a:t>
            </a:r>
            <a:r>
              <a:rPr i="1" spc="-25" dirty="0">
                <a:latin typeface="Times New Roman"/>
                <a:cs typeface="Times New Roman"/>
              </a:rPr>
              <a:t> 01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3145" rIns="0" bIns="0" rtlCol="0">
            <a:spAutoFit/>
          </a:bodyPr>
          <a:lstStyle/>
          <a:p>
            <a:pPr marL="215963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Summary</a:t>
            </a:r>
            <a:r>
              <a:rPr sz="3600" spc="-90" dirty="0"/>
              <a:t> </a:t>
            </a:r>
            <a:r>
              <a:rPr sz="3600" dirty="0"/>
              <a:t>of</a:t>
            </a:r>
            <a:r>
              <a:rPr sz="3600" spc="-75" dirty="0"/>
              <a:t> </a:t>
            </a:r>
            <a:r>
              <a:rPr sz="3600" dirty="0"/>
              <a:t>Key</a:t>
            </a:r>
            <a:r>
              <a:rPr sz="3600" spc="-75" dirty="0"/>
              <a:t> </a:t>
            </a:r>
            <a:r>
              <a:rPr sz="3600" spc="-10" dirty="0"/>
              <a:t>Points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6701" y="1622551"/>
            <a:ext cx="8004809" cy="361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2768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444500" algn="l"/>
              </a:tabLst>
            </a:pPr>
            <a:r>
              <a:rPr sz="2800" dirty="0">
                <a:latin typeface="Times New Roman"/>
                <a:cs typeface="Times New Roman"/>
              </a:rPr>
              <a:t>	SOA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service-</a:t>
            </a:r>
            <a:r>
              <a:rPr sz="2800" dirty="0">
                <a:latin typeface="Times New Roman"/>
                <a:cs typeface="Times New Roman"/>
              </a:rPr>
              <a:t>orientation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implementation- </a:t>
            </a:r>
            <a:r>
              <a:rPr sz="2800" dirty="0">
                <a:latin typeface="Times New Roman"/>
                <a:cs typeface="Times New Roman"/>
              </a:rPr>
              <a:t>agnostic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paradigms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realized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-25" dirty="0">
                <a:latin typeface="Times New Roman"/>
                <a:cs typeface="Times New Roman"/>
              </a:rPr>
              <a:t> any </a:t>
            </a:r>
            <a:r>
              <a:rPr sz="2800" dirty="0">
                <a:latin typeface="Times New Roman"/>
                <a:cs typeface="Times New Roman"/>
              </a:rPr>
              <a:t>suitable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technology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platform.</a:t>
            </a:r>
            <a:endParaRPr sz="2800">
              <a:latin typeface="Times New Roman"/>
              <a:cs typeface="Times New Roman"/>
            </a:endParaRPr>
          </a:p>
          <a:p>
            <a:pPr marL="355600" marR="320040" indent="-342900" algn="just">
              <a:lnSpc>
                <a:spcPct val="100000"/>
              </a:lnSpc>
              <a:spcBef>
                <a:spcPts val="68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Our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primitive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SOA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model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represents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mainstream </a:t>
            </a:r>
            <a:r>
              <a:rPr sz="2800" dirty="0">
                <a:latin typeface="Times New Roman"/>
                <a:cs typeface="Times New Roman"/>
              </a:rPr>
              <a:t>variation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based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solely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Web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common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service-</a:t>
            </a:r>
            <a:r>
              <a:rPr sz="2800" dirty="0">
                <a:latin typeface="Times New Roman"/>
                <a:cs typeface="Times New Roman"/>
              </a:rPr>
              <a:t>orientation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principles.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Throughout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discussions,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reference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term </a:t>
            </a:r>
            <a:r>
              <a:rPr sz="2800" dirty="0">
                <a:latin typeface="Times New Roman"/>
                <a:cs typeface="Times New Roman"/>
              </a:rPr>
              <a:t>"SOA"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implies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primitive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SOA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model.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818" rIns="0" bIns="0" rtlCol="0">
            <a:spAutoFit/>
          </a:bodyPr>
          <a:lstStyle/>
          <a:p>
            <a:pPr marL="2379980" marR="5080" indent="-75565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Common</a:t>
            </a:r>
            <a:r>
              <a:rPr sz="4000" spc="-114" dirty="0"/>
              <a:t> </a:t>
            </a:r>
            <a:r>
              <a:rPr sz="4000" dirty="0"/>
              <a:t>characteristics</a:t>
            </a:r>
            <a:r>
              <a:rPr sz="4000" spc="-114" dirty="0"/>
              <a:t> </a:t>
            </a:r>
            <a:r>
              <a:rPr sz="4000" spc="-25" dirty="0"/>
              <a:t>of </a:t>
            </a:r>
            <a:r>
              <a:rPr sz="4000" dirty="0"/>
              <a:t>contemporary</a:t>
            </a:r>
            <a:r>
              <a:rPr sz="4000" spc="-235" dirty="0"/>
              <a:t> </a:t>
            </a:r>
            <a:r>
              <a:rPr sz="4000" spc="-25" dirty="0"/>
              <a:t>SOA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6701" y="1594358"/>
            <a:ext cx="8053070" cy="415162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237490" indent="-342900">
              <a:lnSpc>
                <a:spcPts val="2590"/>
              </a:lnSpc>
              <a:spcBef>
                <a:spcPts val="42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Major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software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vendors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continually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conceiving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new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Web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specifications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building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increasingly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powerful </a:t>
            </a:r>
            <a:r>
              <a:rPr sz="2400" dirty="0">
                <a:latin typeface="Times New Roman"/>
                <a:cs typeface="Times New Roman"/>
              </a:rPr>
              <a:t>XML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Web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support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current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technology platforms.</a:t>
            </a:r>
            <a:endParaRPr sz="2400">
              <a:latin typeface="Times New Roman"/>
              <a:cs typeface="Times New Roman"/>
            </a:endParaRPr>
          </a:p>
          <a:p>
            <a:pPr marL="355600" marR="1120140" indent="-342900">
              <a:lnSpc>
                <a:spcPts val="2590"/>
              </a:lnSpc>
              <a:spcBef>
                <a:spcPts val="56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result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extended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service-oriented </a:t>
            </a:r>
            <a:r>
              <a:rPr sz="2400" dirty="0">
                <a:latin typeface="Times New Roman"/>
                <a:cs typeface="Times New Roman"/>
              </a:rPr>
              <a:t>architecture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refer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contemporary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SOA.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89800"/>
              </a:lnSpc>
              <a:spcBef>
                <a:spcPts val="53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Contemporary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builds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primitive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by </a:t>
            </a:r>
            <a:r>
              <a:rPr sz="2400" dirty="0">
                <a:latin typeface="Times New Roman"/>
                <a:cs typeface="Times New Roman"/>
              </a:rPr>
              <a:t>leveraging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industry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technology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advancements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further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its </a:t>
            </a:r>
            <a:r>
              <a:rPr sz="2400" dirty="0">
                <a:latin typeface="Times New Roman"/>
                <a:cs typeface="Times New Roman"/>
              </a:rPr>
              <a:t>original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ideals.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Though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implementation </a:t>
            </a:r>
            <a:r>
              <a:rPr sz="2400" dirty="0">
                <a:latin typeface="Times New Roman"/>
                <a:cs typeface="Times New Roman"/>
              </a:rPr>
              <a:t>technology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vary,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contemporary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SOAs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evolved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point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associated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common characteristics.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501" y="410972"/>
            <a:ext cx="7941945" cy="565848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77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“Because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term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"service-</a:t>
            </a:r>
            <a:r>
              <a:rPr sz="2800" dirty="0">
                <a:latin typeface="Times New Roman"/>
                <a:cs typeface="Times New Roman"/>
              </a:rPr>
              <a:t>oriented"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has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existed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some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time,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has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been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different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contexts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different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purposes.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constant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its </a:t>
            </a:r>
            <a:r>
              <a:rPr sz="2800" dirty="0">
                <a:latin typeface="Times New Roman"/>
                <a:cs typeface="Times New Roman"/>
              </a:rPr>
              <a:t>existence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has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been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represents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distinct </a:t>
            </a:r>
            <a:r>
              <a:rPr sz="2800" dirty="0">
                <a:latin typeface="Times New Roman"/>
                <a:cs typeface="Times New Roman"/>
              </a:rPr>
              <a:t>approach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separating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concerns.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What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this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means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logic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required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solve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large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problem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be </a:t>
            </a:r>
            <a:r>
              <a:rPr sz="2800" dirty="0">
                <a:latin typeface="Times New Roman"/>
                <a:cs typeface="Times New Roman"/>
              </a:rPr>
              <a:t>better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constructed,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carried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out,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managed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if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decomposed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into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collection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smaller,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related </a:t>
            </a:r>
            <a:r>
              <a:rPr sz="2800" dirty="0">
                <a:latin typeface="Times New Roman"/>
                <a:cs typeface="Times New Roman"/>
              </a:rPr>
              <a:t>pieces.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Each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these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pieces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addresses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concern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specific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part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problem.</a:t>
            </a:r>
            <a:endParaRPr sz="2800">
              <a:latin typeface="Times New Roman"/>
              <a:cs typeface="Times New Roman"/>
            </a:endParaRPr>
          </a:p>
          <a:p>
            <a:pPr marL="355600" marR="12065" indent="-342900">
              <a:lnSpc>
                <a:spcPct val="8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This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approach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transcends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technology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automation </a:t>
            </a:r>
            <a:r>
              <a:rPr sz="2800" dirty="0">
                <a:latin typeface="Times New Roman"/>
                <a:cs typeface="Times New Roman"/>
              </a:rPr>
              <a:t>solutions.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established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generic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theory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that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address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variety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problems.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What </a:t>
            </a:r>
            <a:r>
              <a:rPr sz="2800" dirty="0">
                <a:latin typeface="Times New Roman"/>
                <a:cs typeface="Times New Roman"/>
              </a:rPr>
              <a:t>distinguishes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service-</a:t>
            </a:r>
            <a:r>
              <a:rPr sz="2800" dirty="0">
                <a:latin typeface="Times New Roman"/>
                <a:cs typeface="Times New Roman"/>
              </a:rPr>
              <a:t>oriented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approach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separating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concerns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manner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which</a:t>
            </a:r>
            <a:r>
              <a:rPr sz="2800" spc="-25" dirty="0">
                <a:latin typeface="Times New Roman"/>
                <a:cs typeface="Times New Roman"/>
              </a:rPr>
              <a:t> it </a:t>
            </a:r>
            <a:r>
              <a:rPr sz="2800" dirty="0">
                <a:latin typeface="Times New Roman"/>
                <a:cs typeface="Times New Roman"/>
              </a:rPr>
              <a:t>achieves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separation.”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818" rIns="0" bIns="0" rtlCol="0">
            <a:spAutoFit/>
          </a:bodyPr>
          <a:lstStyle/>
          <a:p>
            <a:pPr marL="2379980" marR="5080" indent="-75565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Common</a:t>
            </a:r>
            <a:r>
              <a:rPr sz="4000" spc="-114" dirty="0"/>
              <a:t> </a:t>
            </a:r>
            <a:r>
              <a:rPr sz="4000" dirty="0"/>
              <a:t>characteristics</a:t>
            </a:r>
            <a:r>
              <a:rPr sz="4000" spc="-114" dirty="0"/>
              <a:t> </a:t>
            </a:r>
            <a:r>
              <a:rPr sz="4000" spc="-25" dirty="0"/>
              <a:t>of </a:t>
            </a:r>
            <a:r>
              <a:rPr sz="4000" dirty="0"/>
              <a:t>contemporary</a:t>
            </a:r>
            <a:r>
              <a:rPr sz="4000" spc="-235" dirty="0"/>
              <a:t> </a:t>
            </a:r>
            <a:r>
              <a:rPr sz="4000" spc="-25" dirty="0"/>
              <a:t>SOA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6701" y="1558544"/>
            <a:ext cx="7626350" cy="396875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400" dirty="0">
                <a:latin typeface="Times New Roman"/>
                <a:cs typeface="Times New Roman"/>
              </a:rPr>
              <a:t>Specifically,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explore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primary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characteristics:</a:t>
            </a:r>
            <a:endParaRPr sz="2400">
              <a:latin typeface="Times New Roman"/>
              <a:cs typeface="Times New Roman"/>
            </a:endParaRPr>
          </a:p>
          <a:p>
            <a:pPr marL="355600" marR="375920" indent="-342900">
              <a:lnSpc>
                <a:spcPts val="2590"/>
              </a:lnSpc>
              <a:spcBef>
                <a:spcPts val="61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Contemporary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service-oriented </a:t>
            </a:r>
            <a:r>
              <a:rPr sz="2400" dirty="0">
                <a:latin typeface="Times New Roman"/>
                <a:cs typeface="Times New Roman"/>
              </a:rPr>
              <a:t>computing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platform.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40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Contemporary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increases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quality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80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Contemporary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fundamentally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autonomous.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8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Contemporary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standards.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80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Contemporary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supports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vendor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diversity.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84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Contemporary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fosters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intrinsic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interoperability.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8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Contemporary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promotes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discovery.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84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Contemporary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promotes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federation.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818" rIns="0" bIns="0" rtlCol="0">
            <a:spAutoFit/>
          </a:bodyPr>
          <a:lstStyle/>
          <a:p>
            <a:pPr marL="2379980" marR="5080" indent="-75565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Common</a:t>
            </a:r>
            <a:r>
              <a:rPr sz="4000" spc="-114" dirty="0"/>
              <a:t> </a:t>
            </a:r>
            <a:r>
              <a:rPr sz="4000" dirty="0"/>
              <a:t>characteristics</a:t>
            </a:r>
            <a:r>
              <a:rPr sz="4000" spc="-114" dirty="0"/>
              <a:t> </a:t>
            </a:r>
            <a:r>
              <a:rPr sz="4000" spc="-25" dirty="0"/>
              <a:t>of </a:t>
            </a:r>
            <a:r>
              <a:rPr sz="4000" dirty="0"/>
              <a:t>contemporary</a:t>
            </a:r>
            <a:r>
              <a:rPr sz="4000" spc="-235" dirty="0"/>
              <a:t> </a:t>
            </a:r>
            <a:r>
              <a:rPr sz="4000" spc="-25" dirty="0"/>
              <a:t>SOA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6701" y="1587499"/>
            <a:ext cx="8023225" cy="442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1531620" indent="-342900">
              <a:lnSpc>
                <a:spcPts val="3020"/>
              </a:lnSpc>
              <a:spcBef>
                <a:spcPts val="484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Contemporary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SOA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architectural composability.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95"/>
              </a:spcBef>
              <a:buChar char="•"/>
              <a:tabLst>
                <a:tab pos="354965" algn="l"/>
              </a:tabLst>
            </a:pPr>
            <a:r>
              <a:rPr sz="2800" dirty="0">
                <a:latin typeface="Times New Roman"/>
                <a:cs typeface="Times New Roman"/>
              </a:rPr>
              <a:t>Contemporary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SOA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fosters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inherent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reusability.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45"/>
              </a:spcBef>
              <a:buChar char="•"/>
              <a:tabLst>
                <a:tab pos="354965" algn="l"/>
              </a:tabLst>
            </a:pPr>
            <a:r>
              <a:rPr sz="2800" dirty="0">
                <a:latin typeface="Times New Roman"/>
                <a:cs typeface="Times New Roman"/>
              </a:rPr>
              <a:t>Contemporary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SOA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emphasizes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extensibility.</a:t>
            </a:r>
            <a:endParaRPr sz="2800">
              <a:latin typeface="Times New Roman"/>
              <a:cs typeface="Times New Roman"/>
            </a:endParaRPr>
          </a:p>
          <a:p>
            <a:pPr marL="355600" marR="889635" indent="-342900">
              <a:lnSpc>
                <a:spcPts val="3020"/>
              </a:lnSpc>
              <a:spcBef>
                <a:spcPts val="72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Contemporary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supports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service-oriented </a:t>
            </a: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modeling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paradigm.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00"/>
              </a:spcBef>
              <a:buChar char="•"/>
              <a:tabLst>
                <a:tab pos="354965" algn="l"/>
              </a:tabLst>
            </a:pPr>
            <a:r>
              <a:rPr sz="2800" dirty="0">
                <a:latin typeface="Times New Roman"/>
                <a:cs typeface="Times New Roman"/>
              </a:rPr>
              <a:t>Contemporary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SOA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implements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layers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abstraction.</a:t>
            </a:r>
            <a:endParaRPr sz="2800">
              <a:latin typeface="Times New Roman"/>
              <a:cs typeface="Times New Roman"/>
            </a:endParaRPr>
          </a:p>
          <a:p>
            <a:pPr marL="355600" marR="1224280" indent="-342900">
              <a:lnSpc>
                <a:spcPts val="3020"/>
              </a:lnSpc>
              <a:spcBef>
                <a:spcPts val="72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Contemporary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SOA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loose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coupling </a:t>
            </a:r>
            <a:r>
              <a:rPr sz="2800" dirty="0">
                <a:latin typeface="Times New Roman"/>
                <a:cs typeface="Times New Roman"/>
              </a:rPr>
              <a:t>throughout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enterprise.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05"/>
              </a:spcBef>
              <a:buChar char="•"/>
              <a:tabLst>
                <a:tab pos="354965" algn="l"/>
              </a:tabLst>
            </a:pPr>
            <a:r>
              <a:rPr sz="2800" dirty="0">
                <a:latin typeface="Times New Roman"/>
                <a:cs typeface="Times New Roman"/>
              </a:rPr>
              <a:t>Contemporary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SOA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organizational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agility.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818" rIns="0" bIns="0" rtlCol="0">
            <a:spAutoFit/>
          </a:bodyPr>
          <a:lstStyle/>
          <a:p>
            <a:pPr marL="2379980" marR="5080" indent="-75565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Common</a:t>
            </a:r>
            <a:r>
              <a:rPr sz="4000" spc="-114" dirty="0"/>
              <a:t> </a:t>
            </a:r>
            <a:r>
              <a:rPr sz="4000" dirty="0"/>
              <a:t>characteristics</a:t>
            </a:r>
            <a:r>
              <a:rPr sz="4000" spc="-114" dirty="0"/>
              <a:t> </a:t>
            </a:r>
            <a:r>
              <a:rPr sz="4000" spc="-25" dirty="0"/>
              <a:t>of </a:t>
            </a:r>
            <a:r>
              <a:rPr sz="4000" dirty="0"/>
              <a:t>contemporary</a:t>
            </a:r>
            <a:r>
              <a:rPr sz="4000" spc="-235" dirty="0"/>
              <a:t> </a:t>
            </a:r>
            <a:r>
              <a:rPr sz="4000" spc="-25" dirty="0"/>
              <a:t>SOA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6701" y="1522434"/>
            <a:ext cx="7323455" cy="236283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0"/>
              </a:spcBef>
              <a:buChar char="•"/>
              <a:tabLst>
                <a:tab pos="354965" algn="l"/>
              </a:tabLst>
            </a:pPr>
            <a:r>
              <a:rPr sz="3200" dirty="0">
                <a:latin typeface="Times New Roman"/>
                <a:cs typeface="Times New Roman"/>
              </a:rPr>
              <a:t>Contemporary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SOA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building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block.</a:t>
            </a:r>
            <a:endParaRPr sz="32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</a:tabLst>
            </a:pPr>
            <a:r>
              <a:rPr sz="3200" dirty="0">
                <a:latin typeface="Times New Roman"/>
                <a:cs typeface="Times New Roman"/>
              </a:rPr>
              <a:t>Contemporary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SOA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evolution.</a:t>
            </a:r>
            <a:endParaRPr sz="32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755"/>
              </a:spcBef>
              <a:buChar char="•"/>
              <a:tabLst>
                <a:tab pos="354965" algn="l"/>
              </a:tabLst>
            </a:pPr>
            <a:r>
              <a:rPr sz="3200" dirty="0">
                <a:latin typeface="Times New Roman"/>
                <a:cs typeface="Times New Roman"/>
              </a:rPr>
              <a:t>Contemporary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SOA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still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maturing.</a:t>
            </a:r>
            <a:endParaRPr sz="32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</a:tabLst>
            </a:pPr>
            <a:r>
              <a:rPr sz="3200" dirty="0">
                <a:latin typeface="Times New Roman"/>
                <a:cs typeface="Times New Roman"/>
              </a:rPr>
              <a:t>Contemporary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SOA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achievable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ideal.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9913" rIns="0" bIns="0" rtlCol="0">
            <a:spAutoFit/>
          </a:bodyPr>
          <a:lstStyle/>
          <a:p>
            <a:pPr marL="2026920" marR="5080" indent="-1593850">
              <a:lnSpc>
                <a:spcPct val="100000"/>
              </a:lnSpc>
              <a:spcBef>
                <a:spcPts val="95"/>
              </a:spcBef>
            </a:pPr>
            <a:r>
              <a:rPr sz="3200" dirty="0"/>
              <a:t>Contemporary</a:t>
            </a:r>
            <a:r>
              <a:rPr sz="3200" spc="-55" dirty="0"/>
              <a:t> </a:t>
            </a:r>
            <a:r>
              <a:rPr sz="3200" dirty="0"/>
              <a:t>SOA</a:t>
            </a:r>
            <a:r>
              <a:rPr sz="3200" spc="-55" dirty="0"/>
              <a:t> </a:t>
            </a:r>
            <a:r>
              <a:rPr sz="3200" dirty="0"/>
              <a:t>is</a:t>
            </a:r>
            <a:r>
              <a:rPr sz="3200" spc="-50" dirty="0"/>
              <a:t> </a:t>
            </a:r>
            <a:r>
              <a:rPr sz="3200" dirty="0"/>
              <a:t>at</a:t>
            </a:r>
            <a:r>
              <a:rPr sz="3200" spc="-55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core</a:t>
            </a:r>
            <a:r>
              <a:rPr sz="3200" spc="-55" dirty="0"/>
              <a:t> </a:t>
            </a:r>
            <a:r>
              <a:rPr sz="3200" dirty="0"/>
              <a:t>of</a:t>
            </a:r>
            <a:r>
              <a:rPr sz="3200" spc="-5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spc="-10" dirty="0"/>
              <a:t>service- </a:t>
            </a:r>
            <a:r>
              <a:rPr sz="3200" dirty="0"/>
              <a:t>oriented</a:t>
            </a:r>
            <a:r>
              <a:rPr sz="3200" spc="-130" dirty="0"/>
              <a:t> </a:t>
            </a:r>
            <a:r>
              <a:rPr sz="3200" dirty="0"/>
              <a:t>computing</a:t>
            </a:r>
            <a:r>
              <a:rPr sz="3200" spc="-125" dirty="0"/>
              <a:t> </a:t>
            </a:r>
            <a:r>
              <a:rPr sz="3200" spc="-10" dirty="0"/>
              <a:t>platform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431165" marR="223520" indent="-342900">
              <a:lnSpc>
                <a:spcPct val="80000"/>
              </a:lnSpc>
              <a:spcBef>
                <a:spcPts val="775"/>
              </a:spcBef>
              <a:buChar char="•"/>
              <a:tabLst>
                <a:tab pos="431800" algn="l"/>
              </a:tabLst>
            </a:pPr>
            <a:r>
              <a:rPr sz="2800" dirty="0"/>
              <a:t>Many</a:t>
            </a:r>
            <a:r>
              <a:rPr sz="2800" spc="-25" dirty="0"/>
              <a:t> </a:t>
            </a:r>
            <a:r>
              <a:rPr sz="2800" dirty="0"/>
              <a:t>argue</a:t>
            </a:r>
            <a:r>
              <a:rPr sz="2800" spc="-25" dirty="0"/>
              <a:t> </a:t>
            </a:r>
            <a:r>
              <a:rPr sz="2800" dirty="0"/>
              <a:t>that</a:t>
            </a:r>
            <a:r>
              <a:rPr sz="2800" spc="-25" dirty="0"/>
              <a:t> </a:t>
            </a:r>
            <a:r>
              <a:rPr sz="2800" dirty="0"/>
              <a:t>the</a:t>
            </a:r>
            <a:r>
              <a:rPr sz="2800" spc="-25" dirty="0"/>
              <a:t> </a:t>
            </a:r>
            <a:r>
              <a:rPr sz="2800" dirty="0"/>
              <a:t>manner</a:t>
            </a:r>
            <a:r>
              <a:rPr sz="2800" spc="-25" dirty="0"/>
              <a:t> </a:t>
            </a:r>
            <a:r>
              <a:rPr sz="2800" dirty="0"/>
              <a:t>in</a:t>
            </a:r>
            <a:r>
              <a:rPr sz="2800" spc="-25" dirty="0"/>
              <a:t> </a:t>
            </a:r>
            <a:r>
              <a:rPr sz="2800" dirty="0"/>
              <a:t>which</a:t>
            </a:r>
            <a:r>
              <a:rPr sz="2800" spc="-25" dirty="0"/>
              <a:t> </a:t>
            </a:r>
            <a:r>
              <a:rPr sz="2800" dirty="0"/>
              <a:t>SOA</a:t>
            </a:r>
            <a:r>
              <a:rPr sz="2800" spc="-25" dirty="0"/>
              <a:t> </a:t>
            </a:r>
            <a:r>
              <a:rPr sz="2800" dirty="0"/>
              <a:t>is</a:t>
            </a:r>
            <a:r>
              <a:rPr sz="2800" spc="-25" dirty="0"/>
              <a:t> </a:t>
            </a:r>
            <a:r>
              <a:rPr sz="2800" dirty="0"/>
              <a:t>used</a:t>
            </a:r>
            <a:r>
              <a:rPr sz="2800" spc="-25" dirty="0"/>
              <a:t> to </a:t>
            </a:r>
            <a:r>
              <a:rPr sz="2800" dirty="0"/>
              <a:t>qualify</a:t>
            </a:r>
            <a:r>
              <a:rPr sz="2800" spc="-40" dirty="0"/>
              <a:t> </a:t>
            </a:r>
            <a:r>
              <a:rPr sz="2800" dirty="0"/>
              <a:t>products,</a:t>
            </a:r>
            <a:r>
              <a:rPr sz="2800" spc="-40" dirty="0"/>
              <a:t> </a:t>
            </a:r>
            <a:r>
              <a:rPr sz="2800" dirty="0"/>
              <a:t>designs,</a:t>
            </a:r>
            <a:r>
              <a:rPr sz="2800" spc="-40" dirty="0"/>
              <a:t> </a:t>
            </a:r>
            <a:r>
              <a:rPr sz="2800" dirty="0"/>
              <a:t>and</a:t>
            </a:r>
            <a:r>
              <a:rPr sz="2800" spc="-40" dirty="0"/>
              <a:t> </a:t>
            </a:r>
            <a:r>
              <a:rPr sz="2800" dirty="0"/>
              <a:t>technologies</a:t>
            </a:r>
            <a:r>
              <a:rPr sz="2800" spc="-35" dirty="0"/>
              <a:t> </a:t>
            </a:r>
            <a:r>
              <a:rPr sz="2800" spc="-10" dirty="0"/>
              <a:t>elevates </a:t>
            </a:r>
            <a:r>
              <a:rPr sz="2800" dirty="0"/>
              <a:t>this</a:t>
            </a:r>
            <a:r>
              <a:rPr sz="2800" spc="-35" dirty="0"/>
              <a:t> </a:t>
            </a:r>
            <a:r>
              <a:rPr sz="2800" dirty="0"/>
              <a:t>term</a:t>
            </a:r>
            <a:r>
              <a:rPr sz="2800" spc="-25" dirty="0"/>
              <a:t> </a:t>
            </a:r>
            <a:r>
              <a:rPr sz="2800" dirty="0"/>
              <a:t>beyond</a:t>
            </a:r>
            <a:r>
              <a:rPr sz="2800" spc="-25" dirty="0"/>
              <a:t> </a:t>
            </a:r>
            <a:r>
              <a:rPr sz="2800" dirty="0"/>
              <a:t>one</a:t>
            </a:r>
            <a:r>
              <a:rPr sz="2800" spc="-25" dirty="0"/>
              <a:t> </a:t>
            </a:r>
            <a:r>
              <a:rPr sz="2800" dirty="0"/>
              <a:t>that</a:t>
            </a:r>
            <a:r>
              <a:rPr sz="2800" spc="-25" dirty="0"/>
              <a:t> </a:t>
            </a:r>
            <a:r>
              <a:rPr sz="2800" dirty="0"/>
              <a:t>simply</a:t>
            </a:r>
            <a:r>
              <a:rPr sz="2800" spc="-25" dirty="0"/>
              <a:t> </a:t>
            </a:r>
            <a:r>
              <a:rPr sz="2800" dirty="0"/>
              <a:t>relates</a:t>
            </a:r>
            <a:r>
              <a:rPr sz="2800" spc="-20" dirty="0"/>
              <a:t> </a:t>
            </a:r>
            <a:r>
              <a:rPr sz="2800" spc="-25" dirty="0"/>
              <a:t>to </a:t>
            </a:r>
            <a:r>
              <a:rPr sz="2800" spc="-10" dirty="0"/>
              <a:t>architecture.</a:t>
            </a:r>
            <a:endParaRPr sz="2800"/>
          </a:p>
          <a:p>
            <a:pPr marL="431165" marR="155575" indent="-342900">
              <a:lnSpc>
                <a:spcPct val="79800"/>
              </a:lnSpc>
              <a:spcBef>
                <a:spcPts val="680"/>
              </a:spcBef>
              <a:buChar char="•"/>
              <a:tabLst>
                <a:tab pos="431800" algn="l"/>
              </a:tabLst>
            </a:pPr>
            <a:r>
              <a:rPr sz="2800" dirty="0"/>
              <a:t>SOA,</a:t>
            </a:r>
            <a:r>
              <a:rPr sz="2800" spc="-40" dirty="0"/>
              <a:t> </a:t>
            </a:r>
            <a:r>
              <a:rPr sz="2800" dirty="0"/>
              <a:t>some</a:t>
            </a:r>
            <a:r>
              <a:rPr sz="2800" spc="-35" dirty="0"/>
              <a:t> </a:t>
            </a:r>
            <a:r>
              <a:rPr sz="2800" dirty="0"/>
              <a:t>believe,</a:t>
            </a:r>
            <a:r>
              <a:rPr sz="2800" spc="-35" dirty="0"/>
              <a:t> </a:t>
            </a:r>
            <a:r>
              <a:rPr sz="2800" dirty="0"/>
              <a:t>has</a:t>
            </a:r>
            <a:r>
              <a:rPr sz="2800" spc="-35" dirty="0"/>
              <a:t> </a:t>
            </a:r>
            <a:r>
              <a:rPr sz="2800" dirty="0"/>
              <a:t>become</a:t>
            </a:r>
            <a:r>
              <a:rPr sz="2800" spc="-40" dirty="0"/>
              <a:t> </a:t>
            </a:r>
            <a:r>
              <a:rPr sz="2800" dirty="0"/>
              <a:t>synonymous</a:t>
            </a:r>
            <a:r>
              <a:rPr sz="2800" spc="-35" dirty="0"/>
              <a:t> </a:t>
            </a:r>
            <a:r>
              <a:rPr sz="2800" dirty="0"/>
              <a:t>with</a:t>
            </a:r>
            <a:r>
              <a:rPr sz="2800" spc="-35" dirty="0"/>
              <a:t> </a:t>
            </a:r>
            <a:r>
              <a:rPr sz="2800" spc="-25" dirty="0"/>
              <a:t>an </a:t>
            </a:r>
            <a:r>
              <a:rPr sz="2800" dirty="0"/>
              <a:t>entire</a:t>
            </a:r>
            <a:r>
              <a:rPr sz="2800" spc="-35" dirty="0"/>
              <a:t> </a:t>
            </a:r>
            <a:r>
              <a:rPr sz="2800" dirty="0"/>
              <a:t>new</a:t>
            </a:r>
            <a:r>
              <a:rPr sz="2800" spc="-35" dirty="0"/>
              <a:t> </a:t>
            </a:r>
            <a:r>
              <a:rPr sz="2800" dirty="0"/>
              <a:t>world</a:t>
            </a:r>
            <a:r>
              <a:rPr sz="2800" spc="-35" dirty="0"/>
              <a:t> </a:t>
            </a:r>
            <a:r>
              <a:rPr sz="2800" dirty="0"/>
              <a:t>application</a:t>
            </a:r>
            <a:r>
              <a:rPr sz="2800" spc="-35" dirty="0"/>
              <a:t> </a:t>
            </a:r>
            <a:r>
              <a:rPr sz="2800" dirty="0"/>
              <a:t>computing</a:t>
            </a:r>
            <a:r>
              <a:rPr sz="2800" spc="-30" dirty="0"/>
              <a:t> </a:t>
            </a:r>
            <a:r>
              <a:rPr sz="2800" spc="-10" dirty="0"/>
              <a:t>platform.</a:t>
            </a:r>
            <a:endParaRPr sz="2800"/>
          </a:p>
          <a:p>
            <a:pPr marL="431165" marR="5080" indent="-342900">
              <a:lnSpc>
                <a:spcPct val="80000"/>
              </a:lnSpc>
              <a:spcBef>
                <a:spcPts val="680"/>
              </a:spcBef>
              <a:buChar char="•"/>
              <a:tabLst>
                <a:tab pos="431800" algn="l"/>
              </a:tabLst>
            </a:pPr>
            <a:r>
              <a:rPr sz="2800" dirty="0"/>
              <a:t>Because</a:t>
            </a:r>
            <a:r>
              <a:rPr sz="2800" spc="-40" dirty="0"/>
              <a:t> </a:t>
            </a:r>
            <a:r>
              <a:rPr sz="2800" dirty="0"/>
              <a:t>we</a:t>
            </a:r>
            <a:r>
              <a:rPr sz="2800" spc="-40" dirty="0"/>
              <a:t> </a:t>
            </a:r>
            <a:r>
              <a:rPr sz="2800" dirty="0"/>
              <a:t>positioned</a:t>
            </a:r>
            <a:r>
              <a:rPr sz="2800" spc="-40" dirty="0"/>
              <a:t> </a:t>
            </a:r>
            <a:r>
              <a:rPr sz="2800" dirty="0"/>
              <a:t>contemporary</a:t>
            </a:r>
            <a:r>
              <a:rPr sz="2800" spc="-40" dirty="0"/>
              <a:t> </a:t>
            </a:r>
            <a:r>
              <a:rPr sz="2800" dirty="0"/>
              <a:t>SOA</a:t>
            </a:r>
            <a:r>
              <a:rPr sz="2800" spc="-40" dirty="0"/>
              <a:t> </a:t>
            </a:r>
            <a:r>
              <a:rPr sz="2800" dirty="0"/>
              <a:t>as</a:t>
            </a:r>
            <a:r>
              <a:rPr sz="2800" spc="-40" dirty="0"/>
              <a:t> </a:t>
            </a:r>
            <a:r>
              <a:rPr sz="2800" spc="-10" dirty="0"/>
              <a:t>building </a:t>
            </a:r>
            <a:r>
              <a:rPr sz="2800" dirty="0"/>
              <a:t>upon</a:t>
            </a:r>
            <a:r>
              <a:rPr sz="2800" spc="-35" dirty="0"/>
              <a:t> </a:t>
            </a:r>
            <a:r>
              <a:rPr sz="2800" dirty="0"/>
              <a:t>and</a:t>
            </a:r>
            <a:r>
              <a:rPr sz="2800" spc="-35" dirty="0"/>
              <a:t> </a:t>
            </a:r>
            <a:r>
              <a:rPr sz="2800" dirty="0"/>
              <a:t>extending</a:t>
            </a:r>
            <a:r>
              <a:rPr sz="2800" spc="-35" dirty="0"/>
              <a:t> </a:t>
            </a:r>
            <a:r>
              <a:rPr sz="2800" dirty="0"/>
              <a:t>the</a:t>
            </a:r>
            <a:r>
              <a:rPr sz="2800" spc="-35" dirty="0"/>
              <a:t> </a:t>
            </a:r>
            <a:r>
              <a:rPr sz="2800" dirty="0"/>
              <a:t>primitive</a:t>
            </a:r>
            <a:r>
              <a:rPr sz="2800" spc="-35" dirty="0"/>
              <a:t> </a:t>
            </a:r>
            <a:r>
              <a:rPr sz="2800" dirty="0"/>
              <a:t>SOA</a:t>
            </a:r>
            <a:r>
              <a:rPr sz="2800" spc="-35" dirty="0"/>
              <a:t> </a:t>
            </a:r>
            <a:r>
              <a:rPr sz="2800" dirty="0"/>
              <a:t>model,</a:t>
            </a:r>
            <a:r>
              <a:rPr sz="2800" spc="-35" dirty="0"/>
              <a:t> </a:t>
            </a:r>
            <a:r>
              <a:rPr sz="2800" spc="-25" dirty="0"/>
              <a:t>we </a:t>
            </a:r>
            <a:r>
              <a:rPr sz="2800" dirty="0"/>
              <a:t>already</a:t>
            </a:r>
            <a:r>
              <a:rPr sz="2800" spc="-35" dirty="0"/>
              <a:t> </a:t>
            </a:r>
            <a:r>
              <a:rPr sz="2800" dirty="0"/>
              <a:t>have</a:t>
            </a:r>
            <a:r>
              <a:rPr sz="2800" spc="-30" dirty="0"/>
              <a:t> </a:t>
            </a:r>
            <a:r>
              <a:rPr sz="2800" dirty="0"/>
              <a:t>a</a:t>
            </a:r>
            <a:r>
              <a:rPr sz="2800" spc="-35" dirty="0"/>
              <a:t> </a:t>
            </a:r>
            <a:r>
              <a:rPr sz="2800" dirty="0"/>
              <a:t>starting</a:t>
            </a:r>
            <a:r>
              <a:rPr sz="2800" spc="-30" dirty="0"/>
              <a:t> </a:t>
            </a:r>
            <a:r>
              <a:rPr sz="2800" dirty="0"/>
              <a:t>point</a:t>
            </a:r>
            <a:r>
              <a:rPr sz="2800" spc="-35" dirty="0"/>
              <a:t> </a:t>
            </a:r>
            <a:r>
              <a:rPr sz="2800" dirty="0"/>
              <a:t>for</a:t>
            </a:r>
            <a:r>
              <a:rPr sz="2800" spc="-30" dirty="0"/>
              <a:t> </a:t>
            </a:r>
            <a:r>
              <a:rPr sz="2800" dirty="0"/>
              <a:t>our</a:t>
            </a:r>
            <a:r>
              <a:rPr sz="2800" spc="-35" dirty="0"/>
              <a:t> </a:t>
            </a:r>
            <a:r>
              <a:rPr sz="2800" spc="-10" dirty="0"/>
              <a:t>definition:</a:t>
            </a:r>
            <a:endParaRPr sz="2800"/>
          </a:p>
          <a:p>
            <a:pPr marL="431165" marR="286385" indent="-342900">
              <a:lnSpc>
                <a:spcPct val="80000"/>
              </a:lnSpc>
              <a:spcBef>
                <a:spcPts val="670"/>
              </a:spcBef>
              <a:buFont typeface="Times New Roman"/>
              <a:buChar char="•"/>
              <a:tabLst>
                <a:tab pos="431800" algn="l"/>
              </a:tabLst>
            </a:pPr>
            <a:r>
              <a:rPr sz="2800" i="1" dirty="0">
                <a:latin typeface="Times New Roman"/>
                <a:cs typeface="Times New Roman"/>
              </a:rPr>
              <a:t>Contemporary</a:t>
            </a:r>
            <a:r>
              <a:rPr sz="2800" i="1" spc="-5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SOA</a:t>
            </a:r>
            <a:r>
              <a:rPr sz="2800" i="1" spc="-5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represents</a:t>
            </a:r>
            <a:r>
              <a:rPr sz="2800" i="1" spc="-5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an</a:t>
            </a:r>
            <a:r>
              <a:rPr sz="2800" i="1" spc="-5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architecture</a:t>
            </a:r>
            <a:r>
              <a:rPr sz="2800" i="1" spc="-50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Times New Roman"/>
                <a:cs typeface="Times New Roman"/>
              </a:rPr>
              <a:t>that </a:t>
            </a:r>
            <a:r>
              <a:rPr sz="2800" i="1" dirty="0">
                <a:latin typeface="Times New Roman"/>
                <a:cs typeface="Times New Roman"/>
              </a:rPr>
              <a:t>promotes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service-</a:t>
            </a:r>
            <a:r>
              <a:rPr sz="2800" i="1" dirty="0">
                <a:latin typeface="Times New Roman"/>
                <a:cs typeface="Times New Roman"/>
              </a:rPr>
              <a:t>orientation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through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the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use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of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Times New Roman"/>
                <a:cs typeface="Times New Roman"/>
              </a:rPr>
              <a:t>Web </a:t>
            </a:r>
            <a:r>
              <a:rPr sz="2800" i="1" spc="-10" dirty="0">
                <a:latin typeface="Times New Roman"/>
                <a:cs typeface="Times New Roman"/>
              </a:rPr>
              <a:t>services.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9913" rIns="0" bIns="0" rtlCol="0">
            <a:spAutoFit/>
          </a:bodyPr>
          <a:lstStyle/>
          <a:p>
            <a:pPr marL="2026920" marR="5080" indent="-1593850">
              <a:lnSpc>
                <a:spcPct val="100000"/>
              </a:lnSpc>
              <a:spcBef>
                <a:spcPts val="95"/>
              </a:spcBef>
            </a:pPr>
            <a:r>
              <a:rPr sz="3200" dirty="0"/>
              <a:t>Contemporary</a:t>
            </a:r>
            <a:r>
              <a:rPr sz="3200" spc="-55" dirty="0"/>
              <a:t> </a:t>
            </a:r>
            <a:r>
              <a:rPr sz="3200" dirty="0"/>
              <a:t>SOA</a:t>
            </a:r>
            <a:r>
              <a:rPr sz="3200" spc="-55" dirty="0"/>
              <a:t> </a:t>
            </a:r>
            <a:r>
              <a:rPr sz="3200" dirty="0"/>
              <a:t>is</a:t>
            </a:r>
            <a:r>
              <a:rPr sz="3200" spc="-50" dirty="0"/>
              <a:t> </a:t>
            </a:r>
            <a:r>
              <a:rPr sz="3200" dirty="0"/>
              <a:t>at</a:t>
            </a:r>
            <a:r>
              <a:rPr sz="3200" spc="-55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core</a:t>
            </a:r>
            <a:r>
              <a:rPr sz="3200" spc="-55" dirty="0"/>
              <a:t> </a:t>
            </a:r>
            <a:r>
              <a:rPr sz="3200" dirty="0"/>
              <a:t>of</a:t>
            </a:r>
            <a:r>
              <a:rPr sz="3200" spc="-5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spc="-10" dirty="0"/>
              <a:t>service- </a:t>
            </a:r>
            <a:r>
              <a:rPr sz="3200" dirty="0"/>
              <a:t>oriented</a:t>
            </a:r>
            <a:r>
              <a:rPr sz="3200" spc="-130" dirty="0"/>
              <a:t> </a:t>
            </a:r>
            <a:r>
              <a:rPr sz="3200" dirty="0"/>
              <a:t>computing</a:t>
            </a:r>
            <a:r>
              <a:rPr sz="3200" spc="-125" dirty="0"/>
              <a:t> </a:t>
            </a:r>
            <a:r>
              <a:rPr sz="3200" spc="-10" dirty="0"/>
              <a:t>platform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4302" y="1553972"/>
            <a:ext cx="8163559" cy="471995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77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SOA,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however,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actual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acronym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has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become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a </a:t>
            </a:r>
            <a:r>
              <a:rPr sz="2800" spc="-10" dirty="0">
                <a:latin typeface="Times New Roman"/>
                <a:cs typeface="Times New Roman"/>
              </a:rPr>
              <a:t>multi-</a:t>
            </a:r>
            <a:r>
              <a:rPr sz="2800" dirty="0">
                <a:latin typeface="Times New Roman"/>
                <a:cs typeface="Times New Roman"/>
              </a:rPr>
              <a:t>purpose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buzzword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frequently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when </a:t>
            </a:r>
            <a:r>
              <a:rPr sz="2800" dirty="0">
                <a:latin typeface="Times New Roman"/>
                <a:cs typeface="Times New Roman"/>
              </a:rPr>
              <a:t>discussing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application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computing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platform </a:t>
            </a:r>
            <a:r>
              <a:rPr sz="2800" dirty="0">
                <a:latin typeface="Times New Roman"/>
                <a:cs typeface="Times New Roman"/>
              </a:rPr>
              <a:t>consisting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Web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technology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service- </a:t>
            </a:r>
            <a:r>
              <a:rPr sz="2800" dirty="0">
                <a:latin typeface="Times New Roman"/>
                <a:cs typeface="Times New Roman"/>
              </a:rPr>
              <a:t>orientation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principles.</a:t>
            </a:r>
            <a:endParaRPr sz="2800">
              <a:latin typeface="Times New Roman"/>
              <a:cs typeface="Times New Roman"/>
            </a:endParaRPr>
          </a:p>
          <a:p>
            <a:pPr marL="355600" marR="759460" indent="-342900">
              <a:lnSpc>
                <a:spcPct val="8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Because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acronym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already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represents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word </a:t>
            </a:r>
            <a:r>
              <a:rPr sz="2800" dirty="0">
                <a:latin typeface="Times New Roman"/>
                <a:cs typeface="Times New Roman"/>
              </a:rPr>
              <a:t>"architecture"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unfortunately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subjected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statements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confusing.</a:t>
            </a:r>
            <a:endParaRPr sz="2800">
              <a:latin typeface="Times New Roman"/>
              <a:cs typeface="Times New Roman"/>
            </a:endParaRPr>
          </a:p>
          <a:p>
            <a:pPr marL="355600" marR="63500" indent="-342900">
              <a:lnSpc>
                <a:spcPct val="8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Perhaps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best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way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view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if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product, </a:t>
            </a:r>
            <a:r>
              <a:rPr sz="2800" dirty="0">
                <a:latin typeface="Times New Roman"/>
                <a:cs typeface="Times New Roman"/>
              </a:rPr>
              <a:t>design,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technology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prefixed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"SOA,"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something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was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(directly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indirectly)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created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support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architecture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based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service-orientation principles.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818" rIns="0" bIns="0" rtlCol="0">
            <a:spAutoFit/>
          </a:bodyPr>
          <a:lstStyle/>
          <a:p>
            <a:pPr marL="2597785" marR="5080" indent="-1269365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Contemporary</a:t>
            </a:r>
            <a:r>
              <a:rPr sz="4000" spc="-35" dirty="0"/>
              <a:t> </a:t>
            </a:r>
            <a:r>
              <a:rPr sz="4000" dirty="0"/>
              <a:t>SOA</a:t>
            </a:r>
            <a:r>
              <a:rPr sz="4000" spc="-30" dirty="0"/>
              <a:t> </a:t>
            </a:r>
            <a:r>
              <a:rPr sz="4000" spc="-10" dirty="0"/>
              <a:t>increases </a:t>
            </a:r>
            <a:r>
              <a:rPr sz="4000" dirty="0"/>
              <a:t>quality</a:t>
            </a:r>
            <a:r>
              <a:rPr sz="4000" spc="-20" dirty="0"/>
              <a:t> </a:t>
            </a:r>
            <a:r>
              <a:rPr sz="4000" dirty="0"/>
              <a:t>of</a:t>
            </a:r>
            <a:r>
              <a:rPr sz="4000" spc="-15" dirty="0"/>
              <a:t> </a:t>
            </a:r>
            <a:r>
              <a:rPr sz="4000" spc="-10" dirty="0"/>
              <a:t>service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6701" y="1553972"/>
            <a:ext cx="7912734" cy="414147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77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There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definite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bring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point </a:t>
            </a:r>
            <a:r>
              <a:rPr sz="2800" dirty="0">
                <a:latin typeface="Times New Roman"/>
                <a:cs typeface="Times New Roman"/>
              </a:rPr>
              <a:t>where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implement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enterprise-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-10" dirty="0">
                <a:latin typeface="Times New Roman"/>
                <a:cs typeface="Times New Roman"/>
              </a:rPr>
              <a:t> functionality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safely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reliably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more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established </a:t>
            </a:r>
            <a:r>
              <a:rPr sz="2800" dirty="0">
                <a:latin typeface="Times New Roman"/>
                <a:cs typeface="Times New Roman"/>
              </a:rPr>
              <a:t>distributed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architectures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already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do.</a:t>
            </a:r>
            <a:endParaRPr sz="2800">
              <a:latin typeface="Times New Roman"/>
              <a:cs typeface="Times New Roman"/>
            </a:endParaRPr>
          </a:p>
          <a:p>
            <a:pPr marL="355600" marR="1652270" indent="-342900">
              <a:lnSpc>
                <a:spcPct val="79800"/>
              </a:lnSpc>
              <a:spcBef>
                <a:spcPts val="68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This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relates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common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quality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service </a:t>
            </a:r>
            <a:r>
              <a:rPr sz="2800" dirty="0">
                <a:latin typeface="Times New Roman"/>
                <a:cs typeface="Times New Roman"/>
              </a:rPr>
              <a:t>requirements,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such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as:</a:t>
            </a:r>
            <a:endParaRPr sz="2800">
              <a:latin typeface="Times New Roman"/>
              <a:cs typeface="Times New Roman"/>
            </a:endParaRPr>
          </a:p>
          <a:p>
            <a:pPr marL="755650" marR="198755" lvl="1" indent="-285750" algn="just">
              <a:lnSpc>
                <a:spcPct val="79800"/>
              </a:lnSpc>
              <a:spcBef>
                <a:spcPts val="565"/>
              </a:spcBef>
              <a:buFont typeface="Wingdings"/>
              <a:buChar char=""/>
              <a:tabLst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ability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tasks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carried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secure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manner, </a:t>
            </a:r>
            <a:r>
              <a:rPr sz="2400" dirty="0">
                <a:latin typeface="Times New Roman"/>
                <a:cs typeface="Times New Roman"/>
              </a:rPr>
              <a:t>protecting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contents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well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access</a:t>
            </a:r>
            <a:r>
              <a:rPr sz="2400" spc="-25" dirty="0">
                <a:latin typeface="Times New Roman"/>
                <a:cs typeface="Times New Roman"/>
              </a:rPr>
              <a:t> to </a:t>
            </a:r>
            <a:r>
              <a:rPr sz="2400" dirty="0">
                <a:latin typeface="Times New Roman"/>
                <a:cs typeface="Times New Roman"/>
              </a:rPr>
              <a:t>individual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services.</a:t>
            </a:r>
            <a:endParaRPr sz="2400">
              <a:latin typeface="Times New Roman"/>
              <a:cs typeface="Times New Roman"/>
            </a:endParaRPr>
          </a:p>
          <a:p>
            <a:pPr marL="755650" marR="255270" lvl="1" indent="-285750">
              <a:lnSpc>
                <a:spcPct val="79900"/>
              </a:lnSpc>
              <a:spcBef>
                <a:spcPts val="570"/>
              </a:spcBef>
              <a:buFont typeface="Wingdings"/>
              <a:buChar char=""/>
              <a:tabLst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Allowing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tasks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carried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reliably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message </a:t>
            </a:r>
            <a:r>
              <a:rPr sz="2400" dirty="0">
                <a:latin typeface="Times New Roman"/>
                <a:cs typeface="Times New Roman"/>
              </a:rPr>
              <a:t>delivery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notification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failed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delivery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be </a:t>
            </a:r>
            <a:r>
              <a:rPr sz="2400" spc="-10" dirty="0">
                <a:latin typeface="Times New Roman"/>
                <a:cs typeface="Times New Roman"/>
              </a:rPr>
              <a:t>guaranteed.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818" rIns="0" bIns="0" rtlCol="0">
            <a:spAutoFit/>
          </a:bodyPr>
          <a:lstStyle/>
          <a:p>
            <a:pPr marL="2597785" marR="5080" indent="-1269365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Contemporary</a:t>
            </a:r>
            <a:r>
              <a:rPr sz="4000" spc="-35" dirty="0"/>
              <a:t> </a:t>
            </a:r>
            <a:r>
              <a:rPr sz="4000" dirty="0"/>
              <a:t>SOA</a:t>
            </a:r>
            <a:r>
              <a:rPr sz="4000" spc="-30" dirty="0"/>
              <a:t> </a:t>
            </a:r>
            <a:r>
              <a:rPr sz="4000" spc="-10" dirty="0"/>
              <a:t>increases </a:t>
            </a:r>
            <a:r>
              <a:rPr sz="4000" dirty="0"/>
              <a:t>quality</a:t>
            </a:r>
            <a:r>
              <a:rPr sz="4000" spc="-20" dirty="0"/>
              <a:t> </a:t>
            </a:r>
            <a:r>
              <a:rPr sz="4000" dirty="0"/>
              <a:t>of</a:t>
            </a:r>
            <a:r>
              <a:rPr sz="4000" spc="-15" dirty="0"/>
              <a:t> </a:t>
            </a:r>
            <a:r>
              <a:rPr sz="4000" spc="-10" dirty="0"/>
              <a:t>service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60501" y="1563878"/>
            <a:ext cx="8027034" cy="482981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755015" marR="262890" indent="-285750">
              <a:lnSpc>
                <a:spcPct val="79800"/>
              </a:lnSpc>
              <a:spcBef>
                <a:spcPts val="680"/>
              </a:spcBef>
              <a:buFont typeface="Wingdings"/>
              <a:buChar char=""/>
              <a:tabLst>
                <a:tab pos="755015" algn="l"/>
              </a:tabLst>
            </a:pPr>
            <a:r>
              <a:rPr sz="2400" dirty="0">
                <a:latin typeface="Times New Roman"/>
                <a:cs typeface="Times New Roman"/>
              </a:rPr>
              <a:t>Performance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requirements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ensure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overhead </a:t>
            </a:r>
            <a:r>
              <a:rPr sz="2400" dirty="0">
                <a:latin typeface="Times New Roman"/>
                <a:cs typeface="Times New Roman"/>
              </a:rPr>
              <a:t>imposed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SOAP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XML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content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processing </a:t>
            </a:r>
            <a:r>
              <a:rPr sz="2400" dirty="0">
                <a:latin typeface="Times New Roman"/>
                <a:cs typeface="Times New Roman"/>
              </a:rPr>
              <a:t>does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inhibit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execution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task.</a:t>
            </a:r>
            <a:endParaRPr sz="2400">
              <a:latin typeface="Times New Roman"/>
              <a:cs typeface="Times New Roman"/>
            </a:endParaRPr>
          </a:p>
          <a:p>
            <a:pPr marL="755650" marR="5080" indent="-285750">
              <a:lnSpc>
                <a:spcPct val="79800"/>
              </a:lnSpc>
              <a:spcBef>
                <a:spcPts val="580"/>
              </a:spcBef>
              <a:buFont typeface="Wingdings"/>
              <a:buChar char=""/>
              <a:tabLst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Transactional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capabilities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protect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integrity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specific </a:t>
            </a:r>
            <a:r>
              <a:rPr sz="2400" dirty="0">
                <a:latin typeface="Times New Roman"/>
                <a:cs typeface="Times New Roman"/>
              </a:rPr>
              <a:t>business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tasks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guarantee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should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task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fail, </a:t>
            </a:r>
            <a:r>
              <a:rPr sz="2400" dirty="0">
                <a:latin typeface="Times New Roman"/>
                <a:cs typeface="Times New Roman"/>
              </a:rPr>
              <a:t>exception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logic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executed.</a:t>
            </a:r>
            <a:endParaRPr sz="2400">
              <a:latin typeface="Times New Roman"/>
              <a:cs typeface="Times New Roman"/>
            </a:endParaRPr>
          </a:p>
          <a:p>
            <a:pPr marL="355600" marR="71755" indent="-342900">
              <a:lnSpc>
                <a:spcPct val="80000"/>
              </a:lnSpc>
              <a:spcBef>
                <a:spcPts val="70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Contemporary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striving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fill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QoS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gaps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primitive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model.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Many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concepts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specifications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will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discussed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“SOA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WS-</a:t>
            </a:r>
            <a:r>
              <a:rPr sz="2800" spc="-50" dirty="0">
                <a:latin typeface="Times New Roman"/>
                <a:cs typeface="Times New Roman"/>
              </a:rPr>
              <a:t>* </a:t>
            </a:r>
            <a:r>
              <a:rPr sz="2800" dirty="0">
                <a:latin typeface="Times New Roman"/>
                <a:cs typeface="Times New Roman"/>
              </a:rPr>
              <a:t>Extensions”,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which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provide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features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directly </a:t>
            </a:r>
            <a:r>
              <a:rPr sz="2800" dirty="0">
                <a:latin typeface="Times New Roman"/>
                <a:cs typeface="Times New Roman"/>
              </a:rPr>
              <a:t>address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quality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requirements.</a:t>
            </a:r>
            <a:endParaRPr sz="2800">
              <a:latin typeface="Times New Roman"/>
              <a:cs typeface="Times New Roman"/>
            </a:endParaRPr>
          </a:p>
          <a:p>
            <a:pPr marL="355600" marR="396240" indent="-342900">
              <a:lnSpc>
                <a:spcPct val="80000"/>
              </a:lnSpc>
              <a:spcBef>
                <a:spcPts val="68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lack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better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term,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we'll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refer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that </a:t>
            </a:r>
            <a:r>
              <a:rPr sz="2800" dirty="0">
                <a:latin typeface="Times New Roman"/>
                <a:cs typeface="Times New Roman"/>
              </a:rPr>
              <a:t>fulfills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specific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quality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requirements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as </a:t>
            </a:r>
            <a:r>
              <a:rPr sz="2800" spc="-10" dirty="0">
                <a:latin typeface="Times New Roman"/>
                <a:cs typeface="Times New Roman"/>
              </a:rPr>
              <a:t>"QoS-capable."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818" rIns="0" bIns="0" rtlCol="0">
            <a:spAutoFit/>
          </a:bodyPr>
          <a:lstStyle/>
          <a:p>
            <a:pPr marL="1590040" marR="5080" indent="501015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Contemporary</a:t>
            </a:r>
            <a:r>
              <a:rPr sz="4000" spc="-35" dirty="0"/>
              <a:t> </a:t>
            </a:r>
            <a:r>
              <a:rPr sz="4000" dirty="0"/>
              <a:t>SOA</a:t>
            </a:r>
            <a:r>
              <a:rPr sz="4000" spc="-30" dirty="0"/>
              <a:t> </a:t>
            </a:r>
            <a:r>
              <a:rPr sz="4000" spc="-25" dirty="0"/>
              <a:t>is </a:t>
            </a:r>
            <a:r>
              <a:rPr sz="4000" dirty="0"/>
              <a:t>fundamentally </a:t>
            </a:r>
            <a:r>
              <a:rPr sz="4000" spc="-10" dirty="0"/>
              <a:t>autonomous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6701" y="1563878"/>
            <a:ext cx="8070215" cy="43345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459105" indent="-342900" algn="just">
              <a:lnSpc>
                <a:spcPct val="799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service-</a:t>
            </a:r>
            <a:r>
              <a:rPr sz="2400" dirty="0">
                <a:latin typeface="Times New Roman"/>
                <a:cs typeface="Times New Roman"/>
              </a:rPr>
              <a:t>orientation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principle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autonomy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that </a:t>
            </a:r>
            <a:r>
              <a:rPr sz="2400" dirty="0">
                <a:latin typeface="Times New Roman"/>
                <a:cs typeface="Times New Roman"/>
              </a:rPr>
              <a:t>individual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independent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self-</a:t>
            </a:r>
            <a:r>
              <a:rPr sz="2400" dirty="0">
                <a:latin typeface="Times New Roman"/>
                <a:cs typeface="Times New Roman"/>
              </a:rPr>
              <a:t>contained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possible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respect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control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maintain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over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their </a:t>
            </a:r>
            <a:r>
              <a:rPr sz="2400" dirty="0">
                <a:latin typeface="Times New Roman"/>
                <a:cs typeface="Times New Roman"/>
              </a:rPr>
              <a:t>underlying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logic.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799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further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realized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message-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autonomy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where </a:t>
            </a:r>
            <a:r>
              <a:rPr sz="2400" dirty="0">
                <a:latin typeface="Times New Roman"/>
                <a:cs typeface="Times New Roman"/>
              </a:rPr>
              <a:t>messages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passed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sufficiently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intelligence- </a:t>
            </a:r>
            <a:r>
              <a:rPr sz="2400" dirty="0">
                <a:latin typeface="Times New Roman"/>
                <a:cs typeface="Times New Roman"/>
              </a:rPr>
              <a:t>heavy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control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manner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are </a:t>
            </a:r>
            <a:r>
              <a:rPr sz="2400" dirty="0">
                <a:latin typeface="Times New Roman"/>
                <a:cs typeface="Times New Roman"/>
              </a:rPr>
              <a:t>processed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recipient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services.</a:t>
            </a:r>
            <a:endParaRPr sz="2400">
              <a:latin typeface="Times New Roman"/>
              <a:cs typeface="Times New Roman"/>
            </a:endParaRPr>
          </a:p>
          <a:p>
            <a:pPr marL="355600" marR="55880" indent="-342900">
              <a:lnSpc>
                <a:spcPct val="799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SOA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builds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expands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principle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promoting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concept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autonomy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throughout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solution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environments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enterprise.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Applications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comprised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autonomous </a:t>
            </a:r>
            <a:r>
              <a:rPr sz="2400" dirty="0">
                <a:latin typeface="Times New Roman"/>
                <a:cs typeface="Times New Roman"/>
              </a:rPr>
              <a:t>services,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example,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themselves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viewed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composite, self-</a:t>
            </a:r>
            <a:r>
              <a:rPr sz="2400" dirty="0">
                <a:latin typeface="Times New Roman"/>
                <a:cs typeface="Times New Roman"/>
              </a:rPr>
              <a:t>reliant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exercise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their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own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self-governance </a:t>
            </a:r>
            <a:r>
              <a:rPr sz="2400" dirty="0">
                <a:latin typeface="Times New Roman"/>
                <a:cs typeface="Times New Roman"/>
              </a:rPr>
              <a:t>within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service-</a:t>
            </a:r>
            <a:r>
              <a:rPr sz="2400" dirty="0">
                <a:latin typeface="Times New Roman"/>
                <a:cs typeface="Times New Roman"/>
              </a:rPr>
              <a:t>oriented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integration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environments.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818" rIns="0" bIns="0" rtlCol="0">
            <a:spAutoFit/>
          </a:bodyPr>
          <a:lstStyle/>
          <a:p>
            <a:pPr marL="1590040" marR="5080" indent="501015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Contemporary</a:t>
            </a:r>
            <a:r>
              <a:rPr sz="4000" spc="-35" dirty="0"/>
              <a:t> </a:t>
            </a:r>
            <a:r>
              <a:rPr sz="4000" dirty="0"/>
              <a:t>SOA</a:t>
            </a:r>
            <a:r>
              <a:rPr sz="4000" spc="-30" dirty="0"/>
              <a:t> </a:t>
            </a:r>
            <a:r>
              <a:rPr sz="4000" spc="-25" dirty="0"/>
              <a:t>is </a:t>
            </a:r>
            <a:r>
              <a:rPr sz="4000" dirty="0"/>
              <a:t>fundamentally </a:t>
            </a:r>
            <a:r>
              <a:rPr sz="4000" spc="-10" dirty="0"/>
              <a:t>autonomous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6701" y="1619504"/>
            <a:ext cx="7867015" cy="3046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Later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explain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how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creating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service </a:t>
            </a:r>
            <a:r>
              <a:rPr sz="3200" dirty="0">
                <a:latin typeface="Times New Roman"/>
                <a:cs typeface="Times New Roman"/>
              </a:rPr>
              <a:t>abstraction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layers,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entire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domains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solution </a:t>
            </a:r>
            <a:r>
              <a:rPr sz="3200" dirty="0">
                <a:latin typeface="Times New Roman"/>
                <a:cs typeface="Times New Roman"/>
              </a:rPr>
              <a:t>logic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can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achieve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control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over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their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respective </a:t>
            </a:r>
            <a:r>
              <a:rPr sz="3200" dirty="0">
                <a:latin typeface="Times New Roman"/>
                <a:cs typeface="Times New Roman"/>
              </a:rPr>
              <a:t>areas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governance.</a:t>
            </a:r>
            <a:endParaRPr sz="3200">
              <a:latin typeface="Times New Roman"/>
              <a:cs typeface="Times New Roman"/>
            </a:endParaRPr>
          </a:p>
          <a:p>
            <a:pPr marL="355600" marR="196850" indent="-343535">
              <a:lnSpc>
                <a:spcPct val="100000"/>
              </a:lnSpc>
              <a:spcBef>
                <a:spcPts val="750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This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establishes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level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autonomy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can </a:t>
            </a:r>
            <a:r>
              <a:rPr sz="3200" dirty="0">
                <a:latin typeface="Times New Roman"/>
                <a:cs typeface="Times New Roman"/>
              </a:rPr>
              <a:t>cross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solution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boundaries.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6896" y="205993"/>
            <a:ext cx="649033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6564" marR="5080" indent="-17145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Contemporary</a:t>
            </a:r>
            <a:r>
              <a:rPr sz="4000" spc="-15" dirty="0"/>
              <a:t> </a:t>
            </a:r>
            <a:r>
              <a:rPr sz="4000" dirty="0"/>
              <a:t>SOA</a:t>
            </a:r>
            <a:r>
              <a:rPr sz="4000" spc="-15" dirty="0"/>
              <a:t> </a:t>
            </a:r>
            <a:r>
              <a:rPr sz="4000" dirty="0"/>
              <a:t>is</a:t>
            </a:r>
            <a:r>
              <a:rPr sz="4000" spc="-15" dirty="0"/>
              <a:t> </a:t>
            </a:r>
            <a:r>
              <a:rPr sz="4000" dirty="0"/>
              <a:t>based</a:t>
            </a:r>
            <a:r>
              <a:rPr sz="4000" spc="-10" dirty="0"/>
              <a:t> </a:t>
            </a:r>
            <a:r>
              <a:rPr sz="4000" spc="-25" dirty="0"/>
              <a:t>on </a:t>
            </a:r>
            <a:r>
              <a:rPr sz="4000" dirty="0"/>
              <a:t>open </a:t>
            </a:r>
            <a:r>
              <a:rPr sz="4000" spc="-10" dirty="0"/>
              <a:t>standards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6701" y="1563878"/>
            <a:ext cx="8033384" cy="433451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marR="212725" indent="-342900">
              <a:lnSpc>
                <a:spcPct val="79800"/>
              </a:lnSpc>
              <a:spcBef>
                <a:spcPts val="68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Perhaps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most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significant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characteristic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Web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fact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exchange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governed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standards. </a:t>
            </a:r>
            <a:r>
              <a:rPr sz="2400" dirty="0">
                <a:latin typeface="Times New Roman"/>
                <a:cs typeface="Times New Roman"/>
              </a:rPr>
              <a:t>After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Web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another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it </a:t>
            </a:r>
            <a:r>
              <a:rPr sz="2400" dirty="0">
                <a:latin typeface="Times New Roman"/>
                <a:cs typeface="Times New Roman"/>
              </a:rPr>
              <a:t>travels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protocols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globally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standardized</a:t>
            </a:r>
            <a:r>
              <a:rPr sz="2400" spc="-25" dirty="0">
                <a:latin typeface="Times New Roman"/>
                <a:cs typeface="Times New Roman"/>
              </a:rPr>
              <a:t> and </a:t>
            </a:r>
            <a:r>
              <a:rPr sz="2400" spc="-10" dirty="0">
                <a:latin typeface="Times New Roman"/>
                <a:cs typeface="Times New Roman"/>
              </a:rPr>
              <a:t>accepted.</a:t>
            </a:r>
            <a:endParaRPr sz="2400">
              <a:latin typeface="Times New Roman"/>
              <a:cs typeface="Times New Roman"/>
            </a:endParaRPr>
          </a:p>
          <a:p>
            <a:pPr marL="355600" marR="25400" indent="-342900">
              <a:lnSpc>
                <a:spcPct val="799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Further,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itself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standardized,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how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payload.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SOAP,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WSDL, </a:t>
            </a:r>
            <a:r>
              <a:rPr sz="2400" dirty="0">
                <a:latin typeface="Times New Roman"/>
                <a:cs typeface="Times New Roman"/>
              </a:rPr>
              <a:t>XML,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XML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Schema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allow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fully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self- </a:t>
            </a:r>
            <a:r>
              <a:rPr sz="2400" dirty="0">
                <a:latin typeface="Times New Roman"/>
                <a:cs typeface="Times New Roman"/>
              </a:rPr>
              <a:t>contained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support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underlying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agreement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communicate,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nothing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knowledge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other's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descriptions.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799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open,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standardized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eliminates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underlying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logic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systems</a:t>
            </a:r>
            <a:r>
              <a:rPr sz="2400" spc="-25" dirty="0">
                <a:latin typeface="Times New Roman"/>
                <a:cs typeface="Times New Roman"/>
              </a:rPr>
              <a:t> and </a:t>
            </a:r>
            <a:r>
              <a:rPr sz="2400" dirty="0">
                <a:latin typeface="Times New Roman"/>
                <a:cs typeface="Times New Roman"/>
              </a:rPr>
              <a:t>supports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loosely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coupled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paradigm.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701" y="375158"/>
            <a:ext cx="8057515" cy="605091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5080" indent="-342900">
              <a:lnSpc>
                <a:spcPct val="89800"/>
              </a:lnSpc>
              <a:spcBef>
                <a:spcPts val="390"/>
              </a:spcBef>
              <a:buChar char="•"/>
              <a:tabLst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“Service-</a:t>
            </a:r>
            <a:r>
              <a:rPr sz="2400" dirty="0">
                <a:latin typeface="Times New Roman"/>
                <a:cs typeface="Times New Roman"/>
              </a:rPr>
              <a:t>oriented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architecture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spans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both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enterprise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application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architecture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domains.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benefit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potential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offered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truly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realized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across </a:t>
            </a:r>
            <a:r>
              <a:rPr sz="2400" dirty="0">
                <a:latin typeface="Times New Roman"/>
                <a:cs typeface="Times New Roman"/>
              </a:rPr>
              <a:t>multiple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solution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environments.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investment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building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reusable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interoperable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 </a:t>
            </a:r>
            <a:r>
              <a:rPr sz="2400" spc="-10" dirty="0">
                <a:latin typeface="Times New Roman"/>
                <a:cs typeface="Times New Roman"/>
              </a:rPr>
              <a:t>vendor-</a:t>
            </a:r>
            <a:r>
              <a:rPr sz="2400" dirty="0">
                <a:latin typeface="Times New Roman"/>
                <a:cs typeface="Times New Roman"/>
              </a:rPr>
              <a:t>neutral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communications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platform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fully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be </a:t>
            </a:r>
            <a:r>
              <a:rPr sz="2400" dirty="0">
                <a:latin typeface="Times New Roman"/>
                <a:cs typeface="Times New Roman"/>
              </a:rPr>
              <a:t>leveraged.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entire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enterprise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must </a:t>
            </a:r>
            <a:r>
              <a:rPr sz="2400" dirty="0">
                <a:latin typeface="Times New Roman"/>
                <a:cs typeface="Times New Roman"/>
              </a:rPr>
              <a:t>become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service-</a:t>
            </a:r>
            <a:r>
              <a:rPr sz="2400" dirty="0">
                <a:latin typeface="Times New Roman"/>
                <a:cs typeface="Times New Roman"/>
              </a:rPr>
              <a:t>oriented.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belongs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those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areas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have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most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gain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features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characteristics</a:t>
            </a:r>
            <a:r>
              <a:rPr sz="2400" spc="-25" dirty="0">
                <a:latin typeface="Times New Roman"/>
                <a:cs typeface="Times New Roman"/>
              </a:rPr>
              <a:t> it </a:t>
            </a:r>
            <a:r>
              <a:rPr sz="2400" spc="-10" dirty="0">
                <a:latin typeface="Times New Roman"/>
                <a:cs typeface="Times New Roman"/>
              </a:rPr>
              <a:t>introduces.</a:t>
            </a:r>
            <a:endParaRPr sz="2400">
              <a:latin typeface="Times New Roman"/>
              <a:cs typeface="Times New Roman"/>
            </a:endParaRPr>
          </a:p>
          <a:p>
            <a:pPr marL="355600" marR="358775" indent="-342900">
              <a:lnSpc>
                <a:spcPct val="899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Note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term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"SOA"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necessarily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imply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particular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architectural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scope.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refer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an </a:t>
            </a:r>
            <a:r>
              <a:rPr sz="2400" dirty="0">
                <a:latin typeface="Times New Roman"/>
                <a:cs typeface="Times New Roman"/>
              </a:rPr>
              <a:t>application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architecture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approach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standardize </a:t>
            </a:r>
            <a:r>
              <a:rPr sz="2400" dirty="0">
                <a:latin typeface="Times New Roman"/>
                <a:cs typeface="Times New Roman"/>
              </a:rPr>
              <a:t>technical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architecture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across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enterprise.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composable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nature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(meaning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individual application-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architectures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comprised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dirty="0">
                <a:latin typeface="Times New Roman"/>
                <a:cs typeface="Times New Roman"/>
              </a:rPr>
              <a:t>extensions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technologies),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absolutely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possible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 </a:t>
            </a:r>
            <a:r>
              <a:rPr sz="2400" dirty="0">
                <a:latin typeface="Times New Roman"/>
                <a:cs typeface="Times New Roman"/>
              </a:rPr>
              <a:t>organization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SOA.”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6896" y="205993"/>
            <a:ext cx="649033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6564" marR="5080" indent="-17145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Contemporary</a:t>
            </a:r>
            <a:r>
              <a:rPr sz="4000" spc="-15" dirty="0"/>
              <a:t> </a:t>
            </a:r>
            <a:r>
              <a:rPr sz="4000" dirty="0"/>
              <a:t>SOA</a:t>
            </a:r>
            <a:r>
              <a:rPr sz="4000" spc="-15" dirty="0"/>
              <a:t> </a:t>
            </a:r>
            <a:r>
              <a:rPr sz="4000" dirty="0"/>
              <a:t>is</a:t>
            </a:r>
            <a:r>
              <a:rPr sz="4000" spc="-15" dirty="0"/>
              <a:t> </a:t>
            </a:r>
            <a:r>
              <a:rPr sz="4000" dirty="0"/>
              <a:t>based</a:t>
            </a:r>
            <a:r>
              <a:rPr sz="4000" spc="-10" dirty="0"/>
              <a:t> </a:t>
            </a:r>
            <a:r>
              <a:rPr sz="4000" spc="-25" dirty="0"/>
              <a:t>on </a:t>
            </a:r>
            <a:r>
              <a:rPr sz="4000" dirty="0"/>
              <a:t>open </a:t>
            </a:r>
            <a:r>
              <a:rPr sz="4000" spc="-10" dirty="0"/>
              <a:t>standards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6701" y="1619504"/>
            <a:ext cx="7931150" cy="40214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Contemporary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SOAs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fully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leverage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reinforce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this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open,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vendor-</a:t>
            </a:r>
            <a:r>
              <a:rPr sz="3200" spc="-10" dirty="0">
                <a:latin typeface="Times New Roman"/>
                <a:cs typeface="Times New Roman"/>
              </a:rPr>
              <a:t>neutral communications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framework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next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figure.</a:t>
            </a:r>
            <a:endParaRPr sz="3200">
              <a:latin typeface="Times New Roman"/>
              <a:cs typeface="Times New Roman"/>
            </a:endParaRPr>
          </a:p>
          <a:p>
            <a:pPr marL="355600" marR="104775" indent="-343535">
              <a:lnSpc>
                <a:spcPct val="100000"/>
              </a:lnSpc>
              <a:spcBef>
                <a:spcPts val="760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An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SOA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limits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role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proprietary </a:t>
            </a:r>
            <a:r>
              <a:rPr sz="3200" dirty="0">
                <a:latin typeface="Times New Roman"/>
                <a:cs typeface="Times New Roman"/>
              </a:rPr>
              <a:t>technology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implementation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hosting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application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logic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encapsulated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Times New Roman"/>
                <a:cs typeface="Times New Roman"/>
              </a:rPr>
              <a:t>a </a:t>
            </a:r>
            <a:r>
              <a:rPr sz="3200" dirty="0">
                <a:latin typeface="Times New Roman"/>
                <a:cs typeface="Times New Roman"/>
              </a:rPr>
              <a:t>service.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opportunity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inter-</a:t>
            </a:r>
            <a:r>
              <a:rPr sz="3200" spc="-10" dirty="0">
                <a:latin typeface="Times New Roman"/>
                <a:cs typeface="Times New Roman"/>
              </a:rPr>
              <a:t>service </a:t>
            </a:r>
            <a:r>
              <a:rPr sz="3200" dirty="0">
                <a:latin typeface="Times New Roman"/>
                <a:cs typeface="Times New Roman"/>
              </a:rPr>
              <a:t>communication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therefore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always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option.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633" y="1447799"/>
            <a:ext cx="7869765" cy="266090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1538" y="269240"/>
            <a:ext cx="535940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0" marR="5080" indent="-117538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Contemporary</a:t>
            </a:r>
            <a:r>
              <a:rPr sz="3600" spc="-110" dirty="0"/>
              <a:t> </a:t>
            </a:r>
            <a:r>
              <a:rPr sz="3600" dirty="0"/>
              <a:t>SOA</a:t>
            </a:r>
            <a:r>
              <a:rPr sz="3600" spc="-110" dirty="0"/>
              <a:t> </a:t>
            </a:r>
            <a:r>
              <a:rPr sz="3600" spc="-10" dirty="0"/>
              <a:t>supports </a:t>
            </a:r>
            <a:r>
              <a:rPr sz="3600" dirty="0"/>
              <a:t>vendor</a:t>
            </a:r>
            <a:r>
              <a:rPr sz="3600" spc="-100" dirty="0"/>
              <a:t> </a:t>
            </a:r>
            <a:r>
              <a:rPr sz="3600" spc="-10" dirty="0"/>
              <a:t>diversity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6701" y="1563878"/>
            <a:ext cx="8073390" cy="433451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marR="344805" indent="-342900">
              <a:lnSpc>
                <a:spcPct val="79800"/>
              </a:lnSpc>
              <a:spcBef>
                <a:spcPts val="68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communications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framework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explained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previous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significant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implications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bridging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much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heterogeneity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between) </a:t>
            </a:r>
            <a:r>
              <a:rPr sz="2400" dirty="0">
                <a:latin typeface="Times New Roman"/>
                <a:cs typeface="Times New Roman"/>
              </a:rPr>
              <a:t>corporations,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also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allows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organizations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choose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best- of-</a:t>
            </a:r>
            <a:r>
              <a:rPr sz="2400" dirty="0">
                <a:latin typeface="Times New Roman"/>
                <a:cs typeface="Times New Roman"/>
              </a:rPr>
              <a:t>breed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environments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specific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applications.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799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example,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regardless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how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proprietary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development </a:t>
            </a:r>
            <a:r>
              <a:rPr sz="2400" dirty="0">
                <a:latin typeface="Times New Roman"/>
                <a:cs typeface="Times New Roman"/>
              </a:rPr>
              <a:t>environment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supports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standard </a:t>
            </a:r>
            <a:r>
              <a:rPr sz="2400" dirty="0">
                <a:latin typeface="Times New Roman"/>
                <a:cs typeface="Times New Roman"/>
              </a:rPr>
              <a:t>Web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create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non-</a:t>
            </a:r>
            <a:r>
              <a:rPr sz="2400" dirty="0">
                <a:latin typeface="Times New Roman"/>
                <a:cs typeface="Times New Roman"/>
              </a:rPr>
              <a:t>proprietary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 </a:t>
            </a:r>
            <a:r>
              <a:rPr sz="2400" dirty="0">
                <a:latin typeface="Times New Roman"/>
                <a:cs typeface="Times New Roman"/>
              </a:rPr>
              <a:t>interface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layer,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opening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interoperability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opportunities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other,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service-</a:t>
            </a:r>
            <a:r>
              <a:rPr sz="2400" dirty="0">
                <a:latin typeface="Times New Roman"/>
                <a:cs typeface="Times New Roman"/>
              </a:rPr>
              <a:t>capable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applications.</a:t>
            </a:r>
            <a:endParaRPr sz="2400">
              <a:latin typeface="Times New Roman"/>
              <a:cs typeface="Times New Roman"/>
            </a:endParaRPr>
          </a:p>
          <a:p>
            <a:pPr marL="355600" marR="82550" indent="-342900">
              <a:lnSpc>
                <a:spcPct val="799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This,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incidentally,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integration </a:t>
            </a:r>
            <a:r>
              <a:rPr sz="2400" dirty="0">
                <a:latin typeface="Times New Roman"/>
                <a:cs typeface="Times New Roman"/>
              </a:rPr>
              <a:t>architectures,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now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encapsulate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legacy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logic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through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adapters,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leverage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middleware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advancements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Web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559" y="1600200"/>
            <a:ext cx="8649439" cy="280187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1538" y="269240"/>
            <a:ext cx="535940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0" marR="5080" indent="-117538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Contemporary</a:t>
            </a:r>
            <a:r>
              <a:rPr sz="3600" spc="-110" dirty="0"/>
              <a:t> </a:t>
            </a:r>
            <a:r>
              <a:rPr sz="3600" dirty="0"/>
              <a:t>SOA</a:t>
            </a:r>
            <a:r>
              <a:rPr sz="3600" spc="-110" dirty="0"/>
              <a:t> </a:t>
            </a:r>
            <a:r>
              <a:rPr sz="3600" spc="-10" dirty="0"/>
              <a:t>supports </a:t>
            </a:r>
            <a:r>
              <a:rPr sz="3600" dirty="0"/>
              <a:t>vendor</a:t>
            </a:r>
            <a:r>
              <a:rPr sz="3600" spc="-100" dirty="0"/>
              <a:t> </a:t>
            </a:r>
            <a:r>
              <a:rPr sz="3600" spc="-10" dirty="0"/>
              <a:t>diversity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6701" y="1622551"/>
            <a:ext cx="8003540" cy="438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4033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Organizations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certainly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continue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building </a:t>
            </a:r>
            <a:r>
              <a:rPr sz="2800" dirty="0">
                <a:latin typeface="Times New Roman"/>
                <a:cs typeface="Times New Roman"/>
              </a:rPr>
              <a:t>solutions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existing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development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tools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server </a:t>
            </a:r>
            <a:r>
              <a:rPr sz="2800" dirty="0">
                <a:latin typeface="Times New Roman"/>
                <a:cs typeface="Times New Roman"/>
              </a:rPr>
              <a:t>products.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fact,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make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sense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so,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only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continue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leveraging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skill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sets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in-house resources.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8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However,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choice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explore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offerings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new </a:t>
            </a:r>
            <a:r>
              <a:rPr sz="2800" dirty="0">
                <a:latin typeface="Times New Roman"/>
                <a:cs typeface="Times New Roman"/>
              </a:rPr>
              <a:t>vendors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always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there.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This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option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made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possible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open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technology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provided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Web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services </a:t>
            </a:r>
            <a:r>
              <a:rPr sz="2800" dirty="0">
                <a:latin typeface="Times New Roman"/>
                <a:cs typeface="Times New Roman"/>
              </a:rPr>
              <a:t>framework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made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more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attainable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-25" dirty="0">
                <a:latin typeface="Times New Roman"/>
                <a:cs typeface="Times New Roman"/>
              </a:rPr>
              <a:t> the </a:t>
            </a:r>
            <a:r>
              <a:rPr sz="2800" dirty="0">
                <a:latin typeface="Times New Roman"/>
                <a:cs typeface="Times New Roman"/>
              </a:rPr>
              <a:t>standardization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principles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introduced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SOA.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3145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Contemporary</a:t>
            </a:r>
            <a:r>
              <a:rPr sz="3600" spc="-130" dirty="0"/>
              <a:t> </a:t>
            </a:r>
            <a:r>
              <a:rPr sz="3600" dirty="0"/>
              <a:t>SOA</a:t>
            </a:r>
            <a:r>
              <a:rPr sz="3600" spc="-130" dirty="0"/>
              <a:t> </a:t>
            </a:r>
            <a:r>
              <a:rPr sz="3600" dirty="0"/>
              <a:t>promotes</a:t>
            </a:r>
            <a:r>
              <a:rPr sz="3600" spc="-130" dirty="0"/>
              <a:t> </a:t>
            </a:r>
            <a:r>
              <a:rPr sz="3600" spc="-10" dirty="0"/>
              <a:t>discovery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507365" marR="133350" indent="-342900">
              <a:lnSpc>
                <a:spcPct val="79800"/>
              </a:lnSpc>
              <a:spcBef>
                <a:spcPts val="680"/>
              </a:spcBef>
              <a:buChar char="•"/>
              <a:tabLst>
                <a:tab pos="508000" algn="l"/>
              </a:tabLst>
            </a:pPr>
            <a:r>
              <a:rPr dirty="0"/>
              <a:t>Even</a:t>
            </a:r>
            <a:r>
              <a:rPr spc="-40" dirty="0"/>
              <a:t> </a:t>
            </a:r>
            <a:r>
              <a:rPr dirty="0"/>
              <a:t>though</a:t>
            </a:r>
            <a:r>
              <a:rPr spc="-3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first</a:t>
            </a:r>
            <a:r>
              <a:rPr spc="-30" dirty="0"/>
              <a:t> </a:t>
            </a:r>
            <a:r>
              <a:rPr dirty="0"/>
              <a:t>generation</a:t>
            </a:r>
            <a:r>
              <a:rPr spc="-3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Web</a:t>
            </a:r>
            <a:r>
              <a:rPr spc="-30" dirty="0"/>
              <a:t> </a:t>
            </a:r>
            <a:r>
              <a:rPr dirty="0"/>
              <a:t>services</a:t>
            </a:r>
            <a:r>
              <a:rPr spc="-25" dirty="0"/>
              <a:t> </a:t>
            </a:r>
            <a:r>
              <a:rPr spc="-10" dirty="0"/>
              <a:t>standards </a:t>
            </a:r>
            <a:r>
              <a:rPr dirty="0"/>
              <a:t>included</a:t>
            </a:r>
            <a:r>
              <a:rPr spc="-50" dirty="0"/>
              <a:t> </a:t>
            </a:r>
            <a:r>
              <a:rPr dirty="0"/>
              <a:t>UDDI,</a:t>
            </a:r>
            <a:r>
              <a:rPr spc="-45" dirty="0"/>
              <a:t> </a:t>
            </a:r>
            <a:r>
              <a:rPr dirty="0"/>
              <a:t>few</a:t>
            </a:r>
            <a:r>
              <a:rPr spc="-5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early</a:t>
            </a:r>
            <a:r>
              <a:rPr spc="-50" dirty="0"/>
              <a:t> </a:t>
            </a:r>
            <a:r>
              <a:rPr dirty="0"/>
              <a:t>implementations</a:t>
            </a:r>
            <a:r>
              <a:rPr spc="-45" dirty="0"/>
              <a:t> </a:t>
            </a:r>
            <a:r>
              <a:rPr spc="-10" dirty="0"/>
              <a:t>actually </a:t>
            </a:r>
            <a:r>
              <a:rPr dirty="0"/>
              <a:t>used</a:t>
            </a:r>
            <a:r>
              <a:rPr spc="-40" dirty="0"/>
              <a:t> </a:t>
            </a:r>
            <a:r>
              <a:rPr dirty="0"/>
              <a:t>service</a:t>
            </a:r>
            <a:r>
              <a:rPr spc="-40" dirty="0"/>
              <a:t> </a:t>
            </a:r>
            <a:r>
              <a:rPr dirty="0"/>
              <a:t>registries</a:t>
            </a:r>
            <a:r>
              <a:rPr spc="-35" dirty="0"/>
              <a:t> </a:t>
            </a:r>
            <a:r>
              <a:rPr dirty="0"/>
              <a:t>as</a:t>
            </a:r>
            <a:r>
              <a:rPr spc="-40" dirty="0"/>
              <a:t> </a:t>
            </a:r>
            <a:r>
              <a:rPr dirty="0"/>
              <a:t>part</a:t>
            </a:r>
            <a:r>
              <a:rPr spc="-3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their</a:t>
            </a:r>
            <a:r>
              <a:rPr spc="-35" dirty="0"/>
              <a:t> </a:t>
            </a:r>
            <a:r>
              <a:rPr dirty="0"/>
              <a:t>environments.</a:t>
            </a:r>
            <a:r>
              <a:rPr spc="-40" dirty="0"/>
              <a:t> </a:t>
            </a:r>
            <a:r>
              <a:rPr dirty="0"/>
              <a:t>This</a:t>
            </a:r>
            <a:r>
              <a:rPr spc="-35" dirty="0"/>
              <a:t> </a:t>
            </a:r>
            <a:r>
              <a:rPr spc="-25" dirty="0"/>
              <a:t>may </a:t>
            </a:r>
            <a:r>
              <a:rPr dirty="0"/>
              <a:t>have</a:t>
            </a:r>
            <a:r>
              <a:rPr spc="-3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fact</a:t>
            </a:r>
            <a:r>
              <a:rPr spc="-20" dirty="0"/>
              <a:t> </a:t>
            </a:r>
            <a:r>
              <a:rPr dirty="0"/>
              <a:t>that</a:t>
            </a:r>
            <a:r>
              <a:rPr spc="-20" dirty="0"/>
              <a:t> </a:t>
            </a:r>
            <a:r>
              <a:rPr dirty="0"/>
              <a:t>not</a:t>
            </a:r>
            <a:r>
              <a:rPr spc="-20" dirty="0"/>
              <a:t> </a:t>
            </a:r>
            <a:r>
              <a:rPr dirty="0"/>
              <a:t>enough</a:t>
            </a:r>
            <a:r>
              <a:rPr spc="-20" dirty="0"/>
              <a:t> </a:t>
            </a:r>
            <a:r>
              <a:rPr dirty="0"/>
              <a:t>Web</a:t>
            </a:r>
            <a:r>
              <a:rPr spc="-20" dirty="0"/>
              <a:t> </a:t>
            </a:r>
            <a:r>
              <a:rPr dirty="0"/>
              <a:t>services</a:t>
            </a:r>
            <a:r>
              <a:rPr spc="-15" dirty="0"/>
              <a:t> </a:t>
            </a:r>
            <a:r>
              <a:rPr spc="-20" dirty="0"/>
              <a:t>were </a:t>
            </a:r>
            <a:r>
              <a:rPr dirty="0"/>
              <a:t>actually</a:t>
            </a:r>
            <a:r>
              <a:rPr spc="-35" dirty="0"/>
              <a:t> </a:t>
            </a:r>
            <a:r>
              <a:rPr dirty="0"/>
              <a:t>built</a:t>
            </a:r>
            <a:r>
              <a:rPr spc="-25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warrant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10" dirty="0"/>
              <a:t>registry.</a:t>
            </a:r>
          </a:p>
          <a:p>
            <a:pPr marL="507365" marR="42545" indent="-342900">
              <a:lnSpc>
                <a:spcPct val="79900"/>
              </a:lnSpc>
              <a:spcBef>
                <a:spcPts val="575"/>
              </a:spcBef>
              <a:buChar char="•"/>
              <a:tabLst>
                <a:tab pos="508000" algn="l"/>
              </a:tabLst>
            </a:pPr>
            <a:r>
              <a:rPr dirty="0"/>
              <a:t>However,</a:t>
            </a:r>
            <a:r>
              <a:rPr spc="-30" dirty="0"/>
              <a:t> </a:t>
            </a:r>
            <a:r>
              <a:rPr dirty="0"/>
              <a:t>another</a:t>
            </a:r>
            <a:r>
              <a:rPr spc="-30" dirty="0"/>
              <a:t> </a:t>
            </a:r>
            <a:r>
              <a:rPr dirty="0"/>
              <a:t>likely</a:t>
            </a:r>
            <a:r>
              <a:rPr spc="-30" dirty="0"/>
              <a:t> </a:t>
            </a:r>
            <a:r>
              <a:rPr dirty="0"/>
              <a:t>reason</a:t>
            </a:r>
            <a:r>
              <a:rPr spc="-25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dirty="0"/>
              <a:t>that</a:t>
            </a:r>
            <a:r>
              <a:rPr spc="-3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concept</a:t>
            </a:r>
            <a:r>
              <a:rPr spc="-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service </a:t>
            </a:r>
            <a:r>
              <a:rPr dirty="0"/>
              <a:t>discovery</a:t>
            </a:r>
            <a:r>
              <a:rPr spc="-40" dirty="0"/>
              <a:t> </a:t>
            </a:r>
            <a:r>
              <a:rPr dirty="0"/>
              <a:t>was</a:t>
            </a:r>
            <a:r>
              <a:rPr spc="-35" dirty="0"/>
              <a:t> </a:t>
            </a:r>
            <a:r>
              <a:rPr dirty="0"/>
              <a:t>simply</a:t>
            </a:r>
            <a:r>
              <a:rPr spc="-35" dirty="0"/>
              <a:t> </a:t>
            </a:r>
            <a:r>
              <a:rPr dirty="0"/>
              <a:t>not</a:t>
            </a:r>
            <a:r>
              <a:rPr spc="-35" dirty="0"/>
              <a:t> </a:t>
            </a:r>
            <a:r>
              <a:rPr dirty="0"/>
              <a:t>designed</a:t>
            </a:r>
            <a:r>
              <a:rPr spc="-35" dirty="0"/>
              <a:t> </a:t>
            </a:r>
            <a:r>
              <a:rPr dirty="0"/>
              <a:t>into</a:t>
            </a:r>
            <a:r>
              <a:rPr spc="-3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architecture.</a:t>
            </a:r>
            <a:r>
              <a:rPr spc="-35" dirty="0"/>
              <a:t> </a:t>
            </a:r>
            <a:r>
              <a:rPr spc="-20" dirty="0"/>
              <a:t>When </a:t>
            </a:r>
            <a:r>
              <a:rPr dirty="0"/>
              <a:t>utilized</a:t>
            </a:r>
            <a:r>
              <a:rPr spc="-50" dirty="0"/>
              <a:t> </a:t>
            </a:r>
            <a:r>
              <a:rPr dirty="0"/>
              <a:t>within</a:t>
            </a:r>
            <a:r>
              <a:rPr spc="-50" dirty="0"/>
              <a:t> </a:t>
            </a:r>
            <a:r>
              <a:rPr dirty="0"/>
              <a:t>traditional</a:t>
            </a:r>
            <a:r>
              <a:rPr spc="-50" dirty="0"/>
              <a:t> </a:t>
            </a:r>
            <a:r>
              <a:rPr dirty="0"/>
              <a:t>distributed</a:t>
            </a:r>
            <a:r>
              <a:rPr spc="-50" dirty="0"/>
              <a:t> </a:t>
            </a:r>
            <a:r>
              <a:rPr dirty="0"/>
              <a:t>architectures,</a:t>
            </a:r>
            <a:r>
              <a:rPr spc="-50" dirty="0"/>
              <a:t> </a:t>
            </a:r>
            <a:r>
              <a:rPr spc="-25" dirty="0"/>
              <a:t>Web </a:t>
            </a:r>
            <a:r>
              <a:rPr dirty="0"/>
              <a:t>services</a:t>
            </a:r>
            <a:r>
              <a:rPr spc="-35" dirty="0"/>
              <a:t> </a:t>
            </a:r>
            <a:r>
              <a:rPr dirty="0"/>
              <a:t>were</a:t>
            </a:r>
            <a:r>
              <a:rPr spc="-25" dirty="0"/>
              <a:t> </a:t>
            </a:r>
            <a:r>
              <a:rPr dirty="0"/>
              <a:t>more</a:t>
            </a:r>
            <a:r>
              <a:rPr spc="-20" dirty="0"/>
              <a:t> </a:t>
            </a:r>
            <a:r>
              <a:rPr dirty="0"/>
              <a:t>often</a:t>
            </a:r>
            <a:r>
              <a:rPr spc="-25" dirty="0"/>
              <a:t> </a:t>
            </a:r>
            <a:r>
              <a:rPr dirty="0"/>
              <a:t>employed</a:t>
            </a:r>
            <a:r>
              <a:rPr spc="-2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facilitate</a:t>
            </a:r>
            <a:r>
              <a:rPr spc="-20" dirty="0"/>
              <a:t> </a:t>
            </a:r>
            <a:r>
              <a:rPr spc="-10" dirty="0"/>
              <a:t>point-to-point </a:t>
            </a:r>
            <a:r>
              <a:rPr dirty="0"/>
              <a:t>solutions.</a:t>
            </a:r>
            <a:r>
              <a:rPr spc="-35" dirty="0"/>
              <a:t> </a:t>
            </a:r>
            <a:r>
              <a:rPr dirty="0"/>
              <a:t>Therefore,</a:t>
            </a:r>
            <a:r>
              <a:rPr spc="-35" dirty="0"/>
              <a:t> </a:t>
            </a:r>
            <a:r>
              <a:rPr dirty="0"/>
              <a:t>discovery</a:t>
            </a:r>
            <a:r>
              <a:rPr spc="-35" dirty="0"/>
              <a:t> </a:t>
            </a:r>
            <a:r>
              <a:rPr dirty="0"/>
              <a:t>was</a:t>
            </a:r>
            <a:r>
              <a:rPr spc="-35" dirty="0"/>
              <a:t> </a:t>
            </a:r>
            <a:r>
              <a:rPr dirty="0"/>
              <a:t>not</a:t>
            </a:r>
            <a:r>
              <a:rPr spc="-30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dirty="0"/>
              <a:t>common</a:t>
            </a:r>
            <a:r>
              <a:rPr spc="-35" dirty="0"/>
              <a:t> </a:t>
            </a:r>
            <a:r>
              <a:rPr spc="-10" dirty="0"/>
              <a:t>concern.</a:t>
            </a:r>
          </a:p>
          <a:p>
            <a:pPr marL="507365" marR="5080" indent="-342900">
              <a:lnSpc>
                <a:spcPct val="79900"/>
              </a:lnSpc>
              <a:spcBef>
                <a:spcPts val="570"/>
              </a:spcBef>
              <a:buChar char="•"/>
              <a:tabLst>
                <a:tab pos="508000" algn="l"/>
              </a:tabLst>
            </a:pPr>
            <a:r>
              <a:rPr dirty="0"/>
              <a:t>SOA</a:t>
            </a:r>
            <a:r>
              <a:rPr spc="-50" dirty="0"/>
              <a:t> </a:t>
            </a:r>
            <a:r>
              <a:rPr dirty="0"/>
              <a:t>supports</a:t>
            </a:r>
            <a:r>
              <a:rPr spc="-5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encourages</a:t>
            </a:r>
            <a:r>
              <a:rPr spc="-4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advertisement</a:t>
            </a:r>
            <a:r>
              <a:rPr spc="-50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-10" dirty="0"/>
              <a:t>discovery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services</a:t>
            </a:r>
            <a:r>
              <a:rPr spc="-20" dirty="0"/>
              <a:t> </a:t>
            </a:r>
            <a:r>
              <a:rPr dirty="0"/>
              <a:t>throughout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enterprise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beyond.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10" dirty="0"/>
              <a:t>serious </a:t>
            </a:r>
            <a:r>
              <a:rPr dirty="0"/>
              <a:t>SOA</a:t>
            </a:r>
            <a:r>
              <a:rPr spc="-30" dirty="0"/>
              <a:t> </a:t>
            </a:r>
            <a:r>
              <a:rPr dirty="0"/>
              <a:t>will</a:t>
            </a:r>
            <a:r>
              <a:rPr spc="-30" dirty="0"/>
              <a:t> </a:t>
            </a:r>
            <a:r>
              <a:rPr dirty="0"/>
              <a:t>likely</a:t>
            </a:r>
            <a:r>
              <a:rPr spc="-30" dirty="0"/>
              <a:t> </a:t>
            </a:r>
            <a:r>
              <a:rPr dirty="0"/>
              <a:t>rely</a:t>
            </a:r>
            <a:r>
              <a:rPr spc="-30" dirty="0"/>
              <a:t> </a:t>
            </a:r>
            <a:r>
              <a:rPr dirty="0"/>
              <a:t>on</a:t>
            </a:r>
            <a:r>
              <a:rPr spc="-25" dirty="0"/>
              <a:t> </a:t>
            </a:r>
            <a:r>
              <a:rPr dirty="0"/>
              <a:t>some</a:t>
            </a:r>
            <a:r>
              <a:rPr spc="-30" dirty="0"/>
              <a:t> </a:t>
            </a:r>
            <a:r>
              <a:rPr dirty="0"/>
              <a:t>form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service</a:t>
            </a:r>
            <a:r>
              <a:rPr spc="-25" dirty="0"/>
              <a:t> </a:t>
            </a:r>
            <a:r>
              <a:rPr dirty="0"/>
              <a:t>registry</a:t>
            </a:r>
            <a:r>
              <a:rPr spc="-30" dirty="0"/>
              <a:t> </a:t>
            </a:r>
            <a:r>
              <a:rPr spc="-25" dirty="0"/>
              <a:t>or </a:t>
            </a:r>
            <a:r>
              <a:rPr dirty="0"/>
              <a:t>directory</a:t>
            </a:r>
            <a:r>
              <a:rPr spc="-3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manage</a:t>
            </a:r>
            <a:r>
              <a:rPr spc="-30" dirty="0"/>
              <a:t> </a:t>
            </a:r>
            <a:r>
              <a:rPr dirty="0"/>
              <a:t>service</a:t>
            </a:r>
            <a:r>
              <a:rPr spc="-30" dirty="0"/>
              <a:t> </a:t>
            </a:r>
            <a:r>
              <a:rPr spc="-10" dirty="0"/>
              <a:t>descriptions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011" y="1755647"/>
            <a:ext cx="7176187" cy="3454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4576" rIns="0" bIns="0" rtlCol="0">
            <a:spAutoFit/>
          </a:bodyPr>
          <a:lstStyle/>
          <a:p>
            <a:pPr marL="41402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Registries</a:t>
            </a:r>
            <a:r>
              <a:rPr sz="2400" spc="-35" dirty="0"/>
              <a:t> </a:t>
            </a:r>
            <a:r>
              <a:rPr sz="2400" dirty="0"/>
              <a:t>enable</a:t>
            </a:r>
            <a:r>
              <a:rPr sz="2400" spc="-35" dirty="0"/>
              <a:t> </a:t>
            </a:r>
            <a:r>
              <a:rPr sz="2400" dirty="0"/>
              <a:t>a</a:t>
            </a:r>
            <a:r>
              <a:rPr sz="2400" spc="-30" dirty="0"/>
              <a:t> </a:t>
            </a:r>
            <a:r>
              <a:rPr sz="2400" dirty="0"/>
              <a:t>mechanism</a:t>
            </a:r>
            <a:r>
              <a:rPr sz="2400" spc="-35" dirty="0"/>
              <a:t> </a:t>
            </a:r>
            <a:r>
              <a:rPr sz="2400" dirty="0"/>
              <a:t>for</a:t>
            </a:r>
            <a:r>
              <a:rPr sz="2400" spc="-30" dirty="0"/>
              <a:t> </a:t>
            </a:r>
            <a:r>
              <a:rPr sz="2400" dirty="0"/>
              <a:t>the</a:t>
            </a:r>
            <a:r>
              <a:rPr sz="2400" spc="-35" dirty="0"/>
              <a:t> </a:t>
            </a:r>
            <a:r>
              <a:rPr sz="2400" dirty="0"/>
              <a:t>discovery</a:t>
            </a:r>
            <a:r>
              <a:rPr sz="2400" spc="-35" dirty="0"/>
              <a:t> </a:t>
            </a:r>
            <a:r>
              <a:rPr sz="2400" dirty="0"/>
              <a:t>of</a:t>
            </a:r>
            <a:r>
              <a:rPr sz="2400" spc="-30" dirty="0"/>
              <a:t> </a:t>
            </a:r>
            <a:r>
              <a:rPr sz="2400" spc="-10" dirty="0"/>
              <a:t>services</a:t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8000" y="205993"/>
            <a:ext cx="558736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080" indent="-3175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Contemporary</a:t>
            </a:r>
            <a:r>
              <a:rPr sz="4000" spc="-5" dirty="0"/>
              <a:t> </a:t>
            </a:r>
            <a:r>
              <a:rPr sz="4000" dirty="0"/>
              <a:t>SOA</a:t>
            </a:r>
            <a:r>
              <a:rPr sz="4000" spc="-5" dirty="0"/>
              <a:t> </a:t>
            </a:r>
            <a:r>
              <a:rPr sz="4000" spc="-10" dirty="0"/>
              <a:t>fosters </a:t>
            </a:r>
            <a:r>
              <a:rPr sz="4000" dirty="0"/>
              <a:t>intrinsic</a:t>
            </a:r>
            <a:r>
              <a:rPr sz="4000" spc="-135" dirty="0"/>
              <a:t> </a:t>
            </a:r>
            <a:r>
              <a:rPr sz="4000" spc="-10" dirty="0"/>
              <a:t>interoperability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84302" y="1563878"/>
            <a:ext cx="8194040" cy="49917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83820" indent="-342900">
              <a:lnSpc>
                <a:spcPct val="799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Further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leveraging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supporting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usage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open </a:t>
            </a:r>
            <a:r>
              <a:rPr sz="2400" dirty="0">
                <a:latin typeface="Times New Roman"/>
                <a:cs typeface="Times New Roman"/>
              </a:rPr>
              <a:t>standards,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vendor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diverse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environment,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availability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discovery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mechanism,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concept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intrinsic interoperability.</a:t>
            </a:r>
            <a:endParaRPr sz="2400">
              <a:latin typeface="Times New Roman"/>
              <a:cs typeface="Times New Roman"/>
            </a:endParaRPr>
          </a:p>
          <a:p>
            <a:pPr marL="355600" marR="432434" indent="-342900">
              <a:lnSpc>
                <a:spcPct val="799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Regardless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whether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application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actually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immediate </a:t>
            </a:r>
            <a:r>
              <a:rPr sz="2400" dirty="0">
                <a:latin typeface="Times New Roman"/>
                <a:cs typeface="Times New Roman"/>
              </a:rPr>
              <a:t>integration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requirements,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design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principles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outfit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characteristics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naturally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promote interoperability.</a:t>
            </a:r>
            <a:endParaRPr sz="2400">
              <a:latin typeface="Times New Roman"/>
              <a:cs typeface="Times New Roman"/>
            </a:endParaRPr>
          </a:p>
          <a:p>
            <a:pPr marL="355600" marR="1020444" indent="-342900" algn="just">
              <a:lnSpc>
                <a:spcPct val="799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building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application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ground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up,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intrinsic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interoperability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become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potential </a:t>
            </a:r>
            <a:r>
              <a:rPr sz="2400" dirty="0">
                <a:latin typeface="Times New Roman"/>
                <a:cs typeface="Times New Roman"/>
              </a:rPr>
              <a:t>integration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endpoints.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798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properly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standardized,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leads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service-oriented </a:t>
            </a:r>
            <a:r>
              <a:rPr sz="2400" dirty="0">
                <a:latin typeface="Times New Roman"/>
                <a:cs typeface="Times New Roman"/>
              </a:rPr>
              <a:t>integration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architectures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wherein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solutions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themselves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achieve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intrinsic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interoperability.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Fostering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characteristic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significantly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alleviate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cost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effort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fulfilling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future cross-</a:t>
            </a:r>
            <a:r>
              <a:rPr sz="2400" dirty="0">
                <a:latin typeface="Times New Roman"/>
                <a:cs typeface="Times New Roman"/>
              </a:rPr>
              <a:t>application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integration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requirements.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4513" y="1676398"/>
            <a:ext cx="7317484" cy="40355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8003" y="404875"/>
            <a:ext cx="65919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25725" marR="5080" indent="-2613660">
              <a:lnSpc>
                <a:spcPct val="100000"/>
              </a:lnSpc>
              <a:spcBef>
                <a:spcPts val="95"/>
              </a:spcBef>
            </a:pPr>
            <a:r>
              <a:rPr sz="2000" dirty="0"/>
              <a:t>Intrinsically</a:t>
            </a:r>
            <a:r>
              <a:rPr sz="2000" spc="-55" dirty="0"/>
              <a:t> </a:t>
            </a:r>
            <a:r>
              <a:rPr sz="2000" dirty="0"/>
              <a:t>interoperable</a:t>
            </a:r>
            <a:r>
              <a:rPr sz="2000" spc="-50" dirty="0"/>
              <a:t> </a:t>
            </a:r>
            <a:r>
              <a:rPr sz="2000" dirty="0"/>
              <a:t>services</a:t>
            </a:r>
            <a:r>
              <a:rPr sz="2000" spc="-55" dirty="0"/>
              <a:t> </a:t>
            </a:r>
            <a:r>
              <a:rPr sz="2000" dirty="0"/>
              <a:t>enable</a:t>
            </a:r>
            <a:r>
              <a:rPr sz="2000" spc="-50" dirty="0"/>
              <a:t> </a:t>
            </a:r>
            <a:r>
              <a:rPr sz="2000" dirty="0"/>
              <a:t>unforeseen</a:t>
            </a:r>
            <a:r>
              <a:rPr sz="2000" spc="-50" dirty="0"/>
              <a:t> </a:t>
            </a:r>
            <a:r>
              <a:rPr sz="2000" spc="-10" dirty="0"/>
              <a:t>integration opportunities</a:t>
            </a:r>
            <a:endParaRPr sz="2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3145" rIns="0" bIns="0" rtlCol="0">
            <a:spAutoFit/>
          </a:bodyPr>
          <a:lstStyle/>
          <a:p>
            <a:pPr marL="6350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Contemporary</a:t>
            </a:r>
            <a:r>
              <a:rPr sz="3600" spc="-130" dirty="0"/>
              <a:t> </a:t>
            </a:r>
            <a:r>
              <a:rPr sz="3600" dirty="0"/>
              <a:t>SOA</a:t>
            </a:r>
            <a:r>
              <a:rPr sz="3600" spc="-130" dirty="0"/>
              <a:t> </a:t>
            </a:r>
            <a:r>
              <a:rPr sz="3600" dirty="0"/>
              <a:t>promotes</a:t>
            </a:r>
            <a:r>
              <a:rPr sz="3600" spc="-130" dirty="0"/>
              <a:t> </a:t>
            </a:r>
            <a:r>
              <a:rPr sz="3600" spc="-10" dirty="0"/>
              <a:t>federation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6701" y="1553972"/>
            <a:ext cx="8074659" cy="42932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marR="147320" indent="-342900">
              <a:lnSpc>
                <a:spcPct val="80000"/>
              </a:lnSpc>
              <a:spcBef>
                <a:spcPts val="77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Establishing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SOA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within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enterprise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does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not </a:t>
            </a:r>
            <a:r>
              <a:rPr sz="2800" dirty="0">
                <a:latin typeface="Times New Roman"/>
                <a:cs typeface="Times New Roman"/>
              </a:rPr>
              <a:t>necessarily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require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you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replace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what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you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already </a:t>
            </a:r>
            <a:r>
              <a:rPr sz="2800" dirty="0">
                <a:latin typeface="Times New Roman"/>
                <a:cs typeface="Times New Roman"/>
              </a:rPr>
              <a:t>have.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most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attractive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aspects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this </a:t>
            </a:r>
            <a:r>
              <a:rPr sz="2800" dirty="0">
                <a:latin typeface="Times New Roman"/>
                <a:cs typeface="Times New Roman"/>
              </a:rPr>
              <a:t>architecture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ability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introduce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unity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across </a:t>
            </a:r>
            <a:r>
              <a:rPr sz="2800" dirty="0">
                <a:latin typeface="Times New Roman"/>
                <a:cs typeface="Times New Roman"/>
              </a:rPr>
              <a:t>previously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non-</a:t>
            </a:r>
            <a:r>
              <a:rPr sz="2800" dirty="0">
                <a:latin typeface="Times New Roman"/>
                <a:cs typeface="Times New Roman"/>
              </a:rPr>
              <a:t>federated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environments.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8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While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Web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enable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federation,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SOA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promotes </a:t>
            </a:r>
            <a:r>
              <a:rPr sz="2800" dirty="0">
                <a:latin typeface="Times New Roman"/>
                <a:cs typeface="Times New Roman"/>
              </a:rPr>
              <a:t>this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cause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establishing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standardizing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</a:t>
            </a:r>
            <a:r>
              <a:rPr sz="2800" spc="7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ability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encapsulate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legacy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non-legacy </a:t>
            </a:r>
            <a:r>
              <a:rPr sz="2800" dirty="0">
                <a:latin typeface="Times New Roman"/>
                <a:cs typeface="Times New Roman"/>
              </a:rPr>
              <a:t>application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logic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exposing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via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common, </a:t>
            </a:r>
            <a:r>
              <a:rPr sz="2800" dirty="0">
                <a:latin typeface="Times New Roman"/>
                <a:cs typeface="Times New Roman"/>
              </a:rPr>
              <a:t>open,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standardized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communications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framework </a:t>
            </a:r>
            <a:r>
              <a:rPr sz="2800" dirty="0">
                <a:latin typeface="Times New Roman"/>
                <a:cs typeface="Times New Roman"/>
              </a:rPr>
              <a:t>(also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supported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extensive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adapter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technology marketplace).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302" y="375158"/>
            <a:ext cx="8181975" cy="572262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5080" indent="-342900">
              <a:lnSpc>
                <a:spcPct val="89800"/>
              </a:lnSpc>
              <a:spcBef>
                <a:spcPts val="39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Though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encourage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independence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business</a:t>
            </a:r>
            <a:r>
              <a:rPr sz="2400" spc="6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outlets,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must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still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ensure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agree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adhere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certain </a:t>
            </a:r>
            <a:r>
              <a:rPr sz="2400" dirty="0">
                <a:latin typeface="Times New Roman"/>
                <a:cs typeface="Times New Roman"/>
              </a:rPr>
              <a:t>baseline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conventions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example,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common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currency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exchange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goods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building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requires </a:t>
            </a:r>
            <a:r>
              <a:rPr sz="2400" dirty="0">
                <a:latin typeface="Times New Roman"/>
                <a:cs typeface="Times New Roman"/>
              </a:rPr>
              <a:t>signage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conform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certain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parameters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perhaps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requirement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speak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language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25" dirty="0">
                <a:latin typeface="Times New Roman"/>
                <a:cs typeface="Times New Roman"/>
              </a:rPr>
              <a:t> the </a:t>
            </a:r>
            <a:r>
              <a:rPr sz="2400" dirty="0">
                <a:latin typeface="Times New Roman"/>
                <a:cs typeface="Times New Roman"/>
              </a:rPr>
              <a:t>native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consumers.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conventions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standardize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aspects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business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benefit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consumers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without </a:t>
            </a:r>
            <a:r>
              <a:rPr sz="2400" dirty="0">
                <a:latin typeface="Times New Roman"/>
                <a:cs typeface="Times New Roman"/>
              </a:rPr>
              <a:t>significantly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imposing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individual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business's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ability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exercise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self-governance.</a:t>
            </a:r>
            <a:endParaRPr sz="2400">
              <a:latin typeface="Times New Roman"/>
              <a:cs typeface="Times New Roman"/>
            </a:endParaRPr>
          </a:p>
          <a:p>
            <a:pPr marL="355600" marR="45085" indent="-342900">
              <a:lnSpc>
                <a:spcPct val="899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Similarly,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service-</a:t>
            </a:r>
            <a:r>
              <a:rPr sz="2400" dirty="0">
                <a:latin typeface="Times New Roman"/>
                <a:cs typeface="Times New Roman"/>
              </a:rPr>
              <a:t>oriented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architecture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(SOA)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encourages </a:t>
            </a:r>
            <a:r>
              <a:rPr sz="2400" dirty="0">
                <a:latin typeface="Times New Roman"/>
                <a:cs typeface="Times New Roman"/>
              </a:rPr>
              <a:t>individual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logic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exist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autonomously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isolated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other.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logic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still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conform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principles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allow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evolve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independently,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while </a:t>
            </a:r>
            <a:r>
              <a:rPr sz="2400" dirty="0">
                <a:latin typeface="Times New Roman"/>
                <a:cs typeface="Times New Roman"/>
              </a:rPr>
              <a:t>still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maintaining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sufficient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amount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commonality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standardization.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Within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SOA,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logic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known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as </a:t>
            </a:r>
            <a:r>
              <a:rPr sz="2400" spc="-10" dirty="0">
                <a:latin typeface="Times New Roman"/>
                <a:cs typeface="Times New Roman"/>
              </a:rPr>
              <a:t>services.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3145" rIns="0" bIns="0" rtlCol="0">
            <a:spAutoFit/>
          </a:bodyPr>
          <a:lstStyle/>
          <a:p>
            <a:pPr marL="6350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Contemporary</a:t>
            </a:r>
            <a:r>
              <a:rPr sz="3600" spc="-130" dirty="0"/>
              <a:t> </a:t>
            </a:r>
            <a:r>
              <a:rPr sz="3600" dirty="0"/>
              <a:t>SOA</a:t>
            </a:r>
            <a:r>
              <a:rPr sz="3600" spc="-130" dirty="0"/>
              <a:t> </a:t>
            </a:r>
            <a:r>
              <a:rPr sz="3600" dirty="0"/>
              <a:t>promotes</a:t>
            </a:r>
            <a:r>
              <a:rPr sz="3600" spc="-130" dirty="0"/>
              <a:t> </a:t>
            </a:r>
            <a:r>
              <a:rPr sz="3600" spc="-10" dirty="0"/>
              <a:t>federation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6701" y="1619504"/>
            <a:ext cx="8060055" cy="3534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330" marR="822325" indent="-342265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Obviously,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incorporation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SOA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with 	</a:t>
            </a:r>
            <a:r>
              <a:rPr sz="3200" dirty="0">
                <a:latin typeface="Times New Roman"/>
                <a:cs typeface="Times New Roman"/>
              </a:rPr>
              <a:t>previous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platforms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can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lead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variety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of 	</a:t>
            </a:r>
            <a:r>
              <a:rPr sz="3200" dirty="0">
                <a:latin typeface="Times New Roman"/>
                <a:cs typeface="Times New Roman"/>
              </a:rPr>
              <a:t>hybrid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solutions.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760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However,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key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aspect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communication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channels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achieved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this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form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service-</a:t>
            </a:r>
            <a:r>
              <a:rPr sz="3200" dirty="0">
                <a:latin typeface="Times New Roman"/>
                <a:cs typeface="Times New Roman"/>
              </a:rPr>
              <a:t>oriented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integration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all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uniform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standardized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82" y="2286000"/>
            <a:ext cx="7720660" cy="25085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5465" rIns="0" bIns="0" rtlCol="0">
            <a:spAutoFit/>
          </a:bodyPr>
          <a:lstStyle/>
          <a:p>
            <a:pPr marL="894080">
              <a:lnSpc>
                <a:spcPct val="100000"/>
              </a:lnSpc>
              <a:spcBef>
                <a:spcPts val="95"/>
              </a:spcBef>
            </a:pPr>
            <a:r>
              <a:rPr sz="2000" dirty="0"/>
              <a:t>Services</a:t>
            </a:r>
            <a:r>
              <a:rPr sz="2000" spc="-55" dirty="0"/>
              <a:t> </a:t>
            </a:r>
            <a:r>
              <a:rPr sz="2000" dirty="0"/>
              <a:t>enable</a:t>
            </a:r>
            <a:r>
              <a:rPr sz="2000" spc="-40" dirty="0"/>
              <a:t> </a:t>
            </a:r>
            <a:r>
              <a:rPr sz="2000" dirty="0"/>
              <a:t>standardized</a:t>
            </a:r>
            <a:r>
              <a:rPr sz="2000" spc="-40" dirty="0"/>
              <a:t> </a:t>
            </a:r>
            <a:r>
              <a:rPr sz="2000" dirty="0"/>
              <a:t>federation</a:t>
            </a:r>
            <a:r>
              <a:rPr sz="2000" spc="-40" dirty="0"/>
              <a:t> </a:t>
            </a:r>
            <a:r>
              <a:rPr sz="2000" dirty="0"/>
              <a:t>of</a:t>
            </a:r>
            <a:r>
              <a:rPr sz="2000" spc="-40" dirty="0"/>
              <a:t> </a:t>
            </a:r>
            <a:r>
              <a:rPr sz="2000" dirty="0"/>
              <a:t>disparate</a:t>
            </a:r>
            <a:r>
              <a:rPr sz="2000" spc="-40" dirty="0"/>
              <a:t> </a:t>
            </a:r>
            <a:r>
              <a:rPr sz="2000" dirty="0"/>
              <a:t>legacy</a:t>
            </a:r>
            <a:r>
              <a:rPr sz="2000" spc="-40" dirty="0"/>
              <a:t> </a:t>
            </a:r>
            <a:r>
              <a:rPr sz="2000" spc="-10" dirty="0"/>
              <a:t>systems</a:t>
            </a:r>
            <a:endParaRPr sz="2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818" rIns="0" bIns="0" rtlCol="0">
            <a:spAutoFit/>
          </a:bodyPr>
          <a:lstStyle/>
          <a:p>
            <a:pPr marL="1588135" marR="5080" indent="-27432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Contemporary</a:t>
            </a:r>
            <a:r>
              <a:rPr sz="4000" spc="-50" dirty="0"/>
              <a:t> </a:t>
            </a:r>
            <a:r>
              <a:rPr sz="4000" dirty="0"/>
              <a:t>SOA</a:t>
            </a:r>
            <a:r>
              <a:rPr sz="4000" spc="-35" dirty="0"/>
              <a:t> </a:t>
            </a:r>
            <a:r>
              <a:rPr sz="4000" spc="-10" dirty="0"/>
              <a:t>promotes </a:t>
            </a:r>
            <a:r>
              <a:rPr sz="4000" dirty="0"/>
              <a:t>architectural</a:t>
            </a:r>
            <a:r>
              <a:rPr sz="4000" spc="-195" dirty="0"/>
              <a:t> </a:t>
            </a:r>
            <a:r>
              <a:rPr sz="4000" spc="-10" dirty="0"/>
              <a:t>composability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6701" y="1594358"/>
            <a:ext cx="8052434" cy="440817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5080" indent="-342900">
              <a:lnSpc>
                <a:spcPct val="89800"/>
              </a:lnSpc>
              <a:spcBef>
                <a:spcPts val="39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Composability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deep-</a:t>
            </a:r>
            <a:r>
              <a:rPr sz="2400" dirty="0">
                <a:latin typeface="Times New Roman"/>
                <a:cs typeface="Times New Roman"/>
              </a:rPr>
              <a:t>rooted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characteristic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can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realized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different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levels.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example,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fostering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development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evolution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composable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SOA </a:t>
            </a:r>
            <a:r>
              <a:rPr sz="2400" dirty="0">
                <a:latin typeface="Times New Roman"/>
                <a:cs typeface="Times New Roman"/>
              </a:rPr>
              <a:t>supports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automation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flexible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adaptive </a:t>
            </a:r>
            <a:r>
              <a:rPr sz="2400" dirty="0">
                <a:latin typeface="Times New Roman"/>
                <a:cs typeface="Times New Roman"/>
              </a:rPr>
              <a:t>business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processes.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previously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mentioned,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exist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independent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logic.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business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therefore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be </a:t>
            </a:r>
            <a:r>
              <a:rPr sz="2400" dirty="0">
                <a:latin typeface="Times New Roman"/>
                <a:cs typeface="Times New Roman"/>
              </a:rPr>
              <a:t>broken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down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series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responsible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executing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portion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process.</a:t>
            </a:r>
            <a:endParaRPr sz="2400">
              <a:latin typeface="Times New Roman"/>
              <a:cs typeface="Times New Roman"/>
            </a:endParaRPr>
          </a:p>
          <a:p>
            <a:pPr marL="355600" marR="379730" indent="-342900">
              <a:lnSpc>
                <a:spcPct val="89800"/>
              </a:lnSpc>
              <a:spcBef>
                <a:spcPts val="58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broader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example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composability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second-</a:t>
            </a:r>
            <a:r>
              <a:rPr sz="2400" dirty="0">
                <a:latin typeface="Times New Roman"/>
                <a:cs typeface="Times New Roman"/>
              </a:rPr>
              <a:t>generation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framework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evolving </a:t>
            </a:r>
            <a:r>
              <a:rPr sz="2400" dirty="0">
                <a:latin typeface="Times New Roman"/>
                <a:cs typeface="Times New Roman"/>
              </a:rPr>
              <a:t>out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release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numerous</a:t>
            </a:r>
            <a:r>
              <a:rPr sz="2400" spc="-25" dirty="0">
                <a:latin typeface="Times New Roman"/>
                <a:cs typeface="Times New Roman"/>
              </a:rPr>
              <a:t> WS-</a:t>
            </a:r>
            <a:r>
              <a:rPr sz="2400" dirty="0">
                <a:latin typeface="Times New Roman"/>
                <a:cs typeface="Times New Roman"/>
              </a:rPr>
              <a:t>*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specifications.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modular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nature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specifications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allows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be </a:t>
            </a:r>
            <a:r>
              <a:rPr sz="2400" dirty="0">
                <a:latin typeface="Times New Roman"/>
                <a:cs typeface="Times New Roman"/>
              </a:rPr>
              <a:t>composed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building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blocks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requires.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818" rIns="0" bIns="0" rtlCol="0">
            <a:spAutoFit/>
          </a:bodyPr>
          <a:lstStyle/>
          <a:p>
            <a:pPr marL="1588135" marR="5080" indent="-27432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Contemporary</a:t>
            </a:r>
            <a:r>
              <a:rPr sz="4000" spc="-50" dirty="0"/>
              <a:t> </a:t>
            </a:r>
            <a:r>
              <a:rPr sz="4000" dirty="0"/>
              <a:t>SOA</a:t>
            </a:r>
            <a:r>
              <a:rPr sz="4000" spc="-35" dirty="0"/>
              <a:t> </a:t>
            </a:r>
            <a:r>
              <a:rPr sz="4000" spc="-10" dirty="0"/>
              <a:t>promotes </a:t>
            </a:r>
            <a:r>
              <a:rPr sz="4000" dirty="0"/>
              <a:t>architectural</a:t>
            </a:r>
            <a:r>
              <a:rPr sz="4000" spc="-195" dirty="0"/>
              <a:t> </a:t>
            </a:r>
            <a:r>
              <a:rPr sz="4000" spc="-10" dirty="0"/>
              <a:t>composability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08102" y="1563878"/>
            <a:ext cx="8239759" cy="49917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4965" marR="136525" indent="-342900">
              <a:lnSpc>
                <a:spcPct val="79800"/>
              </a:lnSpc>
              <a:spcBef>
                <a:spcPts val="680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What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flexibility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fact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second-generation </a:t>
            </a:r>
            <a:r>
              <a:rPr sz="2400" dirty="0">
                <a:latin typeface="Times New Roman"/>
                <a:cs typeface="Times New Roman"/>
              </a:rPr>
              <a:t>Web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specifications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designed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specifically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leverage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SOAP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model.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Individual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specifications </a:t>
            </a:r>
            <a:r>
              <a:rPr sz="2400" dirty="0">
                <a:latin typeface="Times New Roman"/>
                <a:cs typeface="Times New Roman"/>
              </a:rPr>
              <a:t>consist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modular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extensions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specific features.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79900"/>
              </a:lnSpc>
              <a:spcBef>
                <a:spcPts val="57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offering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WS-</a:t>
            </a:r>
            <a:r>
              <a:rPr sz="2400" dirty="0">
                <a:latin typeface="Times New Roman"/>
                <a:cs typeface="Times New Roman"/>
              </a:rPr>
              <a:t>*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extensions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supported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vendor </a:t>
            </a:r>
            <a:r>
              <a:rPr sz="2400" dirty="0">
                <a:latin typeface="Times New Roman"/>
                <a:cs typeface="Times New Roman"/>
              </a:rPr>
              <a:t>platform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grows,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flexibility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compose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allows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continue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building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solutions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implement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features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you </a:t>
            </a:r>
            <a:r>
              <a:rPr sz="2400" dirty="0">
                <a:latin typeface="Times New Roman"/>
                <a:cs typeface="Times New Roman"/>
              </a:rPr>
              <a:t>actually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need.</a:t>
            </a:r>
            <a:endParaRPr sz="2400">
              <a:latin typeface="Times New Roman"/>
              <a:cs typeface="Times New Roman"/>
            </a:endParaRPr>
          </a:p>
          <a:p>
            <a:pPr marL="355600" marR="523875" indent="-342900">
              <a:lnSpc>
                <a:spcPct val="799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words,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WS-</a:t>
            </a:r>
            <a:r>
              <a:rPr sz="2400" dirty="0">
                <a:latin typeface="Times New Roman"/>
                <a:cs typeface="Times New Roman"/>
              </a:rPr>
              <a:t>*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platform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allows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creation</a:t>
            </a:r>
            <a:r>
              <a:rPr sz="2400" spc="-25" dirty="0">
                <a:latin typeface="Times New Roman"/>
                <a:cs typeface="Times New Roman"/>
              </a:rPr>
              <a:t> of </a:t>
            </a:r>
            <a:r>
              <a:rPr sz="2400" dirty="0">
                <a:latin typeface="Times New Roman"/>
                <a:cs typeface="Times New Roman"/>
              </a:rPr>
              <a:t>streamlined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optimized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service-</a:t>
            </a:r>
            <a:r>
              <a:rPr sz="2400" dirty="0">
                <a:latin typeface="Times New Roman"/>
                <a:cs typeface="Times New Roman"/>
              </a:rPr>
              <a:t>oriented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architectures, </a:t>
            </a:r>
            <a:r>
              <a:rPr sz="2400" dirty="0">
                <a:latin typeface="Times New Roman"/>
                <a:cs typeface="Times New Roman"/>
              </a:rPr>
              <a:t>applications,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messages.</a:t>
            </a:r>
            <a:endParaRPr sz="2400">
              <a:latin typeface="Times New Roman"/>
              <a:cs typeface="Times New Roman"/>
            </a:endParaRPr>
          </a:p>
          <a:p>
            <a:pPr marL="355600" marR="213360" indent="-342900">
              <a:lnSpc>
                <a:spcPct val="799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respect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definition,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let's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characteristic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describing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architecture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whole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composable.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composable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25" dirty="0">
                <a:latin typeface="Times New Roman"/>
                <a:cs typeface="Times New Roman"/>
              </a:rPr>
              <a:t> the </a:t>
            </a:r>
            <a:r>
              <a:rPr sz="2400" dirty="0">
                <a:latin typeface="Times New Roman"/>
                <a:cs typeface="Times New Roman"/>
              </a:rPr>
              <a:t>extensions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comprise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individual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implementations.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2909" y="1414270"/>
            <a:ext cx="7572888" cy="411022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767080" marR="5080" indent="-570865">
              <a:lnSpc>
                <a:spcPct val="100000"/>
              </a:lnSpc>
              <a:spcBef>
                <a:spcPts val="95"/>
              </a:spcBef>
            </a:pPr>
            <a:r>
              <a:rPr sz="2000" dirty="0"/>
              <a:t>Different</a:t>
            </a:r>
            <a:r>
              <a:rPr sz="2000" spc="-40" dirty="0"/>
              <a:t> </a:t>
            </a:r>
            <a:r>
              <a:rPr sz="2000" dirty="0"/>
              <a:t>solutions</a:t>
            </a:r>
            <a:r>
              <a:rPr sz="2000" spc="-40" dirty="0"/>
              <a:t> </a:t>
            </a:r>
            <a:r>
              <a:rPr sz="2000" dirty="0"/>
              <a:t>can</a:t>
            </a:r>
            <a:r>
              <a:rPr sz="2000" spc="-40" dirty="0"/>
              <a:t> </a:t>
            </a:r>
            <a:r>
              <a:rPr sz="2000" dirty="0"/>
              <a:t>be</a:t>
            </a:r>
            <a:r>
              <a:rPr sz="2000" spc="-40" dirty="0"/>
              <a:t> </a:t>
            </a:r>
            <a:r>
              <a:rPr sz="2000" dirty="0"/>
              <a:t>composed</a:t>
            </a:r>
            <a:r>
              <a:rPr sz="2000" spc="-40" dirty="0"/>
              <a:t> </a:t>
            </a:r>
            <a:r>
              <a:rPr sz="2000" dirty="0"/>
              <a:t>of</a:t>
            </a:r>
            <a:r>
              <a:rPr sz="2000" spc="-40" dirty="0"/>
              <a:t> </a:t>
            </a:r>
            <a:r>
              <a:rPr sz="2000" dirty="0"/>
              <a:t>different</a:t>
            </a:r>
            <a:r>
              <a:rPr sz="2000" spc="-40" dirty="0"/>
              <a:t> </a:t>
            </a:r>
            <a:r>
              <a:rPr sz="2000" dirty="0"/>
              <a:t>extensions</a:t>
            </a:r>
            <a:r>
              <a:rPr sz="2000" spc="-40" dirty="0"/>
              <a:t> </a:t>
            </a:r>
            <a:r>
              <a:rPr sz="2000" dirty="0"/>
              <a:t>and</a:t>
            </a:r>
            <a:r>
              <a:rPr sz="2000" spc="-35" dirty="0"/>
              <a:t> </a:t>
            </a:r>
            <a:r>
              <a:rPr sz="2000" dirty="0"/>
              <a:t>can</a:t>
            </a:r>
            <a:r>
              <a:rPr sz="2000" spc="-40" dirty="0"/>
              <a:t> </a:t>
            </a:r>
            <a:r>
              <a:rPr sz="2000" dirty="0"/>
              <a:t>continue</a:t>
            </a:r>
            <a:r>
              <a:rPr sz="2000" spc="-40" dirty="0"/>
              <a:t> </a:t>
            </a:r>
            <a:r>
              <a:rPr sz="2000" spc="-25" dirty="0"/>
              <a:t>to </a:t>
            </a:r>
            <a:r>
              <a:rPr sz="2000" dirty="0"/>
              <a:t>interoperate</a:t>
            </a:r>
            <a:r>
              <a:rPr sz="2000" spc="-25" dirty="0"/>
              <a:t> </a:t>
            </a:r>
            <a:r>
              <a:rPr sz="2000" dirty="0"/>
              <a:t>as</a:t>
            </a:r>
            <a:r>
              <a:rPr sz="2000" spc="-20" dirty="0"/>
              <a:t> </a:t>
            </a:r>
            <a:r>
              <a:rPr sz="2000" dirty="0"/>
              <a:t>long</a:t>
            </a:r>
            <a:r>
              <a:rPr sz="2000" spc="-20" dirty="0"/>
              <a:t> </a:t>
            </a:r>
            <a:r>
              <a:rPr sz="2000" dirty="0"/>
              <a:t>as</a:t>
            </a:r>
            <a:r>
              <a:rPr sz="2000" spc="-20" dirty="0"/>
              <a:t> </a:t>
            </a:r>
            <a:r>
              <a:rPr sz="2000" dirty="0"/>
              <a:t>they</a:t>
            </a:r>
            <a:r>
              <a:rPr sz="2000" spc="-20" dirty="0"/>
              <a:t> </a:t>
            </a:r>
            <a:r>
              <a:rPr sz="2000" dirty="0"/>
              <a:t>support</a:t>
            </a:r>
            <a:r>
              <a:rPr sz="2000" spc="-25" dirty="0"/>
              <a:t> </a:t>
            </a:r>
            <a:r>
              <a:rPr sz="2000" dirty="0"/>
              <a:t>the</a:t>
            </a:r>
            <a:r>
              <a:rPr sz="2000" spc="-25" dirty="0"/>
              <a:t> </a:t>
            </a:r>
            <a:r>
              <a:rPr sz="2000" dirty="0"/>
              <a:t>common</a:t>
            </a:r>
            <a:r>
              <a:rPr sz="2000" spc="-25" dirty="0"/>
              <a:t> </a:t>
            </a:r>
            <a:r>
              <a:rPr sz="2000" dirty="0"/>
              <a:t>extensions</a:t>
            </a:r>
            <a:r>
              <a:rPr sz="2000" spc="-25" dirty="0"/>
              <a:t> </a:t>
            </a:r>
            <a:r>
              <a:rPr sz="2000" spc="-10" dirty="0"/>
              <a:t>required</a:t>
            </a:r>
            <a:endParaRPr sz="2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8000" y="205993"/>
            <a:ext cx="558736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3594" marR="5080" indent="-81153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Contemporary</a:t>
            </a:r>
            <a:r>
              <a:rPr sz="4000" spc="-5" dirty="0"/>
              <a:t> </a:t>
            </a:r>
            <a:r>
              <a:rPr sz="4000" dirty="0"/>
              <a:t>SOA</a:t>
            </a:r>
            <a:r>
              <a:rPr sz="4000" spc="-5" dirty="0"/>
              <a:t> </a:t>
            </a:r>
            <a:r>
              <a:rPr sz="4000" spc="-10" dirty="0"/>
              <a:t>fosters </a:t>
            </a:r>
            <a:r>
              <a:rPr sz="4000" dirty="0"/>
              <a:t>inherent</a:t>
            </a:r>
            <a:r>
              <a:rPr sz="4000" spc="-145" dirty="0"/>
              <a:t> </a:t>
            </a:r>
            <a:r>
              <a:rPr sz="4000" spc="-10" dirty="0"/>
              <a:t>reusability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6701" y="1594358"/>
            <a:ext cx="8001000" cy="4078604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5080" indent="-342900">
              <a:lnSpc>
                <a:spcPct val="89800"/>
              </a:lnSpc>
              <a:spcBef>
                <a:spcPts val="39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SOA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establishes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environment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promotes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reuse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many </a:t>
            </a:r>
            <a:r>
              <a:rPr sz="2400" dirty="0">
                <a:latin typeface="Times New Roman"/>
                <a:cs typeface="Times New Roman"/>
              </a:rPr>
              <a:t>levels.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example,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designed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according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service- </a:t>
            </a:r>
            <a:r>
              <a:rPr sz="2400" dirty="0">
                <a:latin typeface="Times New Roman"/>
                <a:cs typeface="Times New Roman"/>
              </a:rPr>
              <a:t>orientation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principles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encouraged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promote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reuse,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if </a:t>
            </a:r>
            <a:r>
              <a:rPr sz="2400" dirty="0">
                <a:latin typeface="Times New Roman"/>
                <a:cs typeface="Times New Roman"/>
              </a:rPr>
              <a:t>no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immediate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reuse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requirements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exist.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services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compositions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themselves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reused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by </a:t>
            </a:r>
            <a:r>
              <a:rPr sz="2400" dirty="0">
                <a:latin typeface="Times New Roman"/>
                <a:cs typeface="Times New Roman"/>
              </a:rPr>
              <a:t>larger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compositions.</a:t>
            </a:r>
            <a:endParaRPr sz="2400">
              <a:latin typeface="Times New Roman"/>
              <a:cs typeface="Times New Roman"/>
            </a:endParaRPr>
          </a:p>
          <a:p>
            <a:pPr marL="355600" marR="32384" indent="-342900">
              <a:lnSpc>
                <a:spcPct val="89800"/>
              </a:lnSpc>
              <a:spcBef>
                <a:spcPts val="58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emphasis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placed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that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agnostic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both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business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automation </a:t>
            </a:r>
            <a:r>
              <a:rPr sz="2400" dirty="0">
                <a:latin typeface="Times New Roman"/>
                <a:cs typeface="Times New Roman"/>
              </a:rPr>
              <a:t>solutions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utilize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leads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environment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which </a:t>
            </a:r>
            <a:r>
              <a:rPr sz="2400" dirty="0">
                <a:latin typeface="Times New Roman"/>
                <a:cs typeface="Times New Roman"/>
              </a:rPr>
              <a:t>reuse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naturally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realized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side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benefit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delivering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project.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Thus,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inherent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reuse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be </a:t>
            </a:r>
            <a:r>
              <a:rPr sz="2400" dirty="0">
                <a:latin typeface="Times New Roman"/>
                <a:cs typeface="Times New Roman"/>
              </a:rPr>
              <a:t>fostered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building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service-</a:t>
            </a:r>
            <a:r>
              <a:rPr sz="2400" dirty="0">
                <a:latin typeface="Times New Roman"/>
                <a:cs typeface="Times New Roman"/>
              </a:rPr>
              <a:t>oriented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solutions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019" y="1862327"/>
            <a:ext cx="7716178" cy="31333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5465" rIns="0" bIns="0" rtlCol="0">
            <a:spAutoFit/>
          </a:bodyPr>
          <a:lstStyle/>
          <a:p>
            <a:pPr marL="1155700">
              <a:lnSpc>
                <a:spcPct val="100000"/>
              </a:lnSpc>
              <a:spcBef>
                <a:spcPts val="95"/>
              </a:spcBef>
            </a:pPr>
            <a:r>
              <a:rPr sz="2000" dirty="0"/>
              <a:t>Inherent</a:t>
            </a:r>
            <a:r>
              <a:rPr sz="2000" spc="-45" dirty="0"/>
              <a:t> </a:t>
            </a:r>
            <a:r>
              <a:rPr sz="2000" dirty="0"/>
              <a:t>reuse</a:t>
            </a:r>
            <a:r>
              <a:rPr sz="2000" spc="-45" dirty="0"/>
              <a:t> </a:t>
            </a:r>
            <a:r>
              <a:rPr sz="2000" dirty="0"/>
              <a:t>accommodates</a:t>
            </a:r>
            <a:r>
              <a:rPr sz="2000" spc="-45" dirty="0"/>
              <a:t> </a:t>
            </a:r>
            <a:r>
              <a:rPr sz="2000" dirty="0"/>
              <a:t>unforeseen</a:t>
            </a:r>
            <a:r>
              <a:rPr sz="2000" spc="-45" dirty="0"/>
              <a:t> </a:t>
            </a:r>
            <a:r>
              <a:rPr sz="2000" dirty="0"/>
              <a:t>reuse</a:t>
            </a:r>
            <a:r>
              <a:rPr sz="2000" spc="-45" dirty="0"/>
              <a:t> </a:t>
            </a:r>
            <a:r>
              <a:rPr sz="2000" spc="-10" dirty="0"/>
              <a:t>opportunities</a:t>
            </a:r>
            <a:endParaRPr sz="2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3145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Contemporary</a:t>
            </a:r>
            <a:r>
              <a:rPr sz="3600" spc="-145" dirty="0"/>
              <a:t> </a:t>
            </a:r>
            <a:r>
              <a:rPr sz="3600" dirty="0"/>
              <a:t>SOA</a:t>
            </a:r>
            <a:r>
              <a:rPr sz="3600" spc="-145" dirty="0"/>
              <a:t> </a:t>
            </a:r>
            <a:r>
              <a:rPr sz="3600" dirty="0"/>
              <a:t>emphasizes</a:t>
            </a:r>
            <a:r>
              <a:rPr sz="3600" spc="-140" dirty="0"/>
              <a:t> </a:t>
            </a:r>
            <a:r>
              <a:rPr sz="3600" spc="-10" dirty="0"/>
              <a:t>extensibility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6701" y="1563878"/>
            <a:ext cx="8053070" cy="433451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marR="128270" indent="-342900" algn="just">
              <a:lnSpc>
                <a:spcPct val="79800"/>
              </a:lnSpc>
              <a:spcBef>
                <a:spcPts val="68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expressing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encapsulated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functionality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 </a:t>
            </a:r>
            <a:r>
              <a:rPr sz="2400" dirty="0">
                <a:latin typeface="Times New Roman"/>
                <a:cs typeface="Times New Roman"/>
              </a:rPr>
              <a:t>description,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encourages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think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beyond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immediate, point-to-</a:t>
            </a:r>
            <a:r>
              <a:rPr sz="2400" dirty="0">
                <a:latin typeface="Times New Roman"/>
                <a:cs typeface="Times New Roman"/>
              </a:rPr>
              <a:t>point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communication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requirements.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79900"/>
              </a:lnSpc>
              <a:spcBef>
                <a:spcPts val="58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logic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properly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partitioned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appropriate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interface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granularity,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scope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functionality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offered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sometimes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extended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without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breaking</a:t>
            </a:r>
            <a:r>
              <a:rPr sz="2400" spc="-25" dirty="0">
                <a:latin typeface="Times New Roman"/>
                <a:cs typeface="Times New Roman"/>
              </a:rPr>
              <a:t> the </a:t>
            </a:r>
            <a:r>
              <a:rPr sz="2400" dirty="0">
                <a:latin typeface="Times New Roman"/>
                <a:cs typeface="Times New Roman"/>
              </a:rPr>
              <a:t>established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interface.</a:t>
            </a:r>
            <a:endParaRPr sz="2400">
              <a:latin typeface="Times New Roman"/>
              <a:cs typeface="Times New Roman"/>
            </a:endParaRPr>
          </a:p>
          <a:p>
            <a:pPr marL="355600" marR="54610" indent="-342900">
              <a:lnSpc>
                <a:spcPct val="799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Extensibility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also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characteristic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promoted </a:t>
            </a:r>
            <a:r>
              <a:rPr sz="2400" dirty="0">
                <a:latin typeface="Times New Roman"/>
                <a:cs typeface="Times New Roman"/>
              </a:rPr>
              <a:t>throughout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whole.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Extending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entire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solutions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be </a:t>
            </a:r>
            <a:r>
              <a:rPr sz="2400" dirty="0">
                <a:latin typeface="Times New Roman"/>
                <a:cs typeface="Times New Roman"/>
              </a:rPr>
              <a:t>accomplished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merging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other service-</a:t>
            </a:r>
            <a:r>
              <a:rPr sz="2400" dirty="0">
                <a:latin typeface="Times New Roman"/>
                <a:cs typeface="Times New Roman"/>
              </a:rPr>
              <a:t>oriented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applications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(which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also,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effectively,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"adds </a:t>
            </a:r>
            <a:r>
              <a:rPr sz="2400" dirty="0">
                <a:latin typeface="Times New Roman"/>
                <a:cs typeface="Times New Roman"/>
              </a:rPr>
              <a:t>services").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loosely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coupled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relationship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fostered </a:t>
            </a:r>
            <a:r>
              <a:rPr sz="2400" dirty="0">
                <a:latin typeface="Times New Roman"/>
                <a:cs typeface="Times New Roman"/>
              </a:rPr>
              <a:t>among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minimizes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inter-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dependencies, </a:t>
            </a:r>
            <a:r>
              <a:rPr sz="2400" dirty="0">
                <a:latin typeface="Times New Roman"/>
                <a:cs typeface="Times New Roman"/>
              </a:rPr>
              <a:t>extending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logic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achieved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significantly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less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impact.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680" y="1808224"/>
            <a:ext cx="7709717" cy="317982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5465" rIns="0" bIns="0" rtlCol="0">
            <a:spAutoFit/>
          </a:bodyPr>
          <a:lstStyle/>
          <a:p>
            <a:pPr marL="939800">
              <a:lnSpc>
                <a:spcPct val="100000"/>
              </a:lnSpc>
              <a:spcBef>
                <a:spcPts val="95"/>
              </a:spcBef>
            </a:pPr>
            <a:r>
              <a:rPr sz="2000" dirty="0"/>
              <a:t>Extensible</a:t>
            </a:r>
            <a:r>
              <a:rPr sz="2000" spc="-40" dirty="0"/>
              <a:t> </a:t>
            </a:r>
            <a:r>
              <a:rPr sz="2000" dirty="0"/>
              <a:t>services</a:t>
            </a:r>
            <a:r>
              <a:rPr sz="2000" spc="-35" dirty="0"/>
              <a:t> </a:t>
            </a:r>
            <a:r>
              <a:rPr sz="2000" dirty="0"/>
              <a:t>can</a:t>
            </a:r>
            <a:r>
              <a:rPr sz="2000" spc="-35" dirty="0"/>
              <a:t> </a:t>
            </a:r>
            <a:r>
              <a:rPr sz="2000" dirty="0"/>
              <a:t>expand</a:t>
            </a:r>
            <a:r>
              <a:rPr sz="2000" spc="-40" dirty="0"/>
              <a:t> </a:t>
            </a:r>
            <a:r>
              <a:rPr sz="2000" dirty="0"/>
              <a:t>functionality</a:t>
            </a:r>
            <a:r>
              <a:rPr sz="2000" spc="-40" dirty="0"/>
              <a:t> </a:t>
            </a:r>
            <a:r>
              <a:rPr sz="2000" dirty="0"/>
              <a:t>with</a:t>
            </a:r>
            <a:r>
              <a:rPr sz="2000" spc="-40" dirty="0"/>
              <a:t> </a:t>
            </a:r>
            <a:r>
              <a:rPr sz="2000" dirty="0"/>
              <a:t>minimal</a:t>
            </a:r>
            <a:r>
              <a:rPr sz="2000" spc="-40" dirty="0"/>
              <a:t> </a:t>
            </a:r>
            <a:r>
              <a:rPr sz="2000" spc="-10" dirty="0"/>
              <a:t>impact</a:t>
            </a:r>
            <a:endParaRPr sz="2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3145" rIns="0" bIns="0" rtlCol="0">
            <a:spAutoFit/>
          </a:bodyPr>
          <a:lstStyle/>
          <a:p>
            <a:pPr marL="3429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Contemporary</a:t>
            </a:r>
            <a:r>
              <a:rPr sz="3600" spc="-145" dirty="0"/>
              <a:t> </a:t>
            </a:r>
            <a:r>
              <a:rPr sz="3600" dirty="0"/>
              <a:t>SOA</a:t>
            </a:r>
            <a:r>
              <a:rPr sz="3600" spc="-145" dirty="0"/>
              <a:t> </a:t>
            </a:r>
            <a:r>
              <a:rPr sz="3600" dirty="0"/>
              <a:t>emphasizes</a:t>
            </a:r>
            <a:r>
              <a:rPr sz="3600" spc="-140" dirty="0"/>
              <a:t> </a:t>
            </a:r>
            <a:r>
              <a:rPr sz="3600" spc="-10" dirty="0"/>
              <a:t>extensibility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6701" y="1622551"/>
            <a:ext cx="7867650" cy="3954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4988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Time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revisit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our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original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definition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add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5" dirty="0">
                <a:latin typeface="Times New Roman"/>
                <a:cs typeface="Times New Roman"/>
              </a:rPr>
              <a:t> few </a:t>
            </a:r>
            <a:r>
              <a:rPr sz="2800" dirty="0">
                <a:latin typeface="Times New Roman"/>
                <a:cs typeface="Times New Roman"/>
              </a:rPr>
              <a:t>adjectives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represent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characteristics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we've covered.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85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800" i="1" dirty="0">
                <a:latin typeface="Times New Roman"/>
                <a:cs typeface="Times New Roman"/>
              </a:rPr>
              <a:t>Contemporary</a:t>
            </a:r>
            <a:r>
              <a:rPr sz="2800" i="1" spc="-4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SOA</a:t>
            </a:r>
            <a:r>
              <a:rPr sz="2800" i="1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represents</a:t>
            </a:r>
            <a:r>
              <a:rPr sz="2800" i="1" spc="-4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an</a:t>
            </a:r>
            <a:r>
              <a:rPr sz="2800" i="1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open,</a:t>
            </a:r>
            <a:r>
              <a:rPr sz="2800" i="1" spc="-4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extensible, </a:t>
            </a:r>
            <a:r>
              <a:rPr sz="2800" i="1" dirty="0">
                <a:latin typeface="Times New Roman"/>
                <a:cs typeface="Times New Roman"/>
              </a:rPr>
              <a:t>federated,</a:t>
            </a:r>
            <a:r>
              <a:rPr sz="2800" i="1" spc="-6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composable</a:t>
            </a:r>
            <a:r>
              <a:rPr sz="2800" i="1" spc="-4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architecture</a:t>
            </a:r>
            <a:r>
              <a:rPr sz="2800" i="1" spc="-4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that</a:t>
            </a:r>
            <a:r>
              <a:rPr sz="2800" i="1" spc="-4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promotes service-</a:t>
            </a:r>
            <a:r>
              <a:rPr sz="2800" i="1" dirty="0">
                <a:latin typeface="Times New Roman"/>
                <a:cs typeface="Times New Roman"/>
              </a:rPr>
              <a:t>orientation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and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is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comprised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of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autonomous, QoS-</a:t>
            </a:r>
            <a:r>
              <a:rPr sz="2800" i="1" dirty="0">
                <a:latin typeface="Times New Roman"/>
                <a:cs typeface="Times New Roman"/>
              </a:rPr>
              <a:t>capable,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vendor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diverse,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interoperable, </a:t>
            </a:r>
            <a:r>
              <a:rPr sz="2800" i="1" dirty="0">
                <a:latin typeface="Times New Roman"/>
                <a:cs typeface="Times New Roman"/>
              </a:rPr>
              <a:t>discoverable,</a:t>
            </a:r>
            <a:r>
              <a:rPr sz="2800" i="1" spc="-5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and</a:t>
            </a:r>
            <a:r>
              <a:rPr sz="2800" i="1" spc="-5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potentially</a:t>
            </a:r>
            <a:r>
              <a:rPr sz="2800" i="1" spc="-4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reusable</a:t>
            </a:r>
            <a:r>
              <a:rPr sz="2800" i="1" spc="-4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services, </a:t>
            </a:r>
            <a:r>
              <a:rPr sz="2800" i="1" dirty="0">
                <a:latin typeface="Times New Roman"/>
                <a:cs typeface="Times New Roman"/>
              </a:rPr>
              <a:t>implemented</a:t>
            </a:r>
            <a:r>
              <a:rPr sz="2800" i="1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as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Web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services.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849630">
              <a:lnSpc>
                <a:spcPct val="100000"/>
              </a:lnSpc>
              <a:spcBef>
                <a:spcPts val="95"/>
              </a:spcBef>
            </a:pPr>
            <a:r>
              <a:rPr dirty="0"/>
              <a:t>How</a:t>
            </a:r>
            <a:r>
              <a:rPr spc="-20" dirty="0"/>
              <a:t> </a:t>
            </a:r>
            <a:r>
              <a:rPr dirty="0"/>
              <a:t>services</a:t>
            </a:r>
            <a:r>
              <a:rPr spc="-20" dirty="0"/>
              <a:t> </a:t>
            </a:r>
            <a:r>
              <a:rPr dirty="0"/>
              <a:t>encapsulate</a:t>
            </a:r>
            <a:r>
              <a:rPr spc="-20" dirty="0"/>
              <a:t> 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701" y="1622551"/>
            <a:ext cx="7873365" cy="438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retain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their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independence,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encapsulate </a:t>
            </a:r>
            <a:r>
              <a:rPr sz="2800" dirty="0">
                <a:latin typeface="Times New Roman"/>
                <a:cs typeface="Times New Roman"/>
              </a:rPr>
              <a:t>logic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within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distinct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context.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This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context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25" dirty="0">
                <a:latin typeface="Times New Roman"/>
                <a:cs typeface="Times New Roman"/>
              </a:rPr>
              <a:t> be </a:t>
            </a:r>
            <a:r>
              <a:rPr sz="2800" dirty="0">
                <a:latin typeface="Times New Roman"/>
                <a:cs typeface="Times New Roman"/>
              </a:rPr>
              <a:t>specific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task,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entity,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some </a:t>
            </a:r>
            <a:r>
              <a:rPr sz="2800" dirty="0">
                <a:latin typeface="Times New Roman"/>
                <a:cs typeface="Times New Roman"/>
              </a:rPr>
              <a:t>other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logical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grouping.</a:t>
            </a:r>
            <a:endParaRPr sz="2800">
              <a:latin typeface="Times New Roman"/>
              <a:cs typeface="Times New Roman"/>
            </a:endParaRPr>
          </a:p>
          <a:p>
            <a:pPr marL="355600" marR="101600" indent="-342900">
              <a:lnSpc>
                <a:spcPct val="100000"/>
              </a:lnSpc>
              <a:spcBef>
                <a:spcPts val="68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concern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addressed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small</a:t>
            </a:r>
            <a:r>
              <a:rPr sz="2800" spc="-25" dirty="0">
                <a:latin typeface="Times New Roman"/>
                <a:cs typeface="Times New Roman"/>
              </a:rPr>
              <a:t> or </a:t>
            </a:r>
            <a:r>
              <a:rPr sz="2800" dirty="0">
                <a:latin typeface="Times New Roman"/>
                <a:cs typeface="Times New Roman"/>
              </a:rPr>
              <a:t>large.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Therefore,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size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scope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logic </a:t>
            </a:r>
            <a:r>
              <a:rPr sz="2800" dirty="0">
                <a:latin typeface="Times New Roman"/>
                <a:cs typeface="Times New Roman"/>
              </a:rPr>
              <a:t>represented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vary.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Further,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service </a:t>
            </a:r>
            <a:r>
              <a:rPr sz="2800" dirty="0">
                <a:latin typeface="Times New Roman"/>
                <a:cs typeface="Times New Roman"/>
              </a:rPr>
              <a:t>logic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encompass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logic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provided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other </a:t>
            </a:r>
            <a:r>
              <a:rPr sz="2800" dirty="0">
                <a:latin typeface="Times New Roman"/>
                <a:cs typeface="Times New Roman"/>
              </a:rPr>
              <a:t>services.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this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case,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more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are </a:t>
            </a:r>
            <a:r>
              <a:rPr sz="2800" dirty="0">
                <a:latin typeface="Times New Roman"/>
                <a:cs typeface="Times New Roman"/>
              </a:rPr>
              <a:t>composed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into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collective.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8064" rIns="0" bIns="0" rtlCol="0">
            <a:spAutoFit/>
          </a:bodyPr>
          <a:lstStyle/>
          <a:p>
            <a:pPr marL="940435" marR="5080" indent="-18478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Contemporary</a:t>
            </a:r>
            <a:r>
              <a:rPr sz="3600" spc="-70" dirty="0"/>
              <a:t> </a:t>
            </a:r>
            <a:r>
              <a:rPr sz="3600" dirty="0"/>
              <a:t>SOA</a:t>
            </a:r>
            <a:r>
              <a:rPr sz="3600" spc="-65" dirty="0"/>
              <a:t> </a:t>
            </a:r>
            <a:r>
              <a:rPr sz="3600" dirty="0"/>
              <a:t>supports</a:t>
            </a:r>
            <a:r>
              <a:rPr sz="3600" spc="-70" dirty="0"/>
              <a:t> </a:t>
            </a:r>
            <a:r>
              <a:rPr sz="3600" dirty="0"/>
              <a:t>a</a:t>
            </a:r>
            <a:r>
              <a:rPr sz="3600" spc="-65" dirty="0"/>
              <a:t> </a:t>
            </a:r>
            <a:r>
              <a:rPr sz="3600" spc="-10" dirty="0"/>
              <a:t>service- </a:t>
            </a:r>
            <a:r>
              <a:rPr sz="3600" dirty="0"/>
              <a:t>oriented</a:t>
            </a:r>
            <a:r>
              <a:rPr sz="3600" spc="-100" dirty="0"/>
              <a:t> </a:t>
            </a:r>
            <a:r>
              <a:rPr sz="3600" dirty="0"/>
              <a:t>business</a:t>
            </a:r>
            <a:r>
              <a:rPr sz="3600" spc="-95" dirty="0"/>
              <a:t> </a:t>
            </a:r>
            <a:r>
              <a:rPr sz="3600" dirty="0"/>
              <a:t>modeling</a:t>
            </a:r>
            <a:r>
              <a:rPr sz="3600" spc="-95" dirty="0"/>
              <a:t> </a:t>
            </a:r>
            <a:r>
              <a:rPr sz="3600" spc="-10" dirty="0"/>
              <a:t>paradigm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6701" y="1622551"/>
            <a:ext cx="7962265" cy="3954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286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our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description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primitive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SOA,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briefly </a:t>
            </a:r>
            <a:r>
              <a:rPr sz="2800" dirty="0">
                <a:latin typeface="Times New Roman"/>
                <a:cs typeface="Times New Roman"/>
              </a:rPr>
              <a:t>explored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how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processes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represented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expressed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services.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Partitioning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business </a:t>
            </a:r>
            <a:r>
              <a:rPr sz="2800" dirty="0">
                <a:latin typeface="Times New Roman"/>
                <a:cs typeface="Times New Roman"/>
              </a:rPr>
              <a:t>logic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into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composed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has </a:t>
            </a:r>
            <a:r>
              <a:rPr sz="2800" dirty="0">
                <a:latin typeface="Times New Roman"/>
                <a:cs typeface="Times New Roman"/>
              </a:rPr>
              <a:t>significant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implications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how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processes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modeled.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Analysts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leverage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these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features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incorporating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extent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service-</a:t>
            </a:r>
            <a:r>
              <a:rPr sz="2800" dirty="0">
                <a:latin typeface="Times New Roman"/>
                <a:cs typeface="Times New Roman"/>
              </a:rPr>
              <a:t>orientation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business </a:t>
            </a:r>
            <a:r>
              <a:rPr sz="2800" dirty="0">
                <a:latin typeface="Times New Roman"/>
                <a:cs typeface="Times New Roman"/>
              </a:rPr>
              <a:t>processes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implementation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SOAs.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438" y="2130551"/>
            <a:ext cx="8028759" cy="27005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7865" rIns="0" bIns="0" rtlCol="0">
            <a:spAutoFit/>
          </a:bodyPr>
          <a:lstStyle/>
          <a:p>
            <a:pPr marL="754380">
              <a:lnSpc>
                <a:spcPct val="100000"/>
              </a:lnSpc>
              <a:spcBef>
                <a:spcPts val="95"/>
              </a:spcBef>
            </a:pPr>
            <a:r>
              <a:rPr sz="2000" dirty="0"/>
              <a:t>A</a:t>
            </a:r>
            <a:r>
              <a:rPr sz="2000" spc="-45" dirty="0"/>
              <a:t> </a:t>
            </a:r>
            <a:r>
              <a:rPr sz="2000" dirty="0"/>
              <a:t>collection</a:t>
            </a:r>
            <a:r>
              <a:rPr sz="2000" spc="-40" dirty="0"/>
              <a:t> </a:t>
            </a:r>
            <a:r>
              <a:rPr sz="2000" dirty="0"/>
              <a:t>(layer)</a:t>
            </a:r>
            <a:r>
              <a:rPr sz="2000" spc="-40" dirty="0"/>
              <a:t> </a:t>
            </a:r>
            <a:r>
              <a:rPr sz="2000" dirty="0"/>
              <a:t>of</a:t>
            </a:r>
            <a:r>
              <a:rPr sz="2000" spc="-45" dirty="0"/>
              <a:t> </a:t>
            </a:r>
            <a:r>
              <a:rPr sz="2000" dirty="0"/>
              <a:t>services</a:t>
            </a:r>
            <a:r>
              <a:rPr sz="2000" spc="-40" dirty="0"/>
              <a:t> </a:t>
            </a:r>
            <a:r>
              <a:rPr sz="2000" dirty="0"/>
              <a:t>encapsulating</a:t>
            </a:r>
            <a:r>
              <a:rPr sz="2000" spc="-40" dirty="0"/>
              <a:t> </a:t>
            </a:r>
            <a:r>
              <a:rPr sz="2000" dirty="0"/>
              <a:t>business</a:t>
            </a:r>
            <a:r>
              <a:rPr sz="2000" spc="-45" dirty="0"/>
              <a:t> </a:t>
            </a:r>
            <a:r>
              <a:rPr sz="2000" dirty="0"/>
              <a:t>process</a:t>
            </a:r>
            <a:r>
              <a:rPr sz="2000" spc="-40" dirty="0"/>
              <a:t> </a:t>
            </a:r>
            <a:r>
              <a:rPr sz="2000" spc="-10" dirty="0"/>
              <a:t>logic</a:t>
            </a:r>
            <a:endParaRPr sz="2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8064" rIns="0" bIns="0" rtlCol="0">
            <a:spAutoFit/>
          </a:bodyPr>
          <a:lstStyle/>
          <a:p>
            <a:pPr marL="940435" marR="5080" indent="-18478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Contemporary</a:t>
            </a:r>
            <a:r>
              <a:rPr sz="3600" spc="-70" dirty="0"/>
              <a:t> </a:t>
            </a:r>
            <a:r>
              <a:rPr sz="3600" dirty="0"/>
              <a:t>SOA</a:t>
            </a:r>
            <a:r>
              <a:rPr sz="3600" spc="-65" dirty="0"/>
              <a:t> </a:t>
            </a:r>
            <a:r>
              <a:rPr sz="3600" dirty="0"/>
              <a:t>supports</a:t>
            </a:r>
            <a:r>
              <a:rPr sz="3600" spc="-70" dirty="0"/>
              <a:t> </a:t>
            </a:r>
            <a:r>
              <a:rPr sz="3600" dirty="0"/>
              <a:t>a</a:t>
            </a:r>
            <a:r>
              <a:rPr sz="3600" spc="-65" dirty="0"/>
              <a:t> </a:t>
            </a:r>
            <a:r>
              <a:rPr sz="3600" spc="-10" dirty="0"/>
              <a:t>service- </a:t>
            </a:r>
            <a:r>
              <a:rPr sz="3600" dirty="0"/>
              <a:t>oriented</a:t>
            </a:r>
            <a:r>
              <a:rPr sz="3600" spc="-100" dirty="0"/>
              <a:t> </a:t>
            </a:r>
            <a:r>
              <a:rPr sz="3600" dirty="0"/>
              <a:t>business</a:t>
            </a:r>
            <a:r>
              <a:rPr sz="3600" spc="-95" dirty="0"/>
              <a:t> </a:t>
            </a:r>
            <a:r>
              <a:rPr sz="3600" dirty="0"/>
              <a:t>modeling</a:t>
            </a:r>
            <a:r>
              <a:rPr sz="3600" spc="-95" dirty="0"/>
              <a:t> </a:t>
            </a:r>
            <a:r>
              <a:rPr sz="3600" spc="-10" dirty="0"/>
              <a:t>paradigm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6701" y="1622551"/>
            <a:ext cx="8024495" cy="3954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other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words,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designed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express </a:t>
            </a: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logic.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BPM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models,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entity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models,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other </a:t>
            </a:r>
            <a:r>
              <a:rPr sz="2800" dirty="0">
                <a:latin typeface="Times New Roman"/>
                <a:cs typeface="Times New Roman"/>
              </a:rPr>
              <a:t>forms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intelligence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accurately </a:t>
            </a:r>
            <a:r>
              <a:rPr sz="2800" dirty="0">
                <a:latin typeface="Times New Roman"/>
                <a:cs typeface="Times New Roman"/>
              </a:rPr>
              <a:t>represented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coordinated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composition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business-</a:t>
            </a:r>
            <a:r>
              <a:rPr sz="2800" dirty="0">
                <a:latin typeface="Times New Roman"/>
                <a:cs typeface="Times New Roman"/>
              </a:rPr>
              <a:t>centric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services.</a:t>
            </a:r>
            <a:endParaRPr sz="2800">
              <a:latin typeface="Times New Roman"/>
              <a:cs typeface="Times New Roman"/>
            </a:endParaRPr>
          </a:p>
          <a:p>
            <a:pPr marL="355600" marR="13970" indent="-342900">
              <a:lnSpc>
                <a:spcPct val="100000"/>
              </a:lnSpc>
              <a:spcBef>
                <a:spcPts val="68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This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yet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widely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accepted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understood.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therefore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spend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significant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time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exploring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service-</a:t>
            </a:r>
            <a:r>
              <a:rPr sz="2800" dirty="0">
                <a:latin typeface="Times New Roman"/>
                <a:cs typeface="Times New Roman"/>
              </a:rPr>
              <a:t>oriented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modeling paradigm.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818" rIns="0" bIns="0" rtlCol="0">
            <a:spAutoFit/>
          </a:bodyPr>
          <a:lstStyle/>
          <a:p>
            <a:pPr marL="2299970" marR="5080" indent="-1226185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Contemporary</a:t>
            </a:r>
            <a:r>
              <a:rPr sz="4000" spc="-45" dirty="0"/>
              <a:t> </a:t>
            </a:r>
            <a:r>
              <a:rPr sz="4000" dirty="0"/>
              <a:t>SOA</a:t>
            </a:r>
            <a:r>
              <a:rPr sz="4000" spc="-30" dirty="0"/>
              <a:t> </a:t>
            </a:r>
            <a:r>
              <a:rPr sz="4000" spc="-10" dirty="0"/>
              <a:t>implements </a:t>
            </a:r>
            <a:r>
              <a:rPr sz="4000" dirty="0"/>
              <a:t>layers</a:t>
            </a:r>
            <a:r>
              <a:rPr sz="4000" spc="-60" dirty="0"/>
              <a:t> </a:t>
            </a:r>
            <a:r>
              <a:rPr sz="4000" dirty="0"/>
              <a:t>of</a:t>
            </a:r>
            <a:r>
              <a:rPr sz="4000" spc="-60" dirty="0"/>
              <a:t> </a:t>
            </a:r>
            <a:r>
              <a:rPr sz="4000" spc="-10" dirty="0"/>
              <a:t>abstraction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84302" y="1563878"/>
            <a:ext cx="8103870" cy="49917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marR="5080" indent="-342900">
              <a:lnSpc>
                <a:spcPct val="79800"/>
              </a:lnSpc>
              <a:spcBef>
                <a:spcPts val="68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characteristics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tends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evolve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naturally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through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application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service-</a:t>
            </a:r>
            <a:r>
              <a:rPr sz="2400" dirty="0">
                <a:latin typeface="Times New Roman"/>
                <a:cs typeface="Times New Roman"/>
              </a:rPr>
              <a:t>oriented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design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principles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of </a:t>
            </a:r>
            <a:r>
              <a:rPr sz="2400" dirty="0">
                <a:latin typeface="Times New Roman"/>
                <a:cs typeface="Times New Roman"/>
              </a:rPr>
              <a:t>abstraction.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SOAs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introduce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layers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abstraction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positioning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access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variety</a:t>
            </a:r>
            <a:r>
              <a:rPr sz="2400" spc="-25" dirty="0">
                <a:latin typeface="Times New Roman"/>
                <a:cs typeface="Times New Roman"/>
              </a:rPr>
              <a:t> of </a:t>
            </a:r>
            <a:r>
              <a:rPr sz="2400" dirty="0">
                <a:latin typeface="Times New Roman"/>
                <a:cs typeface="Times New Roman"/>
              </a:rPr>
              <a:t>resources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logic.</a:t>
            </a:r>
            <a:endParaRPr sz="2400">
              <a:latin typeface="Times New Roman"/>
              <a:cs typeface="Times New Roman"/>
            </a:endParaRPr>
          </a:p>
          <a:p>
            <a:pPr marL="355600" marR="130810" indent="-342900">
              <a:lnSpc>
                <a:spcPct val="799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proper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design,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abstraction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be </a:t>
            </a:r>
            <a:r>
              <a:rPr sz="2400" dirty="0">
                <a:latin typeface="Times New Roman"/>
                <a:cs typeface="Times New Roman"/>
              </a:rPr>
              <a:t>targeted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business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application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logic.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example,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by </a:t>
            </a:r>
            <a:r>
              <a:rPr sz="2400" dirty="0">
                <a:latin typeface="Times New Roman"/>
                <a:cs typeface="Times New Roman"/>
              </a:rPr>
              <a:t>establishing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layer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endpoints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entire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solutions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technology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platforms,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proprietary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details </a:t>
            </a:r>
            <a:r>
              <a:rPr sz="2400" dirty="0">
                <a:latin typeface="Times New Roman"/>
                <a:cs typeface="Times New Roman"/>
              </a:rPr>
              <a:t>associated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environments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disappear.</a:t>
            </a:r>
            <a:endParaRPr sz="2400">
              <a:latin typeface="Times New Roman"/>
              <a:cs typeface="Times New Roman"/>
            </a:endParaRPr>
          </a:p>
          <a:p>
            <a:pPr marL="355600" marR="88265" indent="-342900">
              <a:lnSpc>
                <a:spcPct val="798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remaining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concern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functionality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offered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via</a:t>
            </a:r>
            <a:r>
              <a:rPr sz="2400" spc="-25" dirty="0">
                <a:latin typeface="Times New Roman"/>
                <a:cs typeface="Times New Roman"/>
              </a:rPr>
              <a:t> the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interfaces.</a:t>
            </a:r>
            <a:endParaRPr sz="2400">
              <a:latin typeface="Times New Roman"/>
              <a:cs typeface="Times New Roman"/>
            </a:endParaRPr>
          </a:p>
          <a:p>
            <a:pPr marL="355600" marR="33655" indent="-342900">
              <a:lnSpc>
                <a:spcPct val="799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mutual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abstraction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business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technology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that </a:t>
            </a:r>
            <a:r>
              <a:rPr sz="2400" dirty="0">
                <a:latin typeface="Times New Roman"/>
                <a:cs typeface="Times New Roman"/>
              </a:rPr>
              <a:t>supports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service-</a:t>
            </a:r>
            <a:r>
              <a:rPr sz="2400" dirty="0">
                <a:latin typeface="Times New Roman"/>
                <a:cs typeface="Times New Roman"/>
              </a:rPr>
              <a:t>oriented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business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modeling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paradigm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discussed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further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establishes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loosely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coupled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enterprise </a:t>
            </a:r>
            <a:r>
              <a:rPr sz="2400" dirty="0">
                <a:latin typeface="Times New Roman"/>
                <a:cs typeface="Times New Roman"/>
              </a:rPr>
              <a:t>model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explained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section.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444" y="2048255"/>
            <a:ext cx="8459753" cy="27622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5583" y="557275"/>
            <a:ext cx="7292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9135" marR="5080" indent="-1957070">
              <a:lnSpc>
                <a:spcPct val="100000"/>
              </a:lnSpc>
              <a:spcBef>
                <a:spcPts val="95"/>
              </a:spcBef>
            </a:pPr>
            <a:r>
              <a:rPr sz="2000" dirty="0"/>
              <a:t>Application</a:t>
            </a:r>
            <a:r>
              <a:rPr sz="2000" spc="-35" dirty="0"/>
              <a:t> </a:t>
            </a:r>
            <a:r>
              <a:rPr sz="2000" dirty="0"/>
              <a:t>logic</a:t>
            </a:r>
            <a:r>
              <a:rPr sz="2000" spc="-35" dirty="0"/>
              <a:t> </a:t>
            </a:r>
            <a:r>
              <a:rPr sz="2000" dirty="0"/>
              <a:t>created</a:t>
            </a:r>
            <a:r>
              <a:rPr sz="2000" spc="-35" dirty="0"/>
              <a:t> </a:t>
            </a:r>
            <a:r>
              <a:rPr sz="2000" dirty="0"/>
              <a:t>with</a:t>
            </a:r>
            <a:r>
              <a:rPr sz="2000" spc="-35" dirty="0"/>
              <a:t> </a:t>
            </a:r>
            <a:r>
              <a:rPr sz="2000" dirty="0"/>
              <a:t>proprietary</a:t>
            </a:r>
            <a:r>
              <a:rPr sz="2000" spc="-30" dirty="0"/>
              <a:t> </a:t>
            </a:r>
            <a:r>
              <a:rPr sz="2000" dirty="0"/>
              <a:t>technology</a:t>
            </a:r>
            <a:r>
              <a:rPr sz="2000" spc="-35" dirty="0"/>
              <a:t> </a:t>
            </a:r>
            <a:r>
              <a:rPr sz="2000" dirty="0"/>
              <a:t>can</a:t>
            </a:r>
            <a:r>
              <a:rPr sz="2000" spc="-35" dirty="0"/>
              <a:t> </a:t>
            </a:r>
            <a:r>
              <a:rPr sz="2000" dirty="0"/>
              <a:t>be</a:t>
            </a:r>
            <a:r>
              <a:rPr sz="2000" spc="-35" dirty="0"/>
              <a:t> </a:t>
            </a:r>
            <a:r>
              <a:rPr sz="2000" spc="-10" dirty="0"/>
              <a:t>abstracted </a:t>
            </a:r>
            <a:r>
              <a:rPr sz="2000" dirty="0"/>
              <a:t>through</a:t>
            </a:r>
            <a:r>
              <a:rPr sz="2000" spc="-10" dirty="0"/>
              <a:t> </a:t>
            </a:r>
            <a:r>
              <a:rPr sz="2000" dirty="0"/>
              <a:t>a</a:t>
            </a:r>
            <a:r>
              <a:rPr sz="2000" spc="-5" dirty="0"/>
              <a:t> </a:t>
            </a:r>
            <a:r>
              <a:rPr sz="2000" dirty="0"/>
              <a:t>dedicated</a:t>
            </a:r>
            <a:r>
              <a:rPr sz="2000" spc="-10" dirty="0"/>
              <a:t> </a:t>
            </a:r>
            <a:r>
              <a:rPr sz="2000" dirty="0"/>
              <a:t>service</a:t>
            </a:r>
            <a:r>
              <a:rPr sz="2000" spc="-5" dirty="0"/>
              <a:t> </a:t>
            </a:r>
            <a:r>
              <a:rPr sz="2000" spc="-10" dirty="0"/>
              <a:t>layer</a:t>
            </a:r>
            <a:endParaRPr sz="20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584" y="269240"/>
            <a:ext cx="7417434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5123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Contemporary</a:t>
            </a:r>
            <a:r>
              <a:rPr sz="3600" spc="-110" dirty="0"/>
              <a:t> </a:t>
            </a:r>
            <a:r>
              <a:rPr sz="3600" dirty="0"/>
              <a:t>SOA</a:t>
            </a:r>
            <a:r>
              <a:rPr sz="3600" spc="-110" dirty="0"/>
              <a:t> </a:t>
            </a:r>
            <a:r>
              <a:rPr sz="3600" spc="-10" dirty="0"/>
              <a:t>promotes </a:t>
            </a:r>
            <a:r>
              <a:rPr sz="3600" dirty="0"/>
              <a:t>loose</a:t>
            </a:r>
            <a:r>
              <a:rPr sz="3600" spc="-65" dirty="0"/>
              <a:t> </a:t>
            </a:r>
            <a:r>
              <a:rPr sz="3600" dirty="0"/>
              <a:t>coupling</a:t>
            </a:r>
            <a:r>
              <a:rPr sz="3600" spc="-60" dirty="0"/>
              <a:t> </a:t>
            </a:r>
            <a:r>
              <a:rPr sz="3600" dirty="0"/>
              <a:t>throughout</a:t>
            </a:r>
            <a:r>
              <a:rPr sz="3600" spc="-60" dirty="0"/>
              <a:t> </a:t>
            </a:r>
            <a:r>
              <a:rPr sz="3600" dirty="0"/>
              <a:t>the</a:t>
            </a:r>
            <a:r>
              <a:rPr sz="3600" spc="-65" dirty="0"/>
              <a:t> </a:t>
            </a:r>
            <a:r>
              <a:rPr sz="3600" spc="-10" dirty="0"/>
              <a:t>enterprise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6701" y="1622551"/>
            <a:ext cx="8019415" cy="438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we've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established,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core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benefit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building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technical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architecture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loosely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coupled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resulting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independence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logic.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Services </a:t>
            </a:r>
            <a:r>
              <a:rPr sz="2800" dirty="0">
                <a:latin typeface="Times New Roman"/>
                <a:cs typeface="Times New Roman"/>
              </a:rPr>
              <a:t>only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require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awareness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each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other,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allowing </a:t>
            </a:r>
            <a:r>
              <a:rPr sz="2800" dirty="0">
                <a:latin typeface="Times New Roman"/>
                <a:cs typeface="Times New Roman"/>
              </a:rPr>
              <a:t>them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evolve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independently.</a:t>
            </a:r>
            <a:endParaRPr sz="2800">
              <a:latin typeface="Times New Roman"/>
              <a:cs typeface="Times New Roman"/>
            </a:endParaRPr>
          </a:p>
          <a:p>
            <a:pPr marL="355600" marR="205740" indent="-342900">
              <a:lnSpc>
                <a:spcPct val="100000"/>
              </a:lnSpc>
              <a:spcBef>
                <a:spcPts val="68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Now,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let's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take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step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look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enterprise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whole.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Within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organization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where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service- </a:t>
            </a:r>
            <a:r>
              <a:rPr sz="2800" dirty="0">
                <a:latin typeface="Times New Roman"/>
                <a:cs typeface="Times New Roman"/>
              </a:rPr>
              <a:t>orientation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principles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applied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both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business </a:t>
            </a:r>
            <a:r>
              <a:rPr sz="2800" dirty="0">
                <a:latin typeface="Times New Roman"/>
                <a:cs typeface="Times New Roman"/>
              </a:rPr>
              <a:t>modeling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technical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design,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concept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loose </a:t>
            </a:r>
            <a:r>
              <a:rPr sz="2800" dirty="0">
                <a:latin typeface="Times New Roman"/>
                <a:cs typeface="Times New Roman"/>
              </a:rPr>
              <a:t>coupling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amplified.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584" y="269240"/>
            <a:ext cx="7417434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5123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Contemporary</a:t>
            </a:r>
            <a:r>
              <a:rPr sz="3600" spc="-110" dirty="0"/>
              <a:t> </a:t>
            </a:r>
            <a:r>
              <a:rPr sz="3600" dirty="0"/>
              <a:t>SOA</a:t>
            </a:r>
            <a:r>
              <a:rPr sz="3600" spc="-110" dirty="0"/>
              <a:t> </a:t>
            </a:r>
            <a:r>
              <a:rPr sz="3600" spc="-10" dirty="0"/>
              <a:t>promotes </a:t>
            </a:r>
            <a:r>
              <a:rPr sz="3600" dirty="0"/>
              <a:t>loose</a:t>
            </a:r>
            <a:r>
              <a:rPr sz="3600" spc="-65" dirty="0"/>
              <a:t> </a:t>
            </a:r>
            <a:r>
              <a:rPr sz="3600" dirty="0"/>
              <a:t>coupling</a:t>
            </a:r>
            <a:r>
              <a:rPr sz="3600" spc="-60" dirty="0"/>
              <a:t> </a:t>
            </a:r>
            <a:r>
              <a:rPr sz="3600" dirty="0"/>
              <a:t>throughout</a:t>
            </a:r>
            <a:r>
              <a:rPr sz="3600" spc="-60" dirty="0"/>
              <a:t> </a:t>
            </a:r>
            <a:r>
              <a:rPr sz="3600" dirty="0"/>
              <a:t>the</a:t>
            </a:r>
            <a:r>
              <a:rPr sz="3600" spc="-65" dirty="0"/>
              <a:t> </a:t>
            </a:r>
            <a:r>
              <a:rPr sz="3600" spc="-10" dirty="0"/>
              <a:t>enterprise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6701" y="1622551"/>
            <a:ext cx="7884159" cy="3954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2227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implementing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standardized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abstraction </a:t>
            </a:r>
            <a:r>
              <a:rPr sz="2800" dirty="0">
                <a:latin typeface="Times New Roman"/>
                <a:cs typeface="Times New Roman"/>
              </a:rPr>
              <a:t>layers,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loosely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coupled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relationship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also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be </a:t>
            </a:r>
            <a:r>
              <a:rPr sz="2800" dirty="0">
                <a:latin typeface="Times New Roman"/>
                <a:cs typeface="Times New Roman"/>
              </a:rPr>
              <a:t>achieved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between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application </a:t>
            </a:r>
            <a:r>
              <a:rPr sz="2800" dirty="0">
                <a:latin typeface="Times New Roman"/>
                <a:cs typeface="Times New Roman"/>
              </a:rPr>
              <a:t>technology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domains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enterprise.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8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Each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only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requires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awareness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other, </a:t>
            </a:r>
            <a:r>
              <a:rPr sz="2800" dirty="0">
                <a:latin typeface="Times New Roman"/>
                <a:cs typeface="Times New Roman"/>
              </a:rPr>
              <a:t>therefore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allowing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each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domain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evolve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independently.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result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environment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better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accommodate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technology-related </a:t>
            </a:r>
            <a:r>
              <a:rPr sz="2800" dirty="0">
                <a:latin typeface="Times New Roman"/>
                <a:cs typeface="Times New Roman"/>
              </a:rPr>
              <a:t>changea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quality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known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organizational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agility.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50" y="1371600"/>
            <a:ext cx="6934198" cy="50200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238" y="23875"/>
            <a:ext cx="822896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2000" dirty="0"/>
              <a:t>Through</a:t>
            </a:r>
            <a:r>
              <a:rPr sz="2000" spc="-45" dirty="0"/>
              <a:t> </a:t>
            </a:r>
            <a:r>
              <a:rPr sz="2000" dirty="0"/>
              <a:t>the</a:t>
            </a:r>
            <a:r>
              <a:rPr sz="2000" spc="-40" dirty="0"/>
              <a:t> </a:t>
            </a:r>
            <a:r>
              <a:rPr sz="2000" dirty="0"/>
              <a:t>implementation</a:t>
            </a:r>
            <a:r>
              <a:rPr sz="2000" spc="-40" dirty="0"/>
              <a:t> </a:t>
            </a:r>
            <a:r>
              <a:rPr sz="2000" dirty="0"/>
              <a:t>of</a:t>
            </a:r>
            <a:r>
              <a:rPr sz="2000" spc="-40" dirty="0"/>
              <a:t> </a:t>
            </a:r>
            <a:r>
              <a:rPr sz="2000" dirty="0"/>
              <a:t>service</a:t>
            </a:r>
            <a:r>
              <a:rPr sz="2000" spc="-55" dirty="0"/>
              <a:t> </a:t>
            </a:r>
            <a:r>
              <a:rPr sz="2000" dirty="0"/>
              <a:t>layers</a:t>
            </a:r>
            <a:r>
              <a:rPr sz="2000" spc="-40" dirty="0"/>
              <a:t> </a:t>
            </a:r>
            <a:r>
              <a:rPr sz="2000" dirty="0"/>
              <a:t>that</a:t>
            </a:r>
            <a:r>
              <a:rPr sz="2000" spc="-40" dirty="0"/>
              <a:t> </a:t>
            </a:r>
            <a:r>
              <a:rPr sz="2000" dirty="0"/>
              <a:t>abstract</a:t>
            </a:r>
            <a:r>
              <a:rPr sz="2000" spc="-40" dirty="0"/>
              <a:t> </a:t>
            </a:r>
            <a:r>
              <a:rPr sz="2000" dirty="0"/>
              <a:t>business</a:t>
            </a:r>
            <a:r>
              <a:rPr sz="2000" spc="-40" dirty="0"/>
              <a:t> </a:t>
            </a:r>
            <a:r>
              <a:rPr sz="2000" spc="-25" dirty="0"/>
              <a:t>and </a:t>
            </a:r>
            <a:r>
              <a:rPr sz="2000" dirty="0"/>
              <a:t>application</a:t>
            </a:r>
            <a:r>
              <a:rPr sz="2000" spc="-25" dirty="0"/>
              <a:t> </a:t>
            </a:r>
            <a:r>
              <a:rPr sz="2000" dirty="0"/>
              <a:t>logic,</a:t>
            </a:r>
            <a:r>
              <a:rPr sz="2000" spc="-25" dirty="0"/>
              <a:t> </a:t>
            </a:r>
            <a:r>
              <a:rPr sz="2000" dirty="0"/>
              <a:t>the</a:t>
            </a:r>
            <a:r>
              <a:rPr sz="2000" spc="-20" dirty="0"/>
              <a:t> </a:t>
            </a:r>
            <a:r>
              <a:rPr sz="2000" dirty="0"/>
              <a:t>loose</a:t>
            </a:r>
            <a:r>
              <a:rPr sz="2000" spc="-25" dirty="0"/>
              <a:t> </a:t>
            </a:r>
            <a:r>
              <a:rPr sz="2000" dirty="0"/>
              <a:t>coupling</a:t>
            </a:r>
            <a:r>
              <a:rPr sz="2000" spc="-25" dirty="0"/>
              <a:t> </a:t>
            </a:r>
            <a:r>
              <a:rPr sz="2000" dirty="0"/>
              <a:t>paradigm</a:t>
            </a:r>
            <a:r>
              <a:rPr sz="2000" spc="-20" dirty="0"/>
              <a:t> </a:t>
            </a:r>
            <a:r>
              <a:rPr sz="2000" dirty="0"/>
              <a:t>can</a:t>
            </a:r>
            <a:r>
              <a:rPr sz="2000" spc="-25" dirty="0"/>
              <a:t> </a:t>
            </a:r>
            <a:r>
              <a:rPr sz="2000" dirty="0"/>
              <a:t>be</a:t>
            </a:r>
            <a:r>
              <a:rPr sz="2000" spc="-20" dirty="0"/>
              <a:t> </a:t>
            </a:r>
            <a:r>
              <a:rPr sz="2000" dirty="0"/>
              <a:t>applied</a:t>
            </a:r>
            <a:r>
              <a:rPr sz="2000" spc="-25" dirty="0"/>
              <a:t> </a:t>
            </a:r>
            <a:r>
              <a:rPr sz="2000" dirty="0"/>
              <a:t>to</a:t>
            </a:r>
            <a:r>
              <a:rPr sz="2000" spc="-30" dirty="0"/>
              <a:t> </a:t>
            </a:r>
            <a:r>
              <a:rPr sz="2000" dirty="0"/>
              <a:t>the</a:t>
            </a:r>
            <a:r>
              <a:rPr sz="2000" spc="-20" dirty="0"/>
              <a:t> </a:t>
            </a:r>
            <a:r>
              <a:rPr sz="2000" dirty="0"/>
              <a:t>enterprise</a:t>
            </a:r>
            <a:r>
              <a:rPr sz="2000" spc="-25" dirty="0"/>
              <a:t> as </a:t>
            </a:r>
            <a:r>
              <a:rPr sz="2000" dirty="0"/>
              <a:t>a</a:t>
            </a:r>
            <a:r>
              <a:rPr sz="2000" spc="-10" dirty="0"/>
              <a:t> whole</a:t>
            </a:r>
            <a:endParaRPr sz="2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818" rIns="0" bIns="0" rtlCol="0">
            <a:spAutoFit/>
          </a:bodyPr>
          <a:lstStyle/>
          <a:p>
            <a:pPr marL="2195830" marR="5080" indent="-882015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Contemporary</a:t>
            </a:r>
            <a:r>
              <a:rPr sz="4000" spc="-50" dirty="0"/>
              <a:t> </a:t>
            </a:r>
            <a:r>
              <a:rPr sz="4000" dirty="0"/>
              <a:t>SOA</a:t>
            </a:r>
            <a:r>
              <a:rPr sz="4000" spc="-35" dirty="0"/>
              <a:t> </a:t>
            </a:r>
            <a:r>
              <a:rPr sz="4000" spc="-10" dirty="0"/>
              <a:t>promotes </a:t>
            </a:r>
            <a:r>
              <a:rPr sz="4000" dirty="0"/>
              <a:t>organizational </a:t>
            </a:r>
            <a:r>
              <a:rPr sz="4000" spc="-10" dirty="0"/>
              <a:t>agility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6701" y="1594358"/>
            <a:ext cx="8039734" cy="4078604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252095" indent="-342900">
              <a:lnSpc>
                <a:spcPct val="89800"/>
              </a:lnSpc>
              <a:spcBef>
                <a:spcPts val="39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Whether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result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internal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reorganization,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corporate </a:t>
            </a:r>
            <a:r>
              <a:rPr sz="2400" dirty="0">
                <a:latin typeface="Times New Roman"/>
                <a:cs typeface="Times New Roman"/>
              </a:rPr>
              <a:t>merger,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organization's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business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scope,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replacement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established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technology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platform,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 </a:t>
            </a:r>
            <a:r>
              <a:rPr sz="2400" dirty="0">
                <a:latin typeface="Times New Roman"/>
                <a:cs typeface="Times New Roman"/>
              </a:rPr>
              <a:t>organization's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ability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accommodate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determines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efficiency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respond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unplanned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events.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89800"/>
              </a:lnSpc>
              <a:spcBef>
                <a:spcPts val="58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organization's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business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logic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impact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application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technology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automates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it.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 </a:t>
            </a:r>
            <a:r>
              <a:rPr sz="2400" dirty="0">
                <a:latin typeface="Times New Roman"/>
                <a:cs typeface="Times New Roman"/>
              </a:rPr>
              <a:t>organization's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application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technology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infrastructure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impact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business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logic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automated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technology.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more </a:t>
            </a:r>
            <a:r>
              <a:rPr sz="2400" dirty="0">
                <a:latin typeface="Times New Roman"/>
                <a:cs typeface="Times New Roman"/>
              </a:rPr>
              <a:t>dependencies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exist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an </a:t>
            </a:r>
            <a:r>
              <a:rPr sz="2400" dirty="0">
                <a:latin typeface="Times New Roman"/>
                <a:cs typeface="Times New Roman"/>
              </a:rPr>
              <a:t>enterprise,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greater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extent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imposes </a:t>
            </a:r>
            <a:r>
              <a:rPr sz="2400" dirty="0">
                <a:latin typeface="Times New Roman"/>
                <a:cs typeface="Times New Roman"/>
              </a:rPr>
              <a:t>disruption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expense.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818" rIns="0" bIns="0" rtlCol="0">
            <a:spAutoFit/>
          </a:bodyPr>
          <a:lstStyle/>
          <a:p>
            <a:pPr marL="2195830" marR="5080" indent="-882015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Contemporary</a:t>
            </a:r>
            <a:r>
              <a:rPr sz="4000" spc="-50" dirty="0"/>
              <a:t> </a:t>
            </a:r>
            <a:r>
              <a:rPr sz="4000" dirty="0"/>
              <a:t>SOA</a:t>
            </a:r>
            <a:r>
              <a:rPr sz="4000" spc="-35" dirty="0"/>
              <a:t> </a:t>
            </a:r>
            <a:r>
              <a:rPr sz="4000" spc="-10" dirty="0"/>
              <a:t>promotes </a:t>
            </a:r>
            <a:r>
              <a:rPr sz="4000" dirty="0"/>
              <a:t>organizational </a:t>
            </a:r>
            <a:r>
              <a:rPr sz="4000" spc="-10" dirty="0"/>
              <a:t>agility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6701" y="1619504"/>
            <a:ext cx="7904480" cy="2950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leveraging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service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business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representation, </a:t>
            </a:r>
            <a:r>
              <a:rPr sz="3200" dirty="0">
                <a:latin typeface="Times New Roman"/>
                <a:cs typeface="Times New Roman"/>
              </a:rPr>
              <a:t>service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abstraction,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loose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coupling </a:t>
            </a:r>
            <a:r>
              <a:rPr sz="3200" dirty="0">
                <a:latin typeface="Times New Roman"/>
                <a:cs typeface="Times New Roman"/>
              </a:rPr>
              <a:t>between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business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application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logic </a:t>
            </a:r>
            <a:r>
              <a:rPr sz="3200" dirty="0">
                <a:latin typeface="Times New Roman"/>
                <a:cs typeface="Times New Roman"/>
              </a:rPr>
              <a:t>provided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through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service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layers, </a:t>
            </a:r>
            <a:r>
              <a:rPr sz="3200" dirty="0">
                <a:latin typeface="Times New Roman"/>
                <a:cs typeface="Times New Roman"/>
              </a:rPr>
              <a:t>SOA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offers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potential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increase </a:t>
            </a:r>
            <a:r>
              <a:rPr sz="3200" dirty="0">
                <a:latin typeface="Times New Roman"/>
                <a:cs typeface="Times New Roman"/>
              </a:rPr>
              <a:t>organizational</a:t>
            </a:r>
            <a:r>
              <a:rPr sz="3200" spc="-19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agility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7533" y="581405"/>
            <a:ext cx="7204465" cy="57531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0697" y="1371600"/>
            <a:ext cx="5724146" cy="5181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865" rIns="0" bIns="0" rtlCol="0">
            <a:spAutoFit/>
          </a:bodyPr>
          <a:lstStyle/>
          <a:p>
            <a:pPr marL="1214120" marR="5080" indent="-1202055">
              <a:lnSpc>
                <a:spcPct val="100000"/>
              </a:lnSpc>
              <a:spcBef>
                <a:spcPts val="95"/>
              </a:spcBef>
            </a:pPr>
            <a:r>
              <a:rPr sz="2000" dirty="0"/>
              <a:t>A</a:t>
            </a:r>
            <a:r>
              <a:rPr sz="2000" spc="-35" dirty="0"/>
              <a:t> </a:t>
            </a:r>
            <a:r>
              <a:rPr sz="2000" dirty="0"/>
              <a:t>loosely</a:t>
            </a:r>
            <a:r>
              <a:rPr sz="2000" spc="-30" dirty="0"/>
              <a:t> </a:t>
            </a:r>
            <a:r>
              <a:rPr sz="2000" dirty="0"/>
              <a:t>coupled</a:t>
            </a:r>
            <a:r>
              <a:rPr sz="2000" spc="-30" dirty="0"/>
              <a:t> </a:t>
            </a:r>
            <a:r>
              <a:rPr sz="2000" dirty="0"/>
              <a:t>relationship</a:t>
            </a:r>
            <a:r>
              <a:rPr sz="2000" spc="-30" dirty="0"/>
              <a:t> </a:t>
            </a:r>
            <a:r>
              <a:rPr sz="2000" dirty="0"/>
              <a:t>between</a:t>
            </a:r>
            <a:r>
              <a:rPr sz="2000" spc="-30" dirty="0"/>
              <a:t> </a:t>
            </a:r>
            <a:r>
              <a:rPr sz="2000" dirty="0"/>
              <a:t>business</a:t>
            </a:r>
            <a:r>
              <a:rPr sz="2000" spc="-30" dirty="0"/>
              <a:t> </a:t>
            </a:r>
            <a:r>
              <a:rPr sz="2000" dirty="0"/>
              <a:t>and</a:t>
            </a:r>
            <a:r>
              <a:rPr sz="2000" spc="-30" dirty="0"/>
              <a:t> </a:t>
            </a:r>
            <a:r>
              <a:rPr sz="2000" dirty="0"/>
              <a:t>application</a:t>
            </a:r>
            <a:r>
              <a:rPr sz="2000" spc="-30" dirty="0"/>
              <a:t> </a:t>
            </a:r>
            <a:r>
              <a:rPr sz="2000" dirty="0"/>
              <a:t>technology</a:t>
            </a:r>
            <a:r>
              <a:rPr sz="2000" spc="-30" dirty="0"/>
              <a:t> </a:t>
            </a:r>
            <a:r>
              <a:rPr sz="2000" spc="-10" dirty="0"/>
              <a:t>allows </a:t>
            </a:r>
            <a:r>
              <a:rPr sz="2000" dirty="0"/>
              <a:t>each</a:t>
            </a:r>
            <a:r>
              <a:rPr sz="2000" spc="-35" dirty="0"/>
              <a:t> </a:t>
            </a:r>
            <a:r>
              <a:rPr sz="2000" dirty="0"/>
              <a:t>end</a:t>
            </a:r>
            <a:r>
              <a:rPr sz="2000" spc="-35" dirty="0"/>
              <a:t> </a:t>
            </a:r>
            <a:r>
              <a:rPr sz="2000" dirty="0"/>
              <a:t>to</a:t>
            </a:r>
            <a:r>
              <a:rPr sz="2000" spc="-30" dirty="0"/>
              <a:t> </a:t>
            </a:r>
            <a:r>
              <a:rPr sz="2000" dirty="0"/>
              <a:t>more</a:t>
            </a:r>
            <a:r>
              <a:rPr sz="2000" spc="-35" dirty="0"/>
              <a:t> </a:t>
            </a:r>
            <a:r>
              <a:rPr sz="2000" dirty="0"/>
              <a:t>efficiently</a:t>
            </a:r>
            <a:r>
              <a:rPr sz="2000" spc="-30" dirty="0"/>
              <a:t> </a:t>
            </a:r>
            <a:r>
              <a:rPr sz="2000" dirty="0"/>
              <a:t>respond</a:t>
            </a:r>
            <a:r>
              <a:rPr sz="2000" spc="-35" dirty="0"/>
              <a:t> </a:t>
            </a:r>
            <a:r>
              <a:rPr sz="2000" dirty="0"/>
              <a:t>to</a:t>
            </a:r>
            <a:r>
              <a:rPr sz="2000" spc="-35" dirty="0"/>
              <a:t> </a:t>
            </a:r>
            <a:r>
              <a:rPr sz="2000" dirty="0"/>
              <a:t>changes</a:t>
            </a:r>
            <a:r>
              <a:rPr sz="2000" spc="-30" dirty="0"/>
              <a:t> </a:t>
            </a:r>
            <a:r>
              <a:rPr sz="2000" dirty="0"/>
              <a:t>in</a:t>
            </a:r>
            <a:r>
              <a:rPr sz="2000" spc="-35" dirty="0"/>
              <a:t> </a:t>
            </a:r>
            <a:r>
              <a:rPr sz="2000" dirty="0"/>
              <a:t>the</a:t>
            </a:r>
            <a:r>
              <a:rPr sz="2000" spc="-30" dirty="0"/>
              <a:t> </a:t>
            </a:r>
            <a:r>
              <a:rPr sz="2000" spc="-10" dirty="0"/>
              <a:t>other</a:t>
            </a:r>
            <a:endParaRPr sz="20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818" rIns="0" bIns="0" rtlCol="0">
            <a:spAutoFit/>
          </a:bodyPr>
          <a:lstStyle/>
          <a:p>
            <a:pPr marL="2195830" marR="5080" indent="-882015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Contemporary</a:t>
            </a:r>
            <a:r>
              <a:rPr sz="4000" spc="-50" dirty="0"/>
              <a:t> </a:t>
            </a:r>
            <a:r>
              <a:rPr sz="4000" dirty="0"/>
              <a:t>SOA</a:t>
            </a:r>
            <a:r>
              <a:rPr sz="4000" spc="-35" dirty="0"/>
              <a:t> </a:t>
            </a:r>
            <a:r>
              <a:rPr sz="4000" spc="-10" dirty="0"/>
              <a:t>promotes </a:t>
            </a:r>
            <a:r>
              <a:rPr sz="4000" dirty="0"/>
              <a:t>organizational </a:t>
            </a:r>
            <a:r>
              <a:rPr sz="4000" spc="-10" dirty="0"/>
              <a:t>agility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6701" y="1594358"/>
            <a:ext cx="7850505" cy="4078604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4965" marR="5080" indent="-342900">
              <a:lnSpc>
                <a:spcPct val="89800"/>
              </a:lnSpc>
              <a:spcBef>
                <a:spcPts val="390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Other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benefits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realized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standardization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SOA </a:t>
            </a:r>
            <a:r>
              <a:rPr sz="2400" dirty="0">
                <a:latin typeface="Times New Roman"/>
                <a:cs typeface="Times New Roman"/>
              </a:rPr>
              <a:t>also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contribute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minimizing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dependencies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increasing </a:t>
            </a:r>
            <a:r>
              <a:rPr sz="2400" dirty="0">
                <a:latin typeface="Times New Roman"/>
                <a:cs typeface="Times New Roman"/>
              </a:rPr>
              <a:t>overall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responsiveness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change: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notably,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intrinsic </a:t>
            </a:r>
            <a:r>
              <a:rPr sz="2400" dirty="0">
                <a:latin typeface="Times New Roman"/>
                <a:cs typeface="Times New Roman"/>
              </a:rPr>
              <a:t>interoperability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built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open </a:t>
            </a:r>
            <a:r>
              <a:rPr sz="2400" dirty="0">
                <a:latin typeface="Times New Roman"/>
                <a:cs typeface="Times New Roman"/>
              </a:rPr>
              <a:t>communications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framework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established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across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integration </a:t>
            </a:r>
            <a:r>
              <a:rPr sz="2400" dirty="0">
                <a:latin typeface="Times New Roman"/>
                <a:cs typeface="Times New Roman"/>
              </a:rPr>
              <a:t>architectures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enable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interoperability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disparate </a:t>
            </a:r>
            <a:r>
              <a:rPr sz="2400" dirty="0">
                <a:latin typeface="Times New Roman"/>
                <a:cs typeface="Times New Roman"/>
              </a:rPr>
              <a:t>platforms.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imposed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environments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more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easily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facilitated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reasons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loosely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coupled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either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ends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communication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channel.</a:t>
            </a:r>
            <a:endParaRPr sz="2400">
              <a:latin typeface="Times New Roman"/>
              <a:cs typeface="Times New Roman"/>
            </a:endParaRPr>
          </a:p>
          <a:p>
            <a:pPr marL="355600" marR="123825" indent="-342900">
              <a:lnSpc>
                <a:spcPts val="2590"/>
              </a:lnSpc>
              <a:spcBef>
                <a:spcPts val="61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Organizational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agility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perhaps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most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significant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benefit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realized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contemporary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SOA.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9618" rIns="0" bIns="0" rtlCol="0">
            <a:spAutoFit/>
          </a:bodyPr>
          <a:lstStyle/>
          <a:p>
            <a:pPr marL="37592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Contemporary</a:t>
            </a:r>
            <a:r>
              <a:rPr sz="4000" spc="-30" dirty="0"/>
              <a:t> </a:t>
            </a:r>
            <a:r>
              <a:rPr sz="4000" dirty="0"/>
              <a:t>SOA</a:t>
            </a:r>
            <a:r>
              <a:rPr sz="4000" spc="-30" dirty="0"/>
              <a:t> </a:t>
            </a:r>
            <a:r>
              <a:rPr sz="4000" dirty="0"/>
              <a:t>is</a:t>
            </a:r>
            <a:r>
              <a:rPr sz="4000" spc="-30" dirty="0"/>
              <a:t> </a:t>
            </a:r>
            <a:r>
              <a:rPr sz="4000" dirty="0"/>
              <a:t>a</a:t>
            </a:r>
            <a:r>
              <a:rPr sz="4000" spc="-30" dirty="0"/>
              <a:t> </a:t>
            </a:r>
            <a:r>
              <a:rPr sz="4000" dirty="0"/>
              <a:t>building</a:t>
            </a:r>
            <a:r>
              <a:rPr sz="4000" spc="-25" dirty="0"/>
              <a:t> </a:t>
            </a:r>
            <a:r>
              <a:rPr sz="4000" spc="-10" dirty="0"/>
              <a:t>block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431165" marR="5080" indent="-342900">
              <a:lnSpc>
                <a:spcPct val="79800"/>
              </a:lnSpc>
              <a:spcBef>
                <a:spcPts val="680"/>
              </a:spcBef>
              <a:buChar char="•"/>
              <a:tabLst>
                <a:tab pos="431800" algn="l"/>
              </a:tabLst>
            </a:pPr>
            <a:r>
              <a:rPr dirty="0"/>
              <a:t>A</a:t>
            </a:r>
            <a:r>
              <a:rPr spc="-25" dirty="0"/>
              <a:t> </a:t>
            </a:r>
            <a:r>
              <a:rPr spc="-10" dirty="0"/>
              <a:t>service-</a:t>
            </a:r>
            <a:r>
              <a:rPr dirty="0"/>
              <a:t>oriented</a:t>
            </a:r>
            <a:r>
              <a:rPr spc="-25" dirty="0"/>
              <a:t> </a:t>
            </a:r>
            <a:r>
              <a:rPr dirty="0"/>
              <a:t>application</a:t>
            </a:r>
            <a:r>
              <a:rPr spc="-30" dirty="0"/>
              <a:t> </a:t>
            </a:r>
            <a:r>
              <a:rPr dirty="0"/>
              <a:t>architecture</a:t>
            </a:r>
            <a:r>
              <a:rPr spc="-25" dirty="0"/>
              <a:t> </a:t>
            </a:r>
            <a:r>
              <a:rPr dirty="0"/>
              <a:t>will</a:t>
            </a:r>
            <a:r>
              <a:rPr spc="-30" dirty="0"/>
              <a:t> </a:t>
            </a:r>
            <a:r>
              <a:rPr dirty="0"/>
              <a:t>likely</a:t>
            </a:r>
            <a:r>
              <a:rPr spc="-25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one</a:t>
            </a:r>
            <a:r>
              <a:rPr spc="-25" dirty="0"/>
              <a:t> of </a:t>
            </a:r>
            <a:r>
              <a:rPr dirty="0"/>
              <a:t>several</a:t>
            </a:r>
            <a:r>
              <a:rPr spc="-40" dirty="0"/>
              <a:t> </a:t>
            </a:r>
            <a:r>
              <a:rPr dirty="0"/>
              <a:t>within</a:t>
            </a:r>
            <a:r>
              <a:rPr spc="-35" dirty="0"/>
              <a:t> </a:t>
            </a:r>
            <a:r>
              <a:rPr dirty="0"/>
              <a:t>an</a:t>
            </a:r>
            <a:r>
              <a:rPr spc="-35" dirty="0"/>
              <a:t> </a:t>
            </a:r>
            <a:r>
              <a:rPr dirty="0"/>
              <a:t>organization</a:t>
            </a:r>
            <a:r>
              <a:rPr spc="-35" dirty="0"/>
              <a:t> </a:t>
            </a:r>
            <a:r>
              <a:rPr dirty="0"/>
              <a:t>committed</a:t>
            </a:r>
            <a:r>
              <a:rPr spc="-3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SOA</a:t>
            </a:r>
            <a:r>
              <a:rPr spc="-35" dirty="0"/>
              <a:t> </a:t>
            </a:r>
            <a:r>
              <a:rPr dirty="0"/>
              <a:t>as</a:t>
            </a:r>
            <a:r>
              <a:rPr spc="-35" dirty="0"/>
              <a:t> </a:t>
            </a:r>
            <a:r>
              <a:rPr spc="-25" dirty="0"/>
              <a:t>the </a:t>
            </a:r>
            <a:r>
              <a:rPr dirty="0"/>
              <a:t>standard</a:t>
            </a:r>
            <a:r>
              <a:rPr spc="-60" dirty="0"/>
              <a:t> </a:t>
            </a:r>
            <a:r>
              <a:rPr dirty="0"/>
              <a:t>architectural</a:t>
            </a:r>
            <a:r>
              <a:rPr spc="-55" dirty="0"/>
              <a:t> </a:t>
            </a:r>
            <a:r>
              <a:rPr dirty="0"/>
              <a:t>platform.</a:t>
            </a:r>
            <a:r>
              <a:rPr spc="-55" dirty="0"/>
              <a:t> </a:t>
            </a:r>
            <a:r>
              <a:rPr dirty="0"/>
              <a:t>Organizations</a:t>
            </a:r>
            <a:r>
              <a:rPr spc="-55" dirty="0"/>
              <a:t> </a:t>
            </a:r>
            <a:r>
              <a:rPr dirty="0"/>
              <a:t>standardizing</a:t>
            </a:r>
            <a:r>
              <a:rPr spc="-55" dirty="0"/>
              <a:t> </a:t>
            </a:r>
            <a:r>
              <a:rPr spc="-25" dirty="0"/>
              <a:t>on </a:t>
            </a:r>
            <a:r>
              <a:rPr dirty="0"/>
              <a:t>SOA</a:t>
            </a:r>
            <a:r>
              <a:rPr spc="-30" dirty="0"/>
              <a:t> </a:t>
            </a:r>
            <a:r>
              <a:rPr dirty="0"/>
              <a:t>work</a:t>
            </a:r>
            <a:r>
              <a:rPr spc="-30" dirty="0"/>
              <a:t> </a:t>
            </a:r>
            <a:r>
              <a:rPr dirty="0"/>
              <a:t>toward</a:t>
            </a:r>
            <a:r>
              <a:rPr spc="-25" dirty="0"/>
              <a:t> </a:t>
            </a:r>
            <a:r>
              <a:rPr dirty="0"/>
              <a:t>an</a:t>
            </a:r>
            <a:r>
              <a:rPr spc="-30" dirty="0"/>
              <a:t> </a:t>
            </a:r>
            <a:r>
              <a:rPr dirty="0"/>
              <a:t>ideal</a:t>
            </a:r>
            <a:r>
              <a:rPr spc="-25" dirty="0"/>
              <a:t> </a:t>
            </a:r>
            <a:r>
              <a:rPr dirty="0"/>
              <a:t>known</a:t>
            </a:r>
            <a:r>
              <a:rPr spc="-30" dirty="0"/>
              <a:t> </a:t>
            </a:r>
            <a:r>
              <a:rPr dirty="0"/>
              <a:t>as</a:t>
            </a:r>
            <a:r>
              <a:rPr spc="-2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10" dirty="0"/>
              <a:t>service-oriented </a:t>
            </a:r>
            <a:r>
              <a:rPr dirty="0"/>
              <a:t>enterprise</a:t>
            </a:r>
            <a:r>
              <a:rPr spc="-45" dirty="0"/>
              <a:t> </a:t>
            </a:r>
            <a:r>
              <a:rPr dirty="0"/>
              <a:t>(SOE),</a:t>
            </a:r>
            <a:r>
              <a:rPr spc="-45" dirty="0"/>
              <a:t> </a:t>
            </a:r>
            <a:r>
              <a:rPr dirty="0"/>
              <a:t>where</a:t>
            </a:r>
            <a:r>
              <a:rPr spc="-45" dirty="0"/>
              <a:t> </a:t>
            </a:r>
            <a:r>
              <a:rPr dirty="0"/>
              <a:t>all</a:t>
            </a:r>
            <a:r>
              <a:rPr spc="-45" dirty="0"/>
              <a:t> </a:t>
            </a:r>
            <a:r>
              <a:rPr dirty="0"/>
              <a:t>business</a:t>
            </a:r>
            <a:r>
              <a:rPr spc="-45" dirty="0"/>
              <a:t> </a:t>
            </a:r>
            <a:r>
              <a:rPr dirty="0"/>
              <a:t>processes</a:t>
            </a:r>
            <a:r>
              <a:rPr spc="-45" dirty="0"/>
              <a:t> </a:t>
            </a:r>
            <a:r>
              <a:rPr dirty="0"/>
              <a:t>are</a:t>
            </a:r>
            <a:r>
              <a:rPr spc="-45" dirty="0"/>
              <a:t> </a:t>
            </a:r>
            <a:r>
              <a:rPr dirty="0"/>
              <a:t>composed</a:t>
            </a:r>
            <a:r>
              <a:rPr spc="-45" dirty="0"/>
              <a:t> </a:t>
            </a:r>
            <a:r>
              <a:rPr spc="-25" dirty="0"/>
              <a:t>of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exist</a:t>
            </a:r>
            <a:r>
              <a:rPr spc="-30" dirty="0"/>
              <a:t> </a:t>
            </a:r>
            <a:r>
              <a:rPr dirty="0"/>
              <a:t>as</a:t>
            </a:r>
            <a:r>
              <a:rPr spc="-25" dirty="0"/>
              <a:t> </a:t>
            </a:r>
            <a:r>
              <a:rPr dirty="0"/>
              <a:t>services,</a:t>
            </a:r>
            <a:r>
              <a:rPr spc="-30" dirty="0"/>
              <a:t> </a:t>
            </a:r>
            <a:r>
              <a:rPr dirty="0"/>
              <a:t>both</a:t>
            </a:r>
            <a:r>
              <a:rPr spc="-25" dirty="0"/>
              <a:t> </a:t>
            </a:r>
            <a:r>
              <a:rPr dirty="0"/>
              <a:t>logically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physically.</a:t>
            </a:r>
          </a:p>
          <a:p>
            <a:pPr marL="431165" marR="234950" indent="-342900">
              <a:lnSpc>
                <a:spcPct val="79800"/>
              </a:lnSpc>
              <a:spcBef>
                <a:spcPts val="580"/>
              </a:spcBef>
              <a:buChar char="•"/>
              <a:tabLst>
                <a:tab pos="431800" algn="l"/>
              </a:tabLst>
            </a:pPr>
            <a:r>
              <a:rPr dirty="0"/>
              <a:t>When</a:t>
            </a:r>
            <a:r>
              <a:rPr spc="-35" dirty="0"/>
              <a:t> </a:t>
            </a:r>
            <a:r>
              <a:rPr dirty="0"/>
              <a:t>viewed</a:t>
            </a:r>
            <a:r>
              <a:rPr spc="-30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context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SOE,</a:t>
            </a:r>
            <a:r>
              <a:rPr spc="-3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functional</a:t>
            </a:r>
            <a:r>
              <a:rPr spc="-30" dirty="0"/>
              <a:t> </a:t>
            </a:r>
            <a:r>
              <a:rPr spc="-10" dirty="0"/>
              <a:t>boundary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an</a:t>
            </a:r>
            <a:r>
              <a:rPr spc="-20" dirty="0"/>
              <a:t> </a:t>
            </a:r>
            <a:r>
              <a:rPr dirty="0"/>
              <a:t>SOA</a:t>
            </a:r>
            <a:r>
              <a:rPr spc="-20" dirty="0"/>
              <a:t> </a:t>
            </a:r>
            <a:r>
              <a:rPr dirty="0"/>
              <a:t>represents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part</a:t>
            </a:r>
            <a:r>
              <a:rPr spc="-2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this</a:t>
            </a:r>
            <a:r>
              <a:rPr spc="-25" dirty="0"/>
              <a:t> </a:t>
            </a:r>
            <a:r>
              <a:rPr spc="-10" dirty="0"/>
              <a:t>future-</a:t>
            </a:r>
            <a:r>
              <a:rPr dirty="0"/>
              <a:t>state</a:t>
            </a:r>
            <a:r>
              <a:rPr spc="-25" dirty="0"/>
              <a:t> </a:t>
            </a:r>
            <a:r>
              <a:rPr spc="-10" dirty="0"/>
              <a:t>environment, </a:t>
            </a:r>
            <a:r>
              <a:rPr dirty="0"/>
              <a:t>either</a:t>
            </a:r>
            <a:r>
              <a:rPr spc="-40" dirty="0"/>
              <a:t> </a:t>
            </a:r>
            <a:r>
              <a:rPr dirty="0"/>
              <a:t>as</a:t>
            </a:r>
            <a:r>
              <a:rPr spc="-40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dirty="0"/>
              <a:t>standalone</a:t>
            </a:r>
            <a:r>
              <a:rPr spc="-40" dirty="0"/>
              <a:t> </a:t>
            </a:r>
            <a:r>
              <a:rPr dirty="0"/>
              <a:t>unit</a:t>
            </a:r>
            <a:r>
              <a:rPr spc="-4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business</a:t>
            </a:r>
            <a:r>
              <a:rPr spc="-40" dirty="0"/>
              <a:t> </a:t>
            </a:r>
            <a:r>
              <a:rPr dirty="0"/>
              <a:t>automation</a:t>
            </a:r>
            <a:r>
              <a:rPr spc="-40" dirty="0"/>
              <a:t> </a:t>
            </a:r>
            <a:r>
              <a:rPr dirty="0"/>
              <a:t>or</a:t>
            </a:r>
            <a:r>
              <a:rPr spc="-40" dirty="0"/>
              <a:t> </a:t>
            </a:r>
            <a:r>
              <a:rPr dirty="0"/>
              <a:t>as</a:t>
            </a:r>
            <a:r>
              <a:rPr spc="-40" dirty="0"/>
              <a:t> </a:t>
            </a:r>
            <a:r>
              <a:rPr spc="-50" dirty="0"/>
              <a:t>a </a:t>
            </a:r>
            <a:r>
              <a:rPr dirty="0"/>
              <a:t>service</a:t>
            </a:r>
            <a:r>
              <a:rPr spc="-45" dirty="0"/>
              <a:t> </a:t>
            </a:r>
            <a:r>
              <a:rPr dirty="0"/>
              <a:t>encapsulating</a:t>
            </a:r>
            <a:r>
              <a:rPr spc="-40" dirty="0"/>
              <a:t> </a:t>
            </a:r>
            <a:r>
              <a:rPr dirty="0"/>
              <a:t>some</a:t>
            </a:r>
            <a:r>
              <a:rPr spc="-40" dirty="0"/>
              <a:t> </a:t>
            </a:r>
            <a:r>
              <a:rPr dirty="0"/>
              <a:t>or</a:t>
            </a:r>
            <a:r>
              <a:rPr spc="-45" dirty="0"/>
              <a:t> </a:t>
            </a:r>
            <a:r>
              <a:rPr dirty="0"/>
              <a:t>all</a:t>
            </a:r>
            <a:r>
              <a:rPr spc="-4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business</a:t>
            </a:r>
            <a:r>
              <a:rPr spc="-45" dirty="0"/>
              <a:t> </a:t>
            </a:r>
            <a:r>
              <a:rPr spc="-10" dirty="0"/>
              <a:t>automation </a:t>
            </a:r>
            <a:r>
              <a:rPr dirty="0"/>
              <a:t>logic.</a:t>
            </a:r>
            <a:r>
              <a:rPr spc="-40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dirty="0"/>
              <a:t>responding</a:t>
            </a:r>
            <a:r>
              <a:rPr spc="-4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business</a:t>
            </a:r>
            <a:r>
              <a:rPr spc="-40" dirty="0"/>
              <a:t> </a:t>
            </a:r>
            <a:r>
              <a:rPr spc="-10" dirty="0"/>
              <a:t>model-</a:t>
            </a:r>
            <a:r>
              <a:rPr dirty="0"/>
              <a:t>level</a:t>
            </a:r>
            <a:r>
              <a:rPr spc="-40" dirty="0"/>
              <a:t> </a:t>
            </a:r>
            <a:r>
              <a:rPr dirty="0"/>
              <a:t>changes,</a:t>
            </a:r>
            <a:r>
              <a:rPr spc="-40" dirty="0"/>
              <a:t> </a:t>
            </a:r>
            <a:r>
              <a:rPr spc="-20" dirty="0"/>
              <a:t>SOAs </a:t>
            </a:r>
            <a:r>
              <a:rPr dirty="0"/>
              <a:t>can</a:t>
            </a:r>
            <a:r>
              <a:rPr spc="-30" dirty="0"/>
              <a:t> </a:t>
            </a:r>
            <a:r>
              <a:rPr dirty="0"/>
              <a:t>be</a:t>
            </a:r>
            <a:r>
              <a:rPr spc="-25" dirty="0"/>
              <a:t> </a:t>
            </a:r>
            <a:r>
              <a:rPr dirty="0"/>
              <a:t>augmented</a:t>
            </a:r>
            <a:r>
              <a:rPr spc="-2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change</a:t>
            </a:r>
            <a:r>
              <a:rPr spc="-2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nature</a:t>
            </a:r>
            <a:r>
              <a:rPr spc="-3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their</a:t>
            </a:r>
            <a:r>
              <a:rPr spc="-25" dirty="0"/>
              <a:t> </a:t>
            </a:r>
            <a:r>
              <a:rPr dirty="0"/>
              <a:t>automation,</a:t>
            </a:r>
            <a:r>
              <a:rPr spc="-25" dirty="0"/>
              <a:t> or </a:t>
            </a:r>
            <a:r>
              <a:rPr dirty="0"/>
              <a:t>they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be</a:t>
            </a:r>
            <a:r>
              <a:rPr spc="-15" dirty="0"/>
              <a:t> </a:t>
            </a:r>
            <a:r>
              <a:rPr dirty="0"/>
              <a:t>pulled</a:t>
            </a:r>
            <a:r>
              <a:rPr spc="-20" dirty="0"/>
              <a:t> </a:t>
            </a:r>
            <a:r>
              <a:rPr dirty="0"/>
              <a:t>into</a:t>
            </a:r>
            <a:r>
              <a:rPr spc="-15" dirty="0"/>
              <a:t> </a:t>
            </a:r>
            <a:r>
              <a:rPr spc="-10" dirty="0"/>
              <a:t>service-</a:t>
            </a:r>
            <a:r>
              <a:rPr dirty="0"/>
              <a:t>oriented</a:t>
            </a:r>
            <a:r>
              <a:rPr spc="-20" dirty="0"/>
              <a:t> </a:t>
            </a:r>
            <a:r>
              <a:rPr spc="-10" dirty="0"/>
              <a:t>integration </a:t>
            </a:r>
            <a:r>
              <a:rPr dirty="0"/>
              <a:t>architectures</a:t>
            </a:r>
            <a:r>
              <a:rPr spc="-50" dirty="0"/>
              <a:t> </a:t>
            </a:r>
            <a:r>
              <a:rPr dirty="0"/>
              <a:t>that</a:t>
            </a:r>
            <a:r>
              <a:rPr spc="-40" dirty="0"/>
              <a:t> </a:t>
            </a:r>
            <a:r>
              <a:rPr dirty="0"/>
              <a:t>require</a:t>
            </a:r>
            <a:r>
              <a:rPr spc="-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participation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multiple applications.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9618" rIns="0" bIns="0" rtlCol="0">
            <a:spAutoFit/>
          </a:bodyPr>
          <a:lstStyle/>
          <a:p>
            <a:pPr marL="37592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Contemporary</a:t>
            </a:r>
            <a:r>
              <a:rPr sz="4000" spc="-30" dirty="0"/>
              <a:t> </a:t>
            </a:r>
            <a:r>
              <a:rPr sz="4000" dirty="0"/>
              <a:t>SOA</a:t>
            </a:r>
            <a:r>
              <a:rPr sz="4000" spc="-30" dirty="0"/>
              <a:t> </a:t>
            </a:r>
            <a:r>
              <a:rPr sz="4000" dirty="0"/>
              <a:t>is</a:t>
            </a:r>
            <a:r>
              <a:rPr sz="4000" spc="-30" dirty="0"/>
              <a:t> </a:t>
            </a:r>
            <a:r>
              <a:rPr sz="4000" dirty="0"/>
              <a:t>a</a:t>
            </a:r>
            <a:r>
              <a:rPr sz="4000" spc="-30" dirty="0"/>
              <a:t> </a:t>
            </a:r>
            <a:r>
              <a:rPr sz="4000" dirty="0"/>
              <a:t>building</a:t>
            </a:r>
            <a:r>
              <a:rPr sz="4000" spc="-25" dirty="0"/>
              <a:t> </a:t>
            </a:r>
            <a:r>
              <a:rPr sz="4000" spc="-10" dirty="0"/>
              <a:t>block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60501" y="1594358"/>
            <a:ext cx="8026400" cy="480949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4965" marR="5080" indent="-342900">
              <a:lnSpc>
                <a:spcPct val="89800"/>
              </a:lnSpc>
              <a:spcBef>
                <a:spcPts val="390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What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boils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down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individual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service- </a:t>
            </a:r>
            <a:r>
              <a:rPr sz="2400" dirty="0">
                <a:latin typeface="Times New Roman"/>
                <a:cs typeface="Times New Roman"/>
              </a:rPr>
              <a:t>oriented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application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entirety,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25" dirty="0">
                <a:latin typeface="Times New Roman"/>
                <a:cs typeface="Times New Roman"/>
              </a:rPr>
              <a:t> and </a:t>
            </a:r>
            <a:r>
              <a:rPr sz="2400" dirty="0">
                <a:latin typeface="Times New Roman"/>
                <a:cs typeface="Times New Roman"/>
              </a:rPr>
              <a:t>modeled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single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service.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mentioned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earlier,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no </a:t>
            </a:r>
            <a:r>
              <a:rPr sz="2400" dirty="0">
                <a:latin typeface="Times New Roman"/>
                <a:cs typeface="Times New Roman"/>
              </a:rPr>
              <a:t>limits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scope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encapsulation.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consists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solution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itself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many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within</a:t>
            </a:r>
            <a:r>
              <a:rPr sz="2400" spc="-25" dirty="0">
                <a:latin typeface="Times New Roman"/>
                <a:cs typeface="Times New Roman"/>
              </a:rPr>
              <a:t> an </a:t>
            </a:r>
            <a:r>
              <a:rPr sz="2400" spc="-20" dirty="0">
                <a:latin typeface="Times New Roman"/>
                <a:cs typeface="Times New Roman"/>
              </a:rPr>
              <a:t>SOE.</a:t>
            </a:r>
            <a:endParaRPr sz="2400">
              <a:latin typeface="Times New Roman"/>
              <a:cs typeface="Times New Roman"/>
            </a:endParaRPr>
          </a:p>
          <a:p>
            <a:pPr marL="355600" marR="675640" indent="-342900">
              <a:lnSpc>
                <a:spcPts val="2590"/>
              </a:lnSpc>
              <a:spcBef>
                <a:spcPts val="61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past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characteristics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further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broadened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our </a:t>
            </a:r>
            <a:r>
              <a:rPr sz="2400" dirty="0">
                <a:latin typeface="Times New Roman"/>
                <a:cs typeface="Times New Roman"/>
              </a:rPr>
              <a:t>definition.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Let's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append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definition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following:</a:t>
            </a:r>
            <a:endParaRPr sz="2400">
              <a:latin typeface="Times New Roman"/>
              <a:cs typeface="Times New Roman"/>
            </a:endParaRPr>
          </a:p>
          <a:p>
            <a:pPr marL="355600" marR="133985" indent="-342900">
              <a:lnSpc>
                <a:spcPct val="89800"/>
              </a:lnSpc>
              <a:spcBef>
                <a:spcPts val="54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400" i="1" dirty="0">
                <a:latin typeface="Times New Roman"/>
                <a:cs typeface="Times New Roman"/>
              </a:rPr>
              <a:t>SOA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can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establish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an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abstraction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of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business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logic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and </a:t>
            </a:r>
            <a:r>
              <a:rPr sz="2400" i="1" dirty="0">
                <a:latin typeface="Times New Roman"/>
                <a:cs typeface="Times New Roman"/>
              </a:rPr>
              <a:t>technology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that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may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introduce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changes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to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business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process </a:t>
            </a:r>
            <a:r>
              <a:rPr sz="2400" i="1" dirty="0">
                <a:latin typeface="Times New Roman"/>
                <a:cs typeface="Times New Roman"/>
              </a:rPr>
              <a:t>modeling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and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technical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architecture,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resulting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in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loose </a:t>
            </a:r>
            <a:r>
              <a:rPr sz="2400" i="1" dirty="0">
                <a:latin typeface="Times New Roman"/>
                <a:cs typeface="Times New Roman"/>
              </a:rPr>
              <a:t>coupling</a:t>
            </a:r>
            <a:r>
              <a:rPr sz="2400" i="1" spc="-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between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these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models.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These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changes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foster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service- </a:t>
            </a:r>
            <a:r>
              <a:rPr sz="2400" i="1" dirty="0">
                <a:latin typeface="Times New Roman"/>
                <a:cs typeface="Times New Roman"/>
              </a:rPr>
              <a:t>orientation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in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support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of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service-</a:t>
            </a:r>
            <a:r>
              <a:rPr sz="2400" i="1" dirty="0">
                <a:latin typeface="Times New Roman"/>
                <a:cs typeface="Times New Roman"/>
              </a:rPr>
              <a:t>oriented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enterprise.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404495">
              <a:lnSpc>
                <a:spcPct val="100000"/>
              </a:lnSpc>
              <a:spcBef>
                <a:spcPts val="95"/>
              </a:spcBef>
            </a:pPr>
            <a:r>
              <a:rPr dirty="0"/>
              <a:t>Contemporary</a:t>
            </a:r>
            <a:r>
              <a:rPr spc="-100" dirty="0"/>
              <a:t> </a:t>
            </a:r>
            <a:r>
              <a:rPr dirty="0"/>
              <a:t>SOA</a:t>
            </a:r>
            <a:r>
              <a:rPr spc="-100" dirty="0"/>
              <a:t> </a:t>
            </a:r>
            <a:r>
              <a:rPr dirty="0"/>
              <a:t>is</a:t>
            </a:r>
            <a:r>
              <a:rPr spc="-95" dirty="0"/>
              <a:t> </a:t>
            </a:r>
            <a:r>
              <a:rPr dirty="0"/>
              <a:t>an</a:t>
            </a:r>
            <a:r>
              <a:rPr spc="-100" dirty="0"/>
              <a:t> </a:t>
            </a:r>
            <a:r>
              <a:rPr spc="-10" dirty="0"/>
              <a:t>evolution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701" y="1594358"/>
            <a:ext cx="8001634" cy="448056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5080" indent="-342900">
              <a:lnSpc>
                <a:spcPct val="89800"/>
              </a:lnSpc>
              <a:spcBef>
                <a:spcPts val="39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SOA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defines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architecture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still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distinct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predecessors.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differs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traditional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client-server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environments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heavily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influenced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by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concepts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principles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associated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service-orientation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Web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services.</a:t>
            </a:r>
            <a:endParaRPr sz="2400">
              <a:latin typeface="Times New Roman"/>
              <a:cs typeface="Times New Roman"/>
            </a:endParaRPr>
          </a:p>
          <a:p>
            <a:pPr marL="355600" marR="218440" indent="-342900">
              <a:lnSpc>
                <a:spcPts val="2590"/>
              </a:lnSpc>
              <a:spcBef>
                <a:spcPts val="61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similar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previous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platforms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preserves</a:t>
            </a:r>
            <a:r>
              <a:rPr sz="2400" spc="-25" dirty="0">
                <a:latin typeface="Times New Roman"/>
                <a:cs typeface="Times New Roman"/>
              </a:rPr>
              <a:t> the </a:t>
            </a:r>
            <a:r>
              <a:rPr sz="2400" dirty="0">
                <a:latin typeface="Times New Roman"/>
                <a:cs typeface="Times New Roman"/>
              </a:rPr>
              <a:t>successful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characteristics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predecessors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builds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upon </a:t>
            </a:r>
            <a:r>
              <a:rPr sz="2400" dirty="0">
                <a:latin typeface="Times New Roman"/>
                <a:cs typeface="Times New Roman"/>
              </a:rPr>
              <a:t>them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distinct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design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patterns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new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technology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set.</a:t>
            </a:r>
            <a:endParaRPr sz="2400">
              <a:latin typeface="Times New Roman"/>
              <a:cs typeface="Times New Roman"/>
            </a:endParaRPr>
          </a:p>
          <a:p>
            <a:pPr marL="355600" marR="5715" indent="-342900">
              <a:lnSpc>
                <a:spcPct val="89800"/>
              </a:lnSpc>
              <a:spcBef>
                <a:spcPts val="53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example,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supports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promotes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reuse,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well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componentization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application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logic.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These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established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design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principles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commonplace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traditional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environments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still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much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part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SOA.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9618" rIns="0" bIns="0" rtlCol="0">
            <a:spAutoFit/>
          </a:bodyPr>
          <a:lstStyle/>
          <a:p>
            <a:pPr marL="663575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Contemporary</a:t>
            </a:r>
            <a:r>
              <a:rPr sz="4000" spc="-30" dirty="0"/>
              <a:t> </a:t>
            </a:r>
            <a:r>
              <a:rPr sz="4000" dirty="0"/>
              <a:t>SOA</a:t>
            </a:r>
            <a:r>
              <a:rPr sz="4000" spc="-25" dirty="0"/>
              <a:t> </a:t>
            </a:r>
            <a:r>
              <a:rPr sz="4000" dirty="0"/>
              <a:t>is</a:t>
            </a:r>
            <a:r>
              <a:rPr sz="4000" spc="-25" dirty="0"/>
              <a:t> </a:t>
            </a:r>
            <a:r>
              <a:rPr sz="4000" dirty="0"/>
              <a:t>still</a:t>
            </a:r>
            <a:r>
              <a:rPr sz="4000" spc="-25" dirty="0"/>
              <a:t> </a:t>
            </a:r>
            <a:r>
              <a:rPr sz="4000" spc="-10" dirty="0"/>
              <a:t>maturing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84302" y="1563878"/>
            <a:ext cx="8425815" cy="51377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marR="5080" indent="-342900">
              <a:lnSpc>
                <a:spcPct val="79900"/>
              </a:lnSpc>
              <a:spcBef>
                <a:spcPts val="67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While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characteristics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described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fundamental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contemporary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SOA,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obviously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subjective </a:t>
            </a:r>
            <a:r>
              <a:rPr sz="2400" dirty="0">
                <a:latin typeface="Times New Roman"/>
                <a:cs typeface="Times New Roman"/>
              </a:rPr>
              <a:t>statement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moment.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though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being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positioned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next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standard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application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computing </a:t>
            </a:r>
            <a:r>
              <a:rPr sz="2400" dirty="0">
                <a:latin typeface="Times New Roman"/>
                <a:cs typeface="Times New Roman"/>
              </a:rPr>
              <a:t>platform,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transition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complete.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Despite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fact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that </a:t>
            </a:r>
            <a:r>
              <a:rPr sz="2400" dirty="0">
                <a:latin typeface="Times New Roman"/>
                <a:cs typeface="Times New Roman"/>
              </a:rPr>
              <a:t>Web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implement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great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deal</a:t>
            </a:r>
            <a:r>
              <a:rPr sz="2400" spc="-25" dirty="0">
                <a:latin typeface="Times New Roman"/>
                <a:cs typeface="Times New Roman"/>
              </a:rPr>
              <a:t> of </a:t>
            </a:r>
            <a:r>
              <a:rPr sz="2400" dirty="0">
                <a:latin typeface="Times New Roman"/>
                <a:cs typeface="Times New Roman"/>
              </a:rPr>
              <a:t>application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functionality,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support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 </a:t>
            </a:r>
            <a:r>
              <a:rPr sz="2400" dirty="0">
                <a:latin typeface="Times New Roman"/>
                <a:cs typeface="Times New Roman"/>
              </a:rPr>
              <a:t>necessary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enterprise-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yet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fully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available.</a:t>
            </a:r>
            <a:endParaRPr sz="2400">
              <a:latin typeface="Times New Roman"/>
              <a:cs typeface="Times New Roman"/>
            </a:endParaRPr>
          </a:p>
          <a:p>
            <a:pPr marL="355600" marR="236854" indent="-342900">
              <a:lnSpc>
                <a:spcPct val="799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Standards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organizations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major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software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vendors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have </a:t>
            </a:r>
            <a:r>
              <a:rPr sz="2400" dirty="0">
                <a:latin typeface="Times New Roman"/>
                <a:cs typeface="Times New Roman"/>
              </a:rPr>
              <a:t>produced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many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specifications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address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variety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supplementary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extensions.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Additionally,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next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development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tools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application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servers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promises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support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great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new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technologies.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platforms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tools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reach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adequate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maturity,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utilization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Web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extended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support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creation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enterprise </a:t>
            </a:r>
            <a:r>
              <a:rPr sz="2400" dirty="0">
                <a:latin typeface="Times New Roman"/>
                <a:cs typeface="Times New Roman"/>
              </a:rPr>
              <a:t>SOA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solutions,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making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service-</a:t>
            </a:r>
            <a:r>
              <a:rPr sz="2400" dirty="0">
                <a:latin typeface="Times New Roman"/>
                <a:cs typeface="Times New Roman"/>
              </a:rPr>
              <a:t>oriented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enterprise attainable.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3145" rIns="0" bIns="0" rtlCol="0">
            <a:spAutoFit/>
          </a:bodyPr>
          <a:lstStyle/>
          <a:p>
            <a:pPr marL="508634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Contemporary</a:t>
            </a:r>
            <a:r>
              <a:rPr sz="3600" spc="-85" dirty="0"/>
              <a:t> </a:t>
            </a:r>
            <a:r>
              <a:rPr sz="3600" dirty="0"/>
              <a:t>SOA</a:t>
            </a:r>
            <a:r>
              <a:rPr sz="3600" spc="-80" dirty="0"/>
              <a:t> </a:t>
            </a:r>
            <a:r>
              <a:rPr sz="3600" dirty="0"/>
              <a:t>is</a:t>
            </a:r>
            <a:r>
              <a:rPr sz="3600" spc="-85" dirty="0"/>
              <a:t> </a:t>
            </a:r>
            <a:r>
              <a:rPr sz="3600" dirty="0"/>
              <a:t>an</a:t>
            </a:r>
            <a:r>
              <a:rPr sz="3600" spc="-80" dirty="0"/>
              <a:t> </a:t>
            </a:r>
            <a:r>
              <a:rPr sz="3600" dirty="0"/>
              <a:t>achievable</a:t>
            </a:r>
            <a:r>
              <a:rPr sz="3600" spc="-85" dirty="0"/>
              <a:t> </a:t>
            </a:r>
            <a:r>
              <a:rPr sz="3600" spc="-10" dirty="0"/>
              <a:t>ideal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4302" y="1563878"/>
            <a:ext cx="8220709" cy="48463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34290" indent="-342900">
              <a:lnSpc>
                <a:spcPct val="799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standardized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enterprise-</a:t>
            </a:r>
            <a:r>
              <a:rPr sz="2400" dirty="0">
                <a:latin typeface="Times New Roman"/>
                <a:cs typeface="Times New Roman"/>
              </a:rPr>
              <a:t>wide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adoption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-25" dirty="0">
                <a:latin typeface="Times New Roman"/>
                <a:cs typeface="Times New Roman"/>
              </a:rPr>
              <a:t> to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many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organizations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would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fast-</a:t>
            </a:r>
            <a:r>
              <a:rPr sz="2400" dirty="0">
                <a:latin typeface="Times New Roman"/>
                <a:cs typeface="Times New Roman"/>
              </a:rPr>
              <a:t>forward.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reality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transitioning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demands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enormous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amount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effort,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discipline,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depending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size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organization,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good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amount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time.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Every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technical </a:t>
            </a:r>
            <a:r>
              <a:rPr sz="2400" dirty="0">
                <a:latin typeface="Times New Roman"/>
                <a:cs typeface="Times New Roman"/>
              </a:rPr>
              <a:t>environment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will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undergo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during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migration,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various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phased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different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stages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varying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extents.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likely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result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countless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hybrid </a:t>
            </a:r>
            <a:r>
              <a:rPr sz="2400" dirty="0">
                <a:latin typeface="Times New Roman"/>
                <a:cs typeface="Times New Roman"/>
              </a:rPr>
              <a:t>architectures,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consisting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mostly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environments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that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legacy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</a:t>
            </a:r>
            <a:r>
              <a:rPr sz="2400" spc="-10" dirty="0">
                <a:latin typeface="Times New Roman"/>
                <a:cs typeface="Times New Roman"/>
              </a:rPr>
              <a:t> service-oriented.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799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Further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supporting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prediction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evolving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technology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emerging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realize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enterprise-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SOAs.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companies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adopt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during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evolution,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many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will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need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retrofit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their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environments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their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standards)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accommodate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innovations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SOA-related </a:t>
            </a:r>
            <a:r>
              <a:rPr sz="2400" dirty="0">
                <a:latin typeface="Times New Roman"/>
                <a:cs typeface="Times New Roman"/>
              </a:rPr>
              <a:t>specifications,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standards,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products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continue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mature.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7001" y="303530"/>
            <a:ext cx="32702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39315" algn="l"/>
              </a:tabLst>
            </a:pPr>
            <a:r>
              <a:rPr spc="-10" dirty="0"/>
              <a:t>Defining</a:t>
            </a:r>
            <a:r>
              <a:rPr dirty="0"/>
              <a:t>	</a:t>
            </a:r>
            <a:r>
              <a:rPr spc="-25" dirty="0"/>
              <a:t>SOA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102" y="1182878"/>
            <a:ext cx="8426450" cy="535686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marR="150495" indent="-342900">
              <a:lnSpc>
                <a:spcPct val="79800"/>
              </a:lnSpc>
              <a:spcBef>
                <a:spcPts val="68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Now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we've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finished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covering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characteristics,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finalize </a:t>
            </a:r>
            <a:r>
              <a:rPr sz="2400" dirty="0">
                <a:latin typeface="Times New Roman"/>
                <a:cs typeface="Times New Roman"/>
              </a:rPr>
              <a:t>our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definition.</a:t>
            </a:r>
            <a:endParaRPr sz="2400">
              <a:latin typeface="Times New Roman"/>
              <a:cs typeface="Times New Roman"/>
            </a:endParaRPr>
          </a:p>
          <a:p>
            <a:pPr marL="355600" marR="391795" indent="-342900">
              <a:lnSpc>
                <a:spcPct val="79900"/>
              </a:lnSpc>
              <a:spcBef>
                <a:spcPts val="575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400" i="1" dirty="0">
                <a:latin typeface="Times New Roman"/>
                <a:cs typeface="Times New Roman"/>
              </a:rPr>
              <a:t>Contemporary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SOA</a:t>
            </a:r>
            <a:r>
              <a:rPr sz="2400" i="1" spc="-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represents</a:t>
            </a:r>
            <a:r>
              <a:rPr sz="2400" i="1" spc="-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an</a:t>
            </a:r>
            <a:r>
              <a:rPr sz="2400" i="1" spc="-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open,</a:t>
            </a:r>
            <a:r>
              <a:rPr sz="2400" i="1" spc="-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agile,</a:t>
            </a:r>
            <a:r>
              <a:rPr sz="2400" i="1" spc="-5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extensible, </a:t>
            </a:r>
            <a:r>
              <a:rPr sz="2400" i="1" dirty="0">
                <a:latin typeface="Times New Roman"/>
                <a:cs typeface="Times New Roman"/>
              </a:rPr>
              <a:t>federated,</a:t>
            </a:r>
            <a:r>
              <a:rPr sz="2400" i="1" spc="-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composable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architecture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comprised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of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autonomous, QoS-</a:t>
            </a:r>
            <a:r>
              <a:rPr sz="2400" i="1" dirty="0">
                <a:latin typeface="Times New Roman"/>
                <a:cs typeface="Times New Roman"/>
              </a:rPr>
              <a:t>capable,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vendor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diverse,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interoperable,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discoverable,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and </a:t>
            </a:r>
            <a:r>
              <a:rPr sz="2400" i="1" dirty="0">
                <a:latin typeface="Times New Roman"/>
                <a:cs typeface="Times New Roman"/>
              </a:rPr>
              <a:t>potentially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reusable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services,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implemented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as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Web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services.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79900"/>
              </a:lnSpc>
              <a:spcBef>
                <a:spcPts val="57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400" i="1" dirty="0">
                <a:latin typeface="Times New Roman"/>
                <a:cs typeface="Times New Roman"/>
              </a:rPr>
              <a:t>SOA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can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establish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an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abstraction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of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business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logic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and</a:t>
            </a:r>
            <a:r>
              <a:rPr sz="2400" i="1" spc="6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technology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that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may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introduce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changes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to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business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process </a:t>
            </a:r>
            <a:r>
              <a:rPr sz="2400" i="1" dirty="0">
                <a:latin typeface="Times New Roman"/>
                <a:cs typeface="Times New Roman"/>
              </a:rPr>
              <a:t>modeling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and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technical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architecture,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resulting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in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loose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coupling </a:t>
            </a:r>
            <a:r>
              <a:rPr sz="2400" i="1" dirty="0">
                <a:latin typeface="Times New Roman"/>
                <a:cs typeface="Times New Roman"/>
              </a:rPr>
              <a:t>between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these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models.</a:t>
            </a:r>
            <a:endParaRPr sz="2400">
              <a:latin typeface="Times New Roman"/>
              <a:cs typeface="Times New Roman"/>
            </a:endParaRPr>
          </a:p>
          <a:p>
            <a:pPr marL="355600" marR="298450" indent="-342900">
              <a:lnSpc>
                <a:spcPct val="79900"/>
              </a:lnSpc>
              <a:spcBef>
                <a:spcPts val="58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400" i="1" dirty="0">
                <a:latin typeface="Times New Roman"/>
                <a:cs typeface="Times New Roman"/>
              </a:rPr>
              <a:t>SOA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is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an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evolution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of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past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platforms,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preserving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successful </a:t>
            </a:r>
            <a:r>
              <a:rPr sz="2400" i="1" dirty="0">
                <a:latin typeface="Times New Roman"/>
                <a:cs typeface="Times New Roman"/>
              </a:rPr>
              <a:t>characteristics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of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traditional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architectures,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and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bringing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with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it </a:t>
            </a:r>
            <a:r>
              <a:rPr sz="2400" i="1" dirty="0">
                <a:latin typeface="Times New Roman"/>
                <a:cs typeface="Times New Roman"/>
              </a:rPr>
              <a:t>distinct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principles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that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foster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service-</a:t>
            </a:r>
            <a:r>
              <a:rPr sz="2400" i="1" dirty="0">
                <a:latin typeface="Times New Roman"/>
                <a:cs typeface="Times New Roman"/>
              </a:rPr>
              <a:t>orientation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in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support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of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spc="-50" dirty="0">
                <a:latin typeface="Times New Roman"/>
                <a:cs typeface="Times New Roman"/>
              </a:rPr>
              <a:t>a </a:t>
            </a:r>
            <a:r>
              <a:rPr sz="2400" i="1" spc="-10" dirty="0">
                <a:latin typeface="Times New Roman"/>
                <a:cs typeface="Times New Roman"/>
              </a:rPr>
              <a:t>service-</a:t>
            </a:r>
            <a:r>
              <a:rPr sz="2400" i="1" dirty="0">
                <a:latin typeface="Times New Roman"/>
                <a:cs typeface="Times New Roman"/>
              </a:rPr>
              <a:t>oriented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enterprise.</a:t>
            </a:r>
            <a:endParaRPr sz="2400">
              <a:latin typeface="Times New Roman"/>
              <a:cs typeface="Times New Roman"/>
            </a:endParaRPr>
          </a:p>
          <a:p>
            <a:pPr marL="355600" marR="83820" indent="-342900">
              <a:lnSpc>
                <a:spcPct val="79800"/>
              </a:lnSpc>
              <a:spcBef>
                <a:spcPts val="575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400" i="1" dirty="0">
                <a:latin typeface="Times New Roman"/>
                <a:cs typeface="Times New Roman"/>
              </a:rPr>
              <a:t>SOA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is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ideally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standardized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throughout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an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enterprise,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but </a:t>
            </a:r>
            <a:r>
              <a:rPr sz="2400" i="1" dirty="0">
                <a:latin typeface="Times New Roman"/>
                <a:cs typeface="Times New Roman"/>
              </a:rPr>
              <a:t>achieving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this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state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requires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planned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transition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and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the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support </a:t>
            </a:r>
            <a:r>
              <a:rPr sz="2400" i="1" dirty="0">
                <a:latin typeface="Times New Roman"/>
                <a:cs typeface="Times New Roman"/>
              </a:rPr>
              <a:t>of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still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evolving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technology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spc="-20" dirty="0">
                <a:latin typeface="Times New Roman"/>
                <a:cs typeface="Times New Roman"/>
              </a:rPr>
              <a:t>set.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7001" y="479551"/>
            <a:ext cx="32702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39315" algn="l"/>
              </a:tabLst>
            </a:pPr>
            <a:r>
              <a:rPr spc="-10" dirty="0"/>
              <a:t>Defining</a:t>
            </a:r>
            <a:r>
              <a:rPr dirty="0"/>
              <a:t>	</a:t>
            </a:r>
            <a:r>
              <a:rPr spc="-25" dirty="0"/>
              <a:t>SOA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1373" rIns="0" bIns="0" rtlCol="0">
            <a:spAutoFit/>
          </a:bodyPr>
          <a:lstStyle/>
          <a:p>
            <a:pPr marL="507365" marR="57975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508000" algn="l"/>
              </a:tabLst>
            </a:pPr>
            <a:r>
              <a:rPr sz="2800" dirty="0"/>
              <a:t>Though</a:t>
            </a:r>
            <a:r>
              <a:rPr sz="2800" spc="-40" dirty="0"/>
              <a:t> </a:t>
            </a:r>
            <a:r>
              <a:rPr sz="2800" dirty="0"/>
              <a:t>accurate,</a:t>
            </a:r>
            <a:r>
              <a:rPr sz="2800" spc="-40" dirty="0"/>
              <a:t> </a:t>
            </a:r>
            <a:r>
              <a:rPr sz="2800" dirty="0"/>
              <a:t>this</a:t>
            </a:r>
            <a:r>
              <a:rPr sz="2800" spc="-40" dirty="0"/>
              <a:t> </a:t>
            </a:r>
            <a:r>
              <a:rPr sz="2800" dirty="0"/>
              <a:t>definition</a:t>
            </a:r>
            <a:r>
              <a:rPr sz="2800" spc="-40" dirty="0"/>
              <a:t> </a:t>
            </a:r>
            <a:r>
              <a:rPr sz="2800" dirty="0"/>
              <a:t>of</a:t>
            </a:r>
            <a:r>
              <a:rPr sz="2800" spc="-40" dirty="0"/>
              <a:t> </a:t>
            </a:r>
            <a:r>
              <a:rPr sz="2800" spc="-10" dirty="0"/>
              <a:t>contemporary </a:t>
            </a:r>
            <a:r>
              <a:rPr sz="2800" dirty="0"/>
              <a:t>SOA</a:t>
            </a:r>
            <a:r>
              <a:rPr sz="2800" spc="-45" dirty="0"/>
              <a:t> </a:t>
            </a:r>
            <a:r>
              <a:rPr sz="2800" dirty="0"/>
              <a:t>is</a:t>
            </a:r>
            <a:r>
              <a:rPr sz="2800" spc="-40" dirty="0"/>
              <a:t> </a:t>
            </a:r>
            <a:r>
              <a:rPr sz="2800" dirty="0"/>
              <a:t>quite</a:t>
            </a:r>
            <a:r>
              <a:rPr sz="2800" spc="-45" dirty="0"/>
              <a:t> </a:t>
            </a:r>
            <a:r>
              <a:rPr sz="2800" dirty="0"/>
              <a:t>detailed.</a:t>
            </a:r>
            <a:r>
              <a:rPr sz="2800" spc="-40" dirty="0"/>
              <a:t> </a:t>
            </a:r>
            <a:r>
              <a:rPr sz="2800" dirty="0"/>
              <a:t>For</a:t>
            </a:r>
            <a:r>
              <a:rPr sz="2800" spc="-45" dirty="0"/>
              <a:t> </a:t>
            </a:r>
            <a:r>
              <a:rPr sz="2800" dirty="0"/>
              <a:t>practical</a:t>
            </a:r>
            <a:r>
              <a:rPr sz="2800" spc="-40" dirty="0"/>
              <a:t> </a:t>
            </a:r>
            <a:r>
              <a:rPr sz="2800" dirty="0"/>
              <a:t>purposes,</a:t>
            </a:r>
            <a:r>
              <a:rPr sz="2800" spc="-45" dirty="0"/>
              <a:t> </a:t>
            </a:r>
            <a:r>
              <a:rPr sz="2800" spc="-10" dirty="0"/>
              <a:t>let's </a:t>
            </a:r>
            <a:r>
              <a:rPr sz="2800" dirty="0"/>
              <a:t>provide</a:t>
            </a:r>
            <a:r>
              <a:rPr sz="2800" spc="-35" dirty="0"/>
              <a:t> </a:t>
            </a:r>
            <a:r>
              <a:rPr sz="2800" dirty="0"/>
              <a:t>a</a:t>
            </a:r>
            <a:r>
              <a:rPr sz="2800" spc="-30" dirty="0"/>
              <a:t> </a:t>
            </a:r>
            <a:r>
              <a:rPr sz="2800" dirty="0"/>
              <a:t>supplementary</a:t>
            </a:r>
            <a:r>
              <a:rPr sz="2800" spc="-30" dirty="0"/>
              <a:t> </a:t>
            </a:r>
            <a:r>
              <a:rPr sz="2800" dirty="0"/>
              <a:t>definition</a:t>
            </a:r>
            <a:r>
              <a:rPr sz="2800" spc="-35" dirty="0"/>
              <a:t> </a:t>
            </a:r>
            <a:r>
              <a:rPr sz="2800" dirty="0"/>
              <a:t>that</a:t>
            </a:r>
            <a:r>
              <a:rPr sz="2800" spc="-30" dirty="0"/>
              <a:t> </a:t>
            </a:r>
            <a:r>
              <a:rPr sz="2800" dirty="0"/>
              <a:t>can</a:t>
            </a:r>
            <a:r>
              <a:rPr sz="2800" spc="-30" dirty="0"/>
              <a:t> </a:t>
            </a:r>
            <a:r>
              <a:rPr sz="2800" spc="-25" dirty="0"/>
              <a:t>be </a:t>
            </a:r>
            <a:r>
              <a:rPr sz="2800" dirty="0"/>
              <a:t>applied</a:t>
            </a:r>
            <a:r>
              <a:rPr sz="2800" spc="-45" dirty="0"/>
              <a:t> </a:t>
            </a:r>
            <a:r>
              <a:rPr sz="2800" dirty="0"/>
              <a:t>to</a:t>
            </a:r>
            <a:r>
              <a:rPr sz="2800" spc="-30" dirty="0"/>
              <a:t> </a:t>
            </a:r>
            <a:r>
              <a:rPr sz="2800" dirty="0"/>
              <a:t>both</a:t>
            </a:r>
            <a:r>
              <a:rPr sz="2800" spc="-30" dirty="0"/>
              <a:t> </a:t>
            </a:r>
            <a:r>
              <a:rPr sz="2800" dirty="0"/>
              <a:t>primitive</a:t>
            </a:r>
            <a:r>
              <a:rPr sz="2800" spc="-30" dirty="0"/>
              <a:t> </a:t>
            </a:r>
            <a:r>
              <a:rPr sz="2800" dirty="0"/>
              <a:t>and</a:t>
            </a:r>
            <a:r>
              <a:rPr sz="2800" spc="-30" dirty="0"/>
              <a:t> </a:t>
            </a:r>
            <a:r>
              <a:rPr sz="2800" dirty="0"/>
              <a:t>contemporary</a:t>
            </a:r>
            <a:r>
              <a:rPr sz="2800" spc="-30" dirty="0"/>
              <a:t> </a:t>
            </a:r>
            <a:r>
              <a:rPr sz="2800" spc="-20" dirty="0"/>
              <a:t>SOA.</a:t>
            </a:r>
            <a:endParaRPr sz="2800"/>
          </a:p>
          <a:p>
            <a:pPr marL="507365" marR="5080" indent="-342900">
              <a:lnSpc>
                <a:spcPct val="100000"/>
              </a:lnSpc>
              <a:spcBef>
                <a:spcPts val="685"/>
              </a:spcBef>
              <a:buFont typeface="Times New Roman"/>
              <a:buChar char="•"/>
              <a:tabLst>
                <a:tab pos="508000" algn="l"/>
              </a:tabLst>
            </a:pPr>
            <a:r>
              <a:rPr sz="2800" i="1" dirty="0">
                <a:latin typeface="Times New Roman"/>
                <a:cs typeface="Times New Roman"/>
              </a:rPr>
              <a:t>SOA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is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form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of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technology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architecture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that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adheres </a:t>
            </a:r>
            <a:r>
              <a:rPr sz="2800" i="1" dirty="0">
                <a:latin typeface="Times New Roman"/>
                <a:cs typeface="Times New Roman"/>
              </a:rPr>
              <a:t>to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the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principles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of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service-</a:t>
            </a:r>
            <a:r>
              <a:rPr sz="2800" i="1" dirty="0">
                <a:latin typeface="Times New Roman"/>
                <a:cs typeface="Times New Roman"/>
              </a:rPr>
              <a:t>orientation.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When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realized </a:t>
            </a:r>
            <a:r>
              <a:rPr sz="2800" i="1" dirty="0">
                <a:latin typeface="Times New Roman"/>
                <a:cs typeface="Times New Roman"/>
              </a:rPr>
              <a:t>through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the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Web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services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technology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platform,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Times New Roman"/>
                <a:cs typeface="Times New Roman"/>
              </a:rPr>
              <a:t>SOA </a:t>
            </a:r>
            <a:r>
              <a:rPr sz="2800" i="1" dirty="0">
                <a:latin typeface="Times New Roman"/>
                <a:cs typeface="Times New Roman"/>
              </a:rPr>
              <a:t>establishes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the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potential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to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support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and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promote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these </a:t>
            </a:r>
            <a:r>
              <a:rPr sz="2800" i="1" dirty="0">
                <a:latin typeface="Times New Roman"/>
                <a:cs typeface="Times New Roman"/>
              </a:rPr>
              <a:t>principles</a:t>
            </a:r>
            <a:r>
              <a:rPr sz="2800" i="1" spc="-4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throughout</a:t>
            </a:r>
            <a:r>
              <a:rPr sz="2800" i="1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the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business</a:t>
            </a:r>
            <a:r>
              <a:rPr sz="2800" i="1" spc="-4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process</a:t>
            </a:r>
            <a:r>
              <a:rPr sz="2800" i="1" spc="-40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Times New Roman"/>
                <a:cs typeface="Times New Roman"/>
              </a:rPr>
              <a:t>and </a:t>
            </a:r>
            <a:r>
              <a:rPr sz="2800" i="1" dirty="0">
                <a:latin typeface="Times New Roman"/>
                <a:cs typeface="Times New Roman"/>
              </a:rPr>
              <a:t>automation</a:t>
            </a:r>
            <a:r>
              <a:rPr sz="2800" i="1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domains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of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an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enterprise.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0502" y="205993"/>
            <a:ext cx="708025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83105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Defining</a:t>
            </a:r>
            <a:r>
              <a:rPr sz="4000" spc="-50" dirty="0"/>
              <a:t> </a:t>
            </a:r>
            <a:r>
              <a:rPr sz="4000" spc="-20" dirty="0"/>
              <a:t>SOA: </a:t>
            </a:r>
            <a:r>
              <a:rPr sz="4000" dirty="0"/>
              <a:t>Separating</a:t>
            </a:r>
            <a:r>
              <a:rPr sz="4000" spc="-5" dirty="0"/>
              <a:t> </a:t>
            </a:r>
            <a:r>
              <a:rPr sz="4000" dirty="0"/>
              <a:t>concrete </a:t>
            </a:r>
            <a:r>
              <a:rPr sz="4000" spc="-10" dirty="0"/>
              <a:t>characteristics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6701" y="1622551"/>
            <a:ext cx="7718425" cy="438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Looking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back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list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characteristics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just </a:t>
            </a:r>
            <a:r>
              <a:rPr sz="2800" dirty="0">
                <a:latin typeface="Times New Roman"/>
                <a:cs typeface="Times New Roman"/>
              </a:rPr>
              <a:t>covered,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actually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split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them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into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two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groups </a:t>
            </a:r>
            <a:r>
              <a:rPr sz="2800" dirty="0">
                <a:latin typeface="Times New Roman"/>
                <a:cs typeface="Times New Roman"/>
              </a:rPr>
              <a:t>characteristics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represent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concrete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qualities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that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realized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real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extensions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those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categorized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commentary</a:t>
            </a:r>
            <a:r>
              <a:rPr sz="2800" spc="-25" dirty="0">
                <a:latin typeface="Times New Roman"/>
                <a:cs typeface="Times New Roman"/>
              </a:rPr>
              <a:t> or </a:t>
            </a:r>
            <a:r>
              <a:rPr sz="2800" spc="-10" dirty="0">
                <a:latin typeface="Times New Roman"/>
                <a:cs typeface="Times New Roman"/>
              </a:rPr>
              <a:t>observations.</a:t>
            </a:r>
            <a:endParaRPr sz="2800">
              <a:latin typeface="Times New Roman"/>
              <a:cs typeface="Times New Roman"/>
            </a:endParaRPr>
          </a:p>
          <a:p>
            <a:pPr marL="355600" marR="356235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Collectively,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these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characteristics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were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useful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achieving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our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formal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definition.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From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here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on, </a:t>
            </a:r>
            <a:r>
              <a:rPr sz="2800" dirty="0">
                <a:latin typeface="Times New Roman"/>
                <a:cs typeface="Times New Roman"/>
              </a:rPr>
              <a:t>though,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more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interested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exploring</a:t>
            </a:r>
            <a:r>
              <a:rPr sz="2800" spc="-25" dirty="0">
                <a:latin typeface="Times New Roman"/>
                <a:cs typeface="Times New Roman"/>
              </a:rPr>
              <a:t> the </a:t>
            </a:r>
            <a:r>
              <a:rPr sz="2800" dirty="0">
                <a:latin typeface="Times New Roman"/>
                <a:cs typeface="Times New Roman"/>
              </a:rPr>
              <a:t>concrete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characteristics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only.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2161540">
              <a:lnSpc>
                <a:spcPct val="100000"/>
              </a:lnSpc>
              <a:spcBef>
                <a:spcPts val="95"/>
              </a:spcBef>
            </a:pPr>
            <a:r>
              <a:rPr dirty="0"/>
              <a:t>How</a:t>
            </a:r>
            <a:r>
              <a:rPr spc="-40" dirty="0"/>
              <a:t> </a:t>
            </a:r>
            <a:r>
              <a:rPr dirty="0"/>
              <a:t>services</a:t>
            </a:r>
            <a:r>
              <a:rPr spc="-25" dirty="0"/>
              <a:t> </a:t>
            </a:r>
            <a:r>
              <a:rPr spc="-10" dirty="0"/>
              <a:t>relate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102" y="1563878"/>
            <a:ext cx="8750300" cy="462661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4965" marR="133350" indent="-342900">
              <a:lnSpc>
                <a:spcPct val="79800"/>
              </a:lnSpc>
              <a:spcBef>
                <a:spcPts val="680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Within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SOA,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other </a:t>
            </a:r>
            <a:r>
              <a:rPr sz="2400" dirty="0">
                <a:latin typeface="Times New Roman"/>
                <a:cs typeface="Times New Roman"/>
              </a:rPr>
              <a:t>programs.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Regardless,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relationship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on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understanding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interact,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must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aware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other.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awareness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achieved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use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service descriptions.</a:t>
            </a:r>
            <a:endParaRPr sz="2400">
              <a:latin typeface="Times New Roman"/>
              <a:cs typeface="Times New Roman"/>
            </a:endParaRPr>
          </a:p>
          <a:p>
            <a:pPr marL="354965" marR="42545" indent="-342900">
              <a:lnSpc>
                <a:spcPct val="79900"/>
              </a:lnSpc>
              <a:spcBef>
                <a:spcPts val="57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description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most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basic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establishes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name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expected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returned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service.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manner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descriptions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results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relationship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classified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loosely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coupled.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example,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Next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figure </a:t>
            </a:r>
            <a:r>
              <a:rPr sz="2400" dirty="0">
                <a:latin typeface="Times New Roman"/>
                <a:cs typeface="Times New Roman"/>
              </a:rPr>
              <a:t>illustrates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aware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possession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B's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description.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799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interact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accomplish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something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meaningful,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they </a:t>
            </a:r>
            <a:r>
              <a:rPr sz="2400" dirty="0">
                <a:latin typeface="Times New Roman"/>
                <a:cs typeface="Times New Roman"/>
              </a:rPr>
              <a:t>must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exchange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information.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communications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framework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capable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preserving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their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loosely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coupled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relationship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therefore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required.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framework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messaging.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0502" y="205993"/>
            <a:ext cx="708025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83105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Defining</a:t>
            </a:r>
            <a:r>
              <a:rPr sz="4000" spc="-50" dirty="0"/>
              <a:t> </a:t>
            </a:r>
            <a:r>
              <a:rPr sz="4000" spc="-20" dirty="0"/>
              <a:t>SOA: </a:t>
            </a:r>
            <a:r>
              <a:rPr sz="4000" dirty="0"/>
              <a:t>Separating</a:t>
            </a:r>
            <a:r>
              <a:rPr sz="4000" spc="-5" dirty="0"/>
              <a:t> </a:t>
            </a:r>
            <a:r>
              <a:rPr sz="4000" dirty="0"/>
              <a:t>concrete </a:t>
            </a:r>
            <a:r>
              <a:rPr sz="4000" spc="-10" dirty="0"/>
              <a:t>characteristics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6701" y="1619504"/>
            <a:ext cx="7350125" cy="4409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0325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Let's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therefore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remove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following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items </a:t>
            </a:r>
            <a:r>
              <a:rPr sz="3200" dirty="0">
                <a:latin typeface="Times New Roman"/>
                <a:cs typeface="Times New Roman"/>
              </a:rPr>
              <a:t>from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our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original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list:</a:t>
            </a:r>
            <a:endParaRPr sz="3200">
              <a:latin typeface="Times New Roman"/>
              <a:cs typeface="Times New Roman"/>
            </a:endParaRPr>
          </a:p>
          <a:p>
            <a:pPr marL="355600" marR="534670" indent="-343535">
              <a:lnSpc>
                <a:spcPct val="100000"/>
              </a:lnSpc>
              <a:spcBef>
                <a:spcPts val="76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3200" i="1" dirty="0">
                <a:latin typeface="Times New Roman"/>
                <a:cs typeface="Times New Roman"/>
              </a:rPr>
              <a:t>Contemporary</a:t>
            </a:r>
            <a:r>
              <a:rPr sz="3200" i="1" spc="-4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SOA</a:t>
            </a:r>
            <a:r>
              <a:rPr sz="3200" i="1" spc="-4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is</a:t>
            </a:r>
            <a:r>
              <a:rPr sz="3200" i="1" spc="-4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at</a:t>
            </a:r>
            <a:r>
              <a:rPr sz="3200" i="1" spc="-4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the</a:t>
            </a:r>
            <a:r>
              <a:rPr sz="3200" i="1" spc="-4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core</a:t>
            </a:r>
            <a:r>
              <a:rPr sz="3200" i="1" spc="-4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of</a:t>
            </a:r>
            <a:r>
              <a:rPr sz="3200" i="1" spc="-40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latin typeface="Times New Roman"/>
                <a:cs typeface="Times New Roman"/>
              </a:rPr>
              <a:t>the </a:t>
            </a:r>
            <a:r>
              <a:rPr sz="3200" i="1" spc="-20" dirty="0">
                <a:latin typeface="Times New Roman"/>
                <a:cs typeface="Times New Roman"/>
              </a:rPr>
              <a:t>service-</a:t>
            </a:r>
            <a:r>
              <a:rPr sz="3200" i="1" dirty="0">
                <a:latin typeface="Times New Roman"/>
                <a:cs typeface="Times New Roman"/>
              </a:rPr>
              <a:t>oriented</a:t>
            </a:r>
            <a:r>
              <a:rPr sz="3200" i="1" spc="-9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computing</a:t>
            </a:r>
            <a:r>
              <a:rPr sz="3200" i="1" spc="-9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latin typeface="Times New Roman"/>
                <a:cs typeface="Times New Roman"/>
              </a:rPr>
              <a:t>platform.</a:t>
            </a:r>
            <a:endParaRPr sz="32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760"/>
              </a:spcBef>
              <a:buFont typeface="Times New Roman"/>
              <a:buChar char="•"/>
              <a:tabLst>
                <a:tab pos="354965" algn="l"/>
              </a:tabLst>
            </a:pPr>
            <a:r>
              <a:rPr sz="3200" i="1" dirty="0">
                <a:latin typeface="Times New Roman"/>
                <a:cs typeface="Times New Roman"/>
              </a:rPr>
              <a:t>Contemporary</a:t>
            </a:r>
            <a:r>
              <a:rPr sz="3200" i="1" spc="-7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SOA</a:t>
            </a:r>
            <a:r>
              <a:rPr sz="3200" i="1" spc="-6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is</a:t>
            </a:r>
            <a:r>
              <a:rPr sz="3200" i="1" spc="-7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a</a:t>
            </a:r>
            <a:r>
              <a:rPr sz="3200" i="1" spc="-7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building</a:t>
            </a:r>
            <a:r>
              <a:rPr sz="3200" i="1" spc="-7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latin typeface="Times New Roman"/>
                <a:cs typeface="Times New Roman"/>
              </a:rPr>
              <a:t>block.</a:t>
            </a:r>
            <a:endParaRPr sz="32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755"/>
              </a:spcBef>
              <a:buFont typeface="Times New Roman"/>
              <a:buChar char="•"/>
              <a:tabLst>
                <a:tab pos="354965" algn="l"/>
              </a:tabLst>
            </a:pPr>
            <a:r>
              <a:rPr sz="3200" i="1" dirty="0">
                <a:latin typeface="Times New Roman"/>
                <a:cs typeface="Times New Roman"/>
              </a:rPr>
              <a:t>Contemporary</a:t>
            </a:r>
            <a:r>
              <a:rPr sz="3200" i="1" spc="-6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SOA</a:t>
            </a:r>
            <a:r>
              <a:rPr sz="3200" i="1" spc="-6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is</a:t>
            </a:r>
            <a:r>
              <a:rPr sz="3200" i="1" spc="-6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an</a:t>
            </a:r>
            <a:r>
              <a:rPr sz="3200" i="1" spc="-6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latin typeface="Times New Roman"/>
                <a:cs typeface="Times New Roman"/>
              </a:rPr>
              <a:t>evolution.</a:t>
            </a:r>
            <a:endParaRPr sz="32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760"/>
              </a:spcBef>
              <a:buFont typeface="Times New Roman"/>
              <a:buChar char="•"/>
              <a:tabLst>
                <a:tab pos="354965" algn="l"/>
              </a:tabLst>
            </a:pPr>
            <a:r>
              <a:rPr sz="3200" i="1" dirty="0">
                <a:latin typeface="Times New Roman"/>
                <a:cs typeface="Times New Roman"/>
              </a:rPr>
              <a:t>Contemporary</a:t>
            </a:r>
            <a:r>
              <a:rPr sz="3200" i="1" spc="-6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SOA</a:t>
            </a:r>
            <a:r>
              <a:rPr sz="3200" i="1" spc="-6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is</a:t>
            </a:r>
            <a:r>
              <a:rPr sz="3200" i="1" spc="-6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still</a:t>
            </a:r>
            <a:r>
              <a:rPr sz="3200" i="1" spc="-6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latin typeface="Times New Roman"/>
                <a:cs typeface="Times New Roman"/>
              </a:rPr>
              <a:t>maturing.</a:t>
            </a:r>
            <a:endParaRPr sz="32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Font typeface="Times New Roman"/>
              <a:buChar char="•"/>
              <a:tabLst>
                <a:tab pos="354965" algn="l"/>
              </a:tabLst>
            </a:pPr>
            <a:r>
              <a:rPr sz="3200" i="1" dirty="0">
                <a:latin typeface="Times New Roman"/>
                <a:cs typeface="Times New Roman"/>
              </a:rPr>
              <a:t>Contemporary</a:t>
            </a:r>
            <a:r>
              <a:rPr sz="3200" i="1" spc="-8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SOA</a:t>
            </a:r>
            <a:r>
              <a:rPr sz="3200" i="1" spc="-7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is</a:t>
            </a:r>
            <a:r>
              <a:rPr sz="3200" i="1" spc="-8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an</a:t>
            </a:r>
            <a:r>
              <a:rPr sz="3200" i="1" spc="-7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achievable</a:t>
            </a:r>
            <a:r>
              <a:rPr sz="3200" i="1" spc="-7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latin typeface="Times New Roman"/>
                <a:cs typeface="Times New Roman"/>
              </a:rPr>
              <a:t>ideal.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0502" y="205993"/>
            <a:ext cx="708025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83105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Defining</a:t>
            </a:r>
            <a:r>
              <a:rPr sz="4000" spc="-50" dirty="0"/>
              <a:t> </a:t>
            </a:r>
            <a:r>
              <a:rPr sz="4000" spc="-20" dirty="0"/>
              <a:t>SOA: </a:t>
            </a:r>
            <a:r>
              <a:rPr sz="4000" dirty="0"/>
              <a:t>Separating</a:t>
            </a:r>
            <a:r>
              <a:rPr sz="4000" spc="-5" dirty="0"/>
              <a:t> </a:t>
            </a:r>
            <a:r>
              <a:rPr sz="4000" dirty="0"/>
              <a:t>concrete </a:t>
            </a:r>
            <a:r>
              <a:rPr sz="4000" spc="-10" dirty="0"/>
              <a:t>characteristics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6701" y="1619504"/>
            <a:ext cx="7269480" cy="3613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trimming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these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items,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along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some </a:t>
            </a:r>
            <a:r>
              <a:rPr sz="3200" dirty="0">
                <a:latin typeface="Times New Roman"/>
                <a:cs typeface="Times New Roman"/>
              </a:rPr>
              <a:t>superfluous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wording,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end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up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following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set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concrete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characteristics.</a:t>
            </a:r>
            <a:endParaRPr sz="32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</a:tabLst>
            </a:pPr>
            <a:r>
              <a:rPr sz="3200" dirty="0">
                <a:latin typeface="Times New Roman"/>
                <a:cs typeface="Times New Roman"/>
              </a:rPr>
              <a:t>Contemporary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SOA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generally:</a:t>
            </a:r>
            <a:endParaRPr sz="32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700"/>
              </a:spcBef>
              <a:buFont typeface="Times New Roman"/>
              <a:buChar char="–"/>
              <a:tabLst>
                <a:tab pos="755015" algn="l"/>
              </a:tabLst>
            </a:pPr>
            <a:r>
              <a:rPr sz="2800" i="1" dirty="0">
                <a:latin typeface="Times New Roman"/>
                <a:cs typeface="Times New Roman"/>
              </a:rPr>
              <a:t>based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on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open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standards</a:t>
            </a:r>
            <a:endParaRPr sz="28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675"/>
              </a:spcBef>
              <a:buFont typeface="Times New Roman"/>
              <a:buChar char="–"/>
              <a:tabLst>
                <a:tab pos="755015" algn="l"/>
              </a:tabLst>
            </a:pPr>
            <a:r>
              <a:rPr sz="2800" i="1" dirty="0">
                <a:latin typeface="Times New Roman"/>
                <a:cs typeface="Times New Roman"/>
              </a:rPr>
              <a:t>architecturally</a:t>
            </a:r>
            <a:r>
              <a:rPr sz="2800" i="1" spc="-9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composable</a:t>
            </a:r>
            <a:endParaRPr sz="28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755015" algn="l"/>
              </a:tabLst>
            </a:pPr>
            <a:r>
              <a:rPr sz="2800" i="1" dirty="0">
                <a:latin typeface="Times New Roman"/>
                <a:cs typeface="Times New Roman"/>
              </a:rPr>
              <a:t>capable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of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improving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Times New Roman"/>
                <a:cs typeface="Times New Roman"/>
              </a:rPr>
              <a:t>QoS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0502" y="205993"/>
            <a:ext cx="708025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83105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Defining</a:t>
            </a:r>
            <a:r>
              <a:rPr sz="4000" spc="-50" dirty="0"/>
              <a:t> </a:t>
            </a:r>
            <a:r>
              <a:rPr sz="4000" spc="-20" dirty="0"/>
              <a:t>SOA: </a:t>
            </a:r>
            <a:r>
              <a:rPr sz="4000" dirty="0"/>
              <a:t>Separating</a:t>
            </a:r>
            <a:r>
              <a:rPr sz="4000" spc="-5" dirty="0"/>
              <a:t> </a:t>
            </a:r>
            <a:r>
              <a:rPr sz="4000" dirty="0"/>
              <a:t>concrete </a:t>
            </a:r>
            <a:r>
              <a:rPr sz="4000" spc="-10" dirty="0"/>
              <a:t>characteristics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6701" y="1559576"/>
            <a:ext cx="7950834" cy="450596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70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Contemporary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supports,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fosters,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promotes:</a:t>
            </a:r>
            <a:endParaRPr sz="24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229"/>
              </a:spcBef>
              <a:buChar char="–"/>
              <a:tabLst>
                <a:tab pos="755015" algn="l"/>
              </a:tabLst>
            </a:pPr>
            <a:r>
              <a:rPr sz="2000" dirty="0">
                <a:latin typeface="Times New Roman"/>
                <a:cs typeface="Times New Roman"/>
              </a:rPr>
              <a:t>vendor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diversity</a:t>
            </a:r>
            <a:endParaRPr sz="20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240"/>
              </a:spcBef>
              <a:buChar char="–"/>
              <a:tabLst>
                <a:tab pos="755015" algn="l"/>
              </a:tabLst>
            </a:pPr>
            <a:r>
              <a:rPr sz="2000" dirty="0">
                <a:latin typeface="Times New Roman"/>
                <a:cs typeface="Times New Roman"/>
              </a:rPr>
              <a:t>intrinsic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interoperability</a:t>
            </a:r>
            <a:endParaRPr sz="20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229"/>
              </a:spcBef>
              <a:buChar char="–"/>
              <a:tabLst>
                <a:tab pos="755015" algn="l"/>
              </a:tabLst>
            </a:pPr>
            <a:r>
              <a:rPr sz="2000" spc="-10" dirty="0">
                <a:latin typeface="Times New Roman"/>
                <a:cs typeface="Times New Roman"/>
              </a:rPr>
              <a:t>discoverability</a:t>
            </a:r>
            <a:endParaRPr sz="20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240"/>
              </a:spcBef>
              <a:buChar char="–"/>
              <a:tabLst>
                <a:tab pos="755015" algn="l"/>
              </a:tabLst>
            </a:pPr>
            <a:r>
              <a:rPr sz="2000" spc="-10" dirty="0">
                <a:latin typeface="Times New Roman"/>
                <a:cs typeface="Times New Roman"/>
              </a:rPr>
              <a:t>federation</a:t>
            </a:r>
            <a:endParaRPr sz="20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240"/>
              </a:spcBef>
              <a:buChar char="–"/>
              <a:tabLst>
                <a:tab pos="755015" algn="l"/>
              </a:tabLst>
            </a:pPr>
            <a:r>
              <a:rPr sz="2000" dirty="0">
                <a:latin typeface="Times New Roman"/>
                <a:cs typeface="Times New Roman"/>
              </a:rPr>
              <a:t>inherent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reusability</a:t>
            </a:r>
            <a:endParaRPr sz="20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235"/>
              </a:spcBef>
              <a:buChar char="–"/>
              <a:tabLst>
                <a:tab pos="755015" algn="l"/>
              </a:tabLst>
            </a:pPr>
            <a:r>
              <a:rPr sz="2000" spc="-10" dirty="0">
                <a:latin typeface="Times New Roman"/>
                <a:cs typeface="Times New Roman"/>
              </a:rPr>
              <a:t>extensibility</a:t>
            </a:r>
            <a:endParaRPr sz="20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240"/>
              </a:spcBef>
              <a:buChar char="–"/>
              <a:tabLst>
                <a:tab pos="755015" algn="l"/>
              </a:tabLst>
            </a:pPr>
            <a:r>
              <a:rPr sz="2000" spc="-10" dirty="0">
                <a:latin typeface="Times New Roman"/>
                <a:cs typeface="Times New Roman"/>
              </a:rPr>
              <a:t>service-</a:t>
            </a:r>
            <a:r>
              <a:rPr sz="2000" dirty="0">
                <a:latin typeface="Times New Roman"/>
                <a:cs typeface="Times New Roman"/>
              </a:rPr>
              <a:t>oriented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business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modeling</a:t>
            </a:r>
            <a:endParaRPr sz="20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235"/>
              </a:spcBef>
              <a:buChar char="–"/>
              <a:tabLst>
                <a:tab pos="755015" algn="l"/>
              </a:tabLst>
            </a:pPr>
            <a:r>
              <a:rPr sz="2000" dirty="0">
                <a:latin typeface="Times New Roman"/>
                <a:cs typeface="Times New Roman"/>
              </a:rPr>
              <a:t>layers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abstraction</a:t>
            </a:r>
            <a:endParaRPr sz="20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240"/>
              </a:spcBef>
              <a:buChar char="–"/>
              <a:tabLst>
                <a:tab pos="755015" algn="l"/>
              </a:tabLst>
            </a:pPr>
            <a:r>
              <a:rPr sz="2000" spc="-10" dirty="0">
                <a:latin typeface="Times New Roman"/>
                <a:cs typeface="Times New Roman"/>
              </a:rPr>
              <a:t>enterprise-</a:t>
            </a:r>
            <a:r>
              <a:rPr sz="2000" dirty="0">
                <a:latin typeface="Times New Roman"/>
                <a:cs typeface="Times New Roman"/>
              </a:rPr>
              <a:t>wide loose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coupling</a:t>
            </a:r>
            <a:endParaRPr sz="20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240"/>
              </a:spcBef>
              <a:buChar char="–"/>
              <a:tabLst>
                <a:tab pos="755015" algn="l"/>
              </a:tabLst>
            </a:pPr>
            <a:r>
              <a:rPr sz="2000" dirty="0">
                <a:latin typeface="Times New Roman"/>
                <a:cs typeface="Times New Roman"/>
              </a:rPr>
              <a:t>organizational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agility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590"/>
              </a:lnSpc>
              <a:spcBef>
                <a:spcPts val="62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characteristics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realized,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tangible, </a:t>
            </a:r>
            <a:r>
              <a:rPr sz="2400" dirty="0">
                <a:latin typeface="Times New Roman"/>
                <a:cs typeface="Times New Roman"/>
              </a:rPr>
              <a:t>measurable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benefits.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544" y="2498851"/>
            <a:ext cx="60267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28440" algn="l"/>
              </a:tabLst>
            </a:pPr>
            <a:r>
              <a:rPr dirty="0"/>
              <a:t>Services</a:t>
            </a:r>
            <a:r>
              <a:rPr spc="-114" dirty="0"/>
              <a:t> </a:t>
            </a:r>
            <a:r>
              <a:rPr dirty="0"/>
              <a:t>(as</a:t>
            </a:r>
            <a:r>
              <a:rPr spc="-100" dirty="0"/>
              <a:t> </a:t>
            </a:r>
            <a:r>
              <a:rPr spc="-25" dirty="0"/>
              <a:t>Web</a:t>
            </a:r>
            <a:r>
              <a:rPr dirty="0"/>
              <a:t>	</a:t>
            </a:r>
            <a:r>
              <a:rPr spc="-10" dirty="0"/>
              <a:t>services)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1138" y="838200"/>
            <a:ext cx="4642339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3053" y="934974"/>
            <a:ext cx="6834144" cy="4878323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3097530">
              <a:lnSpc>
                <a:spcPct val="100000"/>
              </a:lnSpc>
              <a:spcBef>
                <a:spcPts val="95"/>
              </a:spcBef>
            </a:pPr>
            <a:r>
              <a:rPr dirty="0"/>
              <a:t>Case</a:t>
            </a:r>
            <a:r>
              <a:rPr spc="-85" dirty="0"/>
              <a:t> </a:t>
            </a:r>
            <a:r>
              <a:rPr spc="-10" dirty="0"/>
              <a:t>Study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marR="102870" indent="-342900">
              <a:lnSpc>
                <a:spcPct val="79900"/>
              </a:lnSpc>
              <a:spcBef>
                <a:spcPts val="675"/>
              </a:spcBef>
              <a:buChar char="•"/>
              <a:tabLst>
                <a:tab pos="354965" algn="l"/>
              </a:tabLst>
            </a:pPr>
            <a:r>
              <a:rPr dirty="0"/>
              <a:t>RailCo</a:t>
            </a:r>
            <a:r>
              <a:rPr spc="-30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dirty="0"/>
              <a:t>one</a:t>
            </a:r>
            <a:r>
              <a:rPr spc="-3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many</a:t>
            </a:r>
            <a:r>
              <a:rPr spc="-35" dirty="0"/>
              <a:t> </a:t>
            </a:r>
            <a:r>
              <a:rPr spc="-10" dirty="0"/>
              <a:t>long-</a:t>
            </a:r>
            <a:r>
              <a:rPr dirty="0"/>
              <a:t>time</a:t>
            </a:r>
            <a:r>
              <a:rPr spc="-30" dirty="0"/>
              <a:t> </a:t>
            </a:r>
            <a:r>
              <a:rPr dirty="0"/>
              <a:t>vendors</a:t>
            </a:r>
            <a:r>
              <a:rPr spc="-35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by</a:t>
            </a:r>
            <a:r>
              <a:rPr spc="-30" dirty="0"/>
              <a:t> </a:t>
            </a:r>
            <a:r>
              <a:rPr spc="-20" dirty="0"/>
              <a:t>TLS. </a:t>
            </a:r>
            <a:r>
              <a:rPr dirty="0"/>
              <a:t>Historically,</a:t>
            </a:r>
            <a:r>
              <a:rPr spc="-35" dirty="0"/>
              <a:t> </a:t>
            </a:r>
            <a:r>
              <a:rPr dirty="0"/>
              <a:t>it</a:t>
            </a:r>
            <a:r>
              <a:rPr spc="-30" dirty="0"/>
              <a:t> </a:t>
            </a:r>
            <a:r>
              <a:rPr dirty="0"/>
              <a:t>was</a:t>
            </a:r>
            <a:r>
              <a:rPr spc="-3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primary</a:t>
            </a:r>
            <a:r>
              <a:rPr spc="-30" dirty="0"/>
              <a:t> </a:t>
            </a:r>
            <a:r>
              <a:rPr dirty="0"/>
              <a:t>air</a:t>
            </a:r>
            <a:r>
              <a:rPr spc="-30" dirty="0"/>
              <a:t> </a:t>
            </a:r>
            <a:r>
              <a:rPr dirty="0"/>
              <a:t>brake</a:t>
            </a:r>
            <a:r>
              <a:rPr spc="-30" dirty="0"/>
              <a:t> </a:t>
            </a:r>
            <a:r>
              <a:rPr dirty="0"/>
              <a:t>parts</a:t>
            </a:r>
            <a:r>
              <a:rPr spc="-35" dirty="0"/>
              <a:t> </a:t>
            </a:r>
            <a:r>
              <a:rPr dirty="0"/>
              <a:t>supplier</a:t>
            </a:r>
            <a:r>
              <a:rPr spc="-30" dirty="0"/>
              <a:t> </a:t>
            </a:r>
            <a:r>
              <a:rPr spc="-25" dirty="0"/>
              <a:t>TLS </a:t>
            </a:r>
            <a:r>
              <a:rPr dirty="0"/>
              <a:t>relied</a:t>
            </a:r>
            <a:r>
              <a:rPr spc="-25" dirty="0"/>
              <a:t> </a:t>
            </a:r>
            <a:r>
              <a:rPr dirty="0"/>
              <a:t>upon.</a:t>
            </a:r>
            <a:r>
              <a:rPr spc="-25" dirty="0"/>
              <a:t> </a:t>
            </a:r>
            <a:r>
              <a:rPr dirty="0"/>
              <a:t>Until</a:t>
            </a:r>
            <a:r>
              <a:rPr spc="-25" dirty="0"/>
              <a:t> </a:t>
            </a:r>
            <a:r>
              <a:rPr dirty="0"/>
              <a:t>recently,</a:t>
            </a:r>
            <a:r>
              <a:rPr spc="-20" dirty="0"/>
              <a:t> </a:t>
            </a:r>
            <a:r>
              <a:rPr dirty="0"/>
              <a:t>TLS</a:t>
            </a:r>
            <a:r>
              <a:rPr spc="-25" dirty="0"/>
              <a:t> </a:t>
            </a:r>
            <a:r>
              <a:rPr dirty="0"/>
              <a:t>had</a:t>
            </a:r>
            <a:r>
              <a:rPr spc="-25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order</a:t>
            </a:r>
            <a:r>
              <a:rPr spc="-25" dirty="0"/>
              <a:t> </a:t>
            </a:r>
            <a:r>
              <a:rPr dirty="0"/>
              <a:t>parts</a:t>
            </a:r>
            <a:r>
              <a:rPr spc="-25" dirty="0"/>
              <a:t> </a:t>
            </a:r>
            <a:r>
              <a:rPr dirty="0"/>
              <a:t>from</a:t>
            </a:r>
            <a:r>
              <a:rPr spc="-20" dirty="0"/>
              <a:t> </a:t>
            </a:r>
            <a:r>
              <a:rPr spc="-10" dirty="0"/>
              <a:t>RailCo </a:t>
            </a:r>
            <a:r>
              <a:rPr dirty="0"/>
              <a:t>via</a:t>
            </a:r>
            <a:r>
              <a:rPr spc="-30" dirty="0"/>
              <a:t> </a:t>
            </a:r>
            <a:r>
              <a:rPr dirty="0"/>
              <a:t>phone</a:t>
            </a:r>
            <a:r>
              <a:rPr spc="-20" dirty="0"/>
              <a:t> </a:t>
            </a:r>
            <a:r>
              <a:rPr dirty="0"/>
              <a:t>or</a:t>
            </a:r>
            <a:r>
              <a:rPr spc="-20" dirty="0"/>
              <a:t> </a:t>
            </a:r>
            <a:r>
              <a:rPr dirty="0"/>
              <a:t>fax.</a:t>
            </a:r>
            <a:r>
              <a:rPr spc="-15" dirty="0"/>
              <a:t> </a:t>
            </a:r>
            <a:r>
              <a:rPr dirty="0"/>
              <a:t>When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new</a:t>
            </a:r>
            <a:r>
              <a:rPr spc="-25" dirty="0"/>
              <a:t> </a:t>
            </a:r>
            <a:r>
              <a:rPr dirty="0"/>
              <a:t>air</a:t>
            </a:r>
            <a:r>
              <a:rPr spc="-20" dirty="0"/>
              <a:t> </a:t>
            </a:r>
            <a:r>
              <a:rPr dirty="0"/>
              <a:t>brake</a:t>
            </a:r>
            <a:r>
              <a:rPr spc="-20" dirty="0"/>
              <a:t> </a:t>
            </a:r>
            <a:r>
              <a:rPr dirty="0"/>
              <a:t>supplier</a:t>
            </a:r>
            <a:r>
              <a:rPr spc="-15" dirty="0"/>
              <a:t> </a:t>
            </a:r>
            <a:r>
              <a:rPr spc="-10" dirty="0"/>
              <a:t>surfaced, </a:t>
            </a:r>
            <a:r>
              <a:rPr dirty="0"/>
              <a:t>offering</a:t>
            </a:r>
            <a:r>
              <a:rPr spc="-40" dirty="0"/>
              <a:t> </a:t>
            </a:r>
            <a:r>
              <a:rPr dirty="0"/>
              <a:t>competitive</a:t>
            </a:r>
            <a:r>
              <a:rPr spc="-35" dirty="0"/>
              <a:t> </a:t>
            </a:r>
            <a:r>
              <a:rPr dirty="0"/>
              <a:t>prices</a:t>
            </a:r>
            <a:r>
              <a:rPr spc="-3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signing</a:t>
            </a:r>
            <a:r>
              <a:rPr spc="-35" dirty="0"/>
              <a:t> </a:t>
            </a:r>
            <a:r>
              <a:rPr dirty="0"/>
              <a:t>up</a:t>
            </a:r>
            <a:r>
              <a:rPr spc="-35" dirty="0"/>
              <a:t> </a:t>
            </a:r>
            <a:r>
              <a:rPr dirty="0"/>
              <a:t>with</a:t>
            </a:r>
            <a:r>
              <a:rPr spc="-40" dirty="0"/>
              <a:t> </a:t>
            </a:r>
            <a:r>
              <a:rPr dirty="0"/>
              <a:t>TLS's</a:t>
            </a:r>
            <a:r>
              <a:rPr spc="-30" dirty="0"/>
              <a:t> </a:t>
            </a:r>
            <a:r>
              <a:rPr spc="-25" dirty="0"/>
              <a:t>B2B </a:t>
            </a:r>
            <a:r>
              <a:rPr dirty="0"/>
              <a:t>solution,</a:t>
            </a:r>
            <a:r>
              <a:rPr spc="-35" dirty="0"/>
              <a:t> </a:t>
            </a:r>
            <a:r>
              <a:rPr dirty="0"/>
              <a:t>there</a:t>
            </a:r>
            <a:r>
              <a:rPr spc="-30" dirty="0"/>
              <a:t> </a:t>
            </a:r>
            <a:r>
              <a:rPr dirty="0"/>
              <a:t>was</a:t>
            </a:r>
            <a:r>
              <a:rPr spc="-30" dirty="0"/>
              <a:t> </a:t>
            </a:r>
            <a:r>
              <a:rPr dirty="0"/>
              <a:t>little</a:t>
            </a:r>
            <a:r>
              <a:rPr spc="-30" dirty="0"/>
              <a:t> </a:t>
            </a:r>
            <a:r>
              <a:rPr dirty="0"/>
              <a:t>need</a:t>
            </a:r>
            <a:r>
              <a:rPr spc="-35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dirty="0"/>
              <a:t>TLS</a:t>
            </a:r>
            <a:r>
              <a:rPr spc="-3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continue</a:t>
            </a:r>
            <a:r>
              <a:rPr spc="-35" dirty="0"/>
              <a:t> </a:t>
            </a:r>
            <a:r>
              <a:rPr spc="-10" dirty="0"/>
              <a:t>exclusively </a:t>
            </a:r>
            <a:r>
              <a:rPr dirty="0"/>
              <a:t>with</a:t>
            </a:r>
            <a:r>
              <a:rPr spc="-35" dirty="0"/>
              <a:t> </a:t>
            </a:r>
            <a:r>
              <a:rPr dirty="0"/>
              <a:t>RailCo.</a:t>
            </a:r>
            <a:r>
              <a:rPr spc="-30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fact,</a:t>
            </a:r>
            <a:r>
              <a:rPr spc="-35" dirty="0"/>
              <a:t> </a:t>
            </a:r>
            <a:r>
              <a:rPr dirty="0"/>
              <a:t>TLS</a:t>
            </a:r>
            <a:r>
              <a:rPr spc="-30" dirty="0"/>
              <a:t> </a:t>
            </a:r>
            <a:r>
              <a:rPr dirty="0"/>
              <a:t>only</a:t>
            </a:r>
            <a:r>
              <a:rPr spc="-35" dirty="0"/>
              <a:t> </a:t>
            </a:r>
            <a:r>
              <a:rPr dirty="0"/>
              <a:t>contacted</a:t>
            </a:r>
            <a:r>
              <a:rPr spc="-30" dirty="0"/>
              <a:t> </a:t>
            </a:r>
            <a:r>
              <a:rPr dirty="0"/>
              <a:t>RailCo</a:t>
            </a:r>
            <a:r>
              <a:rPr spc="-25" dirty="0"/>
              <a:t> </a:t>
            </a:r>
            <a:r>
              <a:rPr dirty="0"/>
              <a:t>again</a:t>
            </a:r>
            <a:r>
              <a:rPr spc="-35" dirty="0"/>
              <a:t> </a:t>
            </a:r>
            <a:r>
              <a:rPr dirty="0"/>
              <a:t>when</a:t>
            </a:r>
            <a:r>
              <a:rPr spc="-30" dirty="0"/>
              <a:t> </a:t>
            </a:r>
            <a:r>
              <a:rPr spc="-25" dirty="0"/>
              <a:t>its </a:t>
            </a:r>
            <a:r>
              <a:rPr dirty="0"/>
              <a:t>new</a:t>
            </a:r>
            <a:r>
              <a:rPr spc="-30" dirty="0"/>
              <a:t> </a:t>
            </a:r>
            <a:r>
              <a:rPr dirty="0"/>
              <a:t>primary</a:t>
            </a:r>
            <a:r>
              <a:rPr spc="-30" dirty="0"/>
              <a:t> </a:t>
            </a:r>
            <a:r>
              <a:rPr dirty="0"/>
              <a:t>vendor</a:t>
            </a:r>
            <a:r>
              <a:rPr spc="-30" dirty="0"/>
              <a:t> </a:t>
            </a:r>
            <a:r>
              <a:rPr dirty="0"/>
              <a:t>could</a:t>
            </a:r>
            <a:r>
              <a:rPr spc="-30" dirty="0"/>
              <a:t> </a:t>
            </a:r>
            <a:r>
              <a:rPr dirty="0"/>
              <a:t>not</a:t>
            </a:r>
            <a:r>
              <a:rPr spc="-30" dirty="0"/>
              <a:t> </a:t>
            </a:r>
            <a:r>
              <a:rPr dirty="0"/>
              <a:t>supply</a:t>
            </a:r>
            <a:r>
              <a:rPr spc="-30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requested</a:t>
            </a:r>
            <a:r>
              <a:rPr spc="-30" dirty="0"/>
              <a:t> </a:t>
            </a:r>
            <a:r>
              <a:rPr spc="-10" dirty="0"/>
              <a:t>part.</a:t>
            </a:r>
          </a:p>
          <a:p>
            <a:pPr marL="355600" marR="5080" indent="-342900">
              <a:lnSpc>
                <a:spcPct val="799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/>
              <a:t>For</a:t>
            </a:r>
            <a:r>
              <a:rPr spc="-30" dirty="0"/>
              <a:t> </a:t>
            </a:r>
            <a:r>
              <a:rPr dirty="0"/>
              <a:t>RailCo</a:t>
            </a:r>
            <a:r>
              <a:rPr spc="-3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join</a:t>
            </a:r>
            <a:r>
              <a:rPr spc="-25" dirty="0"/>
              <a:t> </a:t>
            </a:r>
            <a:r>
              <a:rPr dirty="0"/>
              <a:t>its</a:t>
            </a:r>
            <a:r>
              <a:rPr spc="-30" dirty="0"/>
              <a:t> </a:t>
            </a:r>
            <a:r>
              <a:rPr dirty="0"/>
              <a:t>competitor</a:t>
            </a:r>
            <a:r>
              <a:rPr spc="-25" dirty="0"/>
              <a:t> </a:t>
            </a:r>
            <a:r>
              <a:rPr dirty="0"/>
              <a:t>as</a:t>
            </a:r>
            <a:r>
              <a:rPr spc="-30" dirty="0"/>
              <a:t> </a:t>
            </a:r>
            <a:r>
              <a:rPr dirty="0"/>
              <a:t>an</a:t>
            </a:r>
            <a:r>
              <a:rPr spc="-25" dirty="0"/>
              <a:t> </a:t>
            </a:r>
            <a:r>
              <a:rPr dirty="0"/>
              <a:t>online</a:t>
            </a:r>
            <a:r>
              <a:rPr spc="-30" dirty="0"/>
              <a:t> </a:t>
            </a:r>
            <a:r>
              <a:rPr dirty="0"/>
              <a:t>partner</a:t>
            </a:r>
            <a:r>
              <a:rPr spc="-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TLS,</a:t>
            </a:r>
            <a:r>
              <a:rPr spc="-25" dirty="0"/>
              <a:t> it </a:t>
            </a:r>
            <a:r>
              <a:rPr dirty="0"/>
              <a:t>had</a:t>
            </a:r>
            <a:r>
              <a:rPr spc="-3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conform</a:t>
            </a:r>
            <a:r>
              <a:rPr spc="-2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rules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specifications</a:t>
            </a:r>
            <a:r>
              <a:rPr spc="-25" dirty="0"/>
              <a:t> </a:t>
            </a:r>
            <a:r>
              <a:rPr dirty="0"/>
              <a:t>defined</a:t>
            </a:r>
            <a:r>
              <a:rPr spc="-25" dirty="0"/>
              <a:t> </a:t>
            </a:r>
            <a:r>
              <a:rPr dirty="0"/>
              <a:t>by</a:t>
            </a:r>
            <a:r>
              <a:rPr spc="-25" dirty="0"/>
              <a:t> </a:t>
            </a:r>
            <a:r>
              <a:rPr spc="-20" dirty="0"/>
              <a:t>TLS. </a:t>
            </a:r>
            <a:r>
              <a:rPr dirty="0"/>
              <a:t>Specifically,</a:t>
            </a:r>
            <a:r>
              <a:rPr spc="-30" dirty="0"/>
              <a:t> </a:t>
            </a:r>
            <a:r>
              <a:rPr dirty="0"/>
              <a:t>TLS</a:t>
            </a:r>
            <a:r>
              <a:rPr spc="-30" dirty="0"/>
              <a:t> </a:t>
            </a:r>
            <a:r>
              <a:rPr dirty="0"/>
              <a:t>dictates</a:t>
            </a:r>
            <a:r>
              <a:rPr spc="-30" dirty="0"/>
              <a:t> </a:t>
            </a:r>
            <a:r>
              <a:rPr dirty="0"/>
              <a:t>that</a:t>
            </a:r>
            <a:r>
              <a:rPr spc="-30" dirty="0"/>
              <a:t> </a:t>
            </a:r>
            <a:r>
              <a:rPr dirty="0"/>
              <a:t>every</a:t>
            </a:r>
            <a:r>
              <a:rPr spc="-30" dirty="0"/>
              <a:t> </a:t>
            </a:r>
            <a:r>
              <a:rPr dirty="0"/>
              <a:t>supplier</a:t>
            </a:r>
            <a:r>
              <a:rPr spc="-30" dirty="0"/>
              <a:t> </a:t>
            </a:r>
            <a:r>
              <a:rPr dirty="0"/>
              <a:t>must</a:t>
            </a:r>
            <a:r>
              <a:rPr spc="-30" dirty="0"/>
              <a:t> </a:t>
            </a:r>
            <a:r>
              <a:rPr dirty="0"/>
              <a:t>allow</a:t>
            </a:r>
            <a:r>
              <a:rPr spc="-30" dirty="0"/>
              <a:t> </a:t>
            </a:r>
            <a:r>
              <a:rPr dirty="0"/>
              <a:t>TLS</a:t>
            </a:r>
            <a:r>
              <a:rPr spc="-25" dirty="0"/>
              <a:t> to </a:t>
            </a:r>
            <a:r>
              <a:rPr dirty="0"/>
              <a:t>programmatically</a:t>
            </a:r>
            <a:r>
              <a:rPr spc="-55" dirty="0"/>
              <a:t> </a:t>
            </a:r>
            <a:r>
              <a:rPr dirty="0"/>
              <a:t>interface</a:t>
            </a:r>
            <a:r>
              <a:rPr spc="-40" dirty="0"/>
              <a:t> </a:t>
            </a:r>
            <a:r>
              <a:rPr dirty="0"/>
              <a:t>with</a:t>
            </a:r>
            <a:r>
              <a:rPr spc="-40" dirty="0"/>
              <a:t> </a:t>
            </a:r>
            <a:r>
              <a:rPr dirty="0"/>
              <a:t>their</a:t>
            </a:r>
            <a:r>
              <a:rPr spc="-45" dirty="0"/>
              <a:t> </a:t>
            </a:r>
            <a:r>
              <a:rPr dirty="0"/>
              <a:t>inventory</a:t>
            </a:r>
            <a:r>
              <a:rPr spc="-40" dirty="0"/>
              <a:t> </a:t>
            </a:r>
            <a:r>
              <a:rPr dirty="0"/>
              <a:t>control</a:t>
            </a:r>
            <a:r>
              <a:rPr spc="-40" dirty="0"/>
              <a:t> </a:t>
            </a:r>
            <a:r>
              <a:rPr spc="-10" dirty="0"/>
              <a:t>system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submit</a:t>
            </a:r>
            <a:r>
              <a:rPr spc="-40" dirty="0"/>
              <a:t> </a:t>
            </a:r>
            <a:r>
              <a:rPr dirty="0"/>
              <a:t>purchase</a:t>
            </a:r>
            <a:r>
              <a:rPr spc="-40" dirty="0"/>
              <a:t> </a:t>
            </a:r>
            <a:r>
              <a:rPr dirty="0"/>
              <a:t>orders.</a:t>
            </a:r>
            <a:r>
              <a:rPr spc="-40" dirty="0"/>
              <a:t> </a:t>
            </a:r>
            <a:r>
              <a:rPr dirty="0"/>
              <a:t>Additionally,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supplier</a:t>
            </a:r>
            <a:r>
              <a:rPr spc="-40" dirty="0"/>
              <a:t> </a:t>
            </a:r>
            <a:r>
              <a:rPr dirty="0"/>
              <a:t>must</a:t>
            </a:r>
            <a:r>
              <a:rPr spc="-40" dirty="0"/>
              <a:t> </a:t>
            </a:r>
            <a:r>
              <a:rPr spc="-25" dirty="0"/>
              <a:t>be </a:t>
            </a:r>
            <a:r>
              <a:rPr dirty="0"/>
              <a:t>able</a:t>
            </a:r>
            <a:r>
              <a:rPr spc="-3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connect</a:t>
            </a:r>
            <a:r>
              <a:rPr spc="-3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TLS's</a:t>
            </a:r>
            <a:r>
              <a:rPr spc="-30" dirty="0"/>
              <a:t> </a:t>
            </a:r>
            <a:r>
              <a:rPr dirty="0"/>
              <a:t>external</a:t>
            </a:r>
            <a:r>
              <a:rPr spc="-35" dirty="0"/>
              <a:t> </a:t>
            </a:r>
            <a:r>
              <a:rPr dirty="0"/>
              <a:t>accounting</a:t>
            </a:r>
            <a:r>
              <a:rPr spc="-30" dirty="0"/>
              <a:t> </a:t>
            </a:r>
            <a:r>
              <a:rPr dirty="0"/>
              <a:t>interface</a:t>
            </a:r>
            <a:r>
              <a:rPr spc="-3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spc="-10" dirty="0"/>
              <a:t>submit </a:t>
            </a:r>
            <a:r>
              <a:rPr dirty="0"/>
              <a:t>invoices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10" dirty="0"/>
              <a:t>back-</a:t>
            </a:r>
            <a:r>
              <a:rPr dirty="0"/>
              <a:t>order</a:t>
            </a:r>
            <a:r>
              <a:rPr spc="-15" dirty="0"/>
              <a:t> </a:t>
            </a:r>
            <a:r>
              <a:rPr spc="-10" dirty="0"/>
              <a:t>information.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3097530">
              <a:lnSpc>
                <a:spcPct val="100000"/>
              </a:lnSpc>
              <a:spcBef>
                <a:spcPts val="95"/>
              </a:spcBef>
            </a:pPr>
            <a:r>
              <a:rPr dirty="0"/>
              <a:t>Case</a:t>
            </a:r>
            <a:r>
              <a:rPr spc="-85" dirty="0"/>
              <a:t> </a:t>
            </a:r>
            <a:r>
              <a:rPr spc="-10" dirty="0"/>
              <a:t>Study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701" y="1553972"/>
            <a:ext cx="8014970" cy="446468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marR="97790" indent="-342900">
              <a:lnSpc>
                <a:spcPct val="80000"/>
              </a:lnSpc>
              <a:spcBef>
                <a:spcPts val="77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These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policies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forced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RailCo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build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extension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their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accounting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system,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capable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interacting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with </a:t>
            </a:r>
            <a:r>
              <a:rPr sz="2800" dirty="0">
                <a:latin typeface="Times New Roman"/>
                <a:cs typeface="Times New Roman"/>
              </a:rPr>
              <a:t>TLS's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service-</a:t>
            </a:r>
            <a:r>
              <a:rPr sz="2800" dirty="0">
                <a:latin typeface="Times New Roman"/>
                <a:cs typeface="Times New Roman"/>
              </a:rPr>
              <a:t>based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B2B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solution.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After </a:t>
            </a:r>
            <a:r>
              <a:rPr sz="2800" dirty="0">
                <a:latin typeface="Times New Roman"/>
                <a:cs typeface="Times New Roman"/>
              </a:rPr>
              <a:t>RailCo's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application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went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online,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most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common </a:t>
            </a:r>
            <a:r>
              <a:rPr sz="2800" dirty="0">
                <a:latin typeface="Times New Roman"/>
                <a:cs typeface="Times New Roman"/>
              </a:rPr>
              <a:t>data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exchange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scenarios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were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follows: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8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TLS's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Purchase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Order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submits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electronic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POs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received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RailCo's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Order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Fulfillment Service.</a:t>
            </a:r>
            <a:endParaRPr sz="2800">
              <a:latin typeface="Times New Roman"/>
              <a:cs typeface="Times New Roman"/>
            </a:endParaRPr>
          </a:p>
          <a:p>
            <a:pPr marL="355600" marR="548005" indent="-342900">
              <a:lnSpc>
                <a:spcPct val="8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Upon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shipping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order,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RailCo's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Invoice </a:t>
            </a:r>
            <a:r>
              <a:rPr sz="2800" dirty="0">
                <a:latin typeface="Times New Roman"/>
                <a:cs typeface="Times New Roman"/>
              </a:rPr>
              <a:t>Submission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sends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electronic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invoice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TLS's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Accounts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Payable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Service.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800" dirty="0">
                <a:latin typeface="Times New Roman"/>
                <a:cs typeface="Times New Roman"/>
              </a:rPr>
              <a:t>Next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figure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illustrates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these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two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message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exchanges.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3097530">
              <a:lnSpc>
                <a:spcPct val="100000"/>
              </a:lnSpc>
              <a:spcBef>
                <a:spcPts val="95"/>
              </a:spcBef>
            </a:pPr>
            <a:r>
              <a:rPr dirty="0"/>
              <a:t>Case</a:t>
            </a:r>
            <a:r>
              <a:rPr spc="-85" dirty="0"/>
              <a:t> </a:t>
            </a:r>
            <a:r>
              <a:rPr spc="-10" dirty="0"/>
              <a:t>Study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507365" marR="42545" indent="-342900">
              <a:lnSpc>
                <a:spcPct val="89800"/>
              </a:lnSpc>
              <a:spcBef>
                <a:spcPts val="390"/>
              </a:spcBef>
              <a:buChar char="•"/>
              <a:tabLst>
                <a:tab pos="508000" algn="l"/>
              </a:tabLst>
            </a:pPr>
            <a:r>
              <a:rPr dirty="0"/>
              <a:t>In</a:t>
            </a:r>
            <a:r>
              <a:rPr spc="-3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first</a:t>
            </a:r>
            <a:r>
              <a:rPr spc="-25" dirty="0"/>
              <a:t> </a:t>
            </a:r>
            <a:r>
              <a:rPr dirty="0"/>
              <a:t>scenario,</a:t>
            </a:r>
            <a:r>
              <a:rPr spc="-30" dirty="0"/>
              <a:t> </a:t>
            </a:r>
            <a:r>
              <a:rPr dirty="0"/>
              <a:t>TLS</a:t>
            </a:r>
            <a:r>
              <a:rPr spc="-25" dirty="0"/>
              <a:t> </a:t>
            </a:r>
            <a:r>
              <a:rPr dirty="0"/>
              <a:t>acts</a:t>
            </a:r>
            <a:r>
              <a:rPr spc="-25" dirty="0"/>
              <a:t> </a:t>
            </a:r>
            <a:r>
              <a:rPr dirty="0"/>
              <a:t>as</a:t>
            </a:r>
            <a:r>
              <a:rPr spc="-2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service</a:t>
            </a:r>
            <a:r>
              <a:rPr spc="-25" dirty="0"/>
              <a:t> </a:t>
            </a:r>
            <a:r>
              <a:rPr dirty="0"/>
              <a:t>requestor</a:t>
            </a:r>
            <a:r>
              <a:rPr spc="-25" dirty="0"/>
              <a:t> </a:t>
            </a:r>
            <a:r>
              <a:rPr spc="-10" dirty="0"/>
              <a:t>entity. </a:t>
            </a:r>
            <a:r>
              <a:rPr dirty="0"/>
              <a:t>Its</a:t>
            </a:r>
            <a:r>
              <a:rPr spc="-20" dirty="0"/>
              <a:t> </a:t>
            </a:r>
            <a:r>
              <a:rPr dirty="0"/>
              <a:t>Purchase</a:t>
            </a:r>
            <a:r>
              <a:rPr spc="-20" dirty="0"/>
              <a:t> </a:t>
            </a:r>
            <a:r>
              <a:rPr dirty="0"/>
              <a:t>Order</a:t>
            </a:r>
            <a:r>
              <a:rPr spc="-20" dirty="0"/>
              <a:t> </a:t>
            </a:r>
            <a:r>
              <a:rPr dirty="0"/>
              <a:t>Service</a:t>
            </a:r>
            <a:r>
              <a:rPr spc="-20" dirty="0"/>
              <a:t> </a:t>
            </a:r>
            <a:r>
              <a:rPr dirty="0"/>
              <a:t>was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service</a:t>
            </a:r>
            <a:r>
              <a:rPr spc="-20" dirty="0"/>
              <a:t> </a:t>
            </a:r>
            <a:r>
              <a:rPr dirty="0"/>
              <a:t>requestor</a:t>
            </a:r>
            <a:r>
              <a:rPr spc="-20" dirty="0"/>
              <a:t> </a:t>
            </a:r>
            <a:r>
              <a:rPr spc="-25" dirty="0"/>
              <a:t>(or </a:t>
            </a:r>
            <a:r>
              <a:rPr dirty="0"/>
              <a:t>service</a:t>
            </a:r>
            <a:r>
              <a:rPr spc="-35" dirty="0"/>
              <a:t> </a:t>
            </a:r>
            <a:r>
              <a:rPr dirty="0"/>
              <a:t>requestor</a:t>
            </a:r>
            <a:r>
              <a:rPr spc="-35" dirty="0"/>
              <a:t> </a:t>
            </a:r>
            <a:r>
              <a:rPr dirty="0"/>
              <a:t>agent)</a:t>
            </a:r>
            <a:r>
              <a:rPr spc="-35" dirty="0"/>
              <a:t> </a:t>
            </a:r>
            <a:r>
              <a:rPr dirty="0"/>
              <a:t>that</a:t>
            </a:r>
            <a:r>
              <a:rPr spc="-35" dirty="0"/>
              <a:t> </a:t>
            </a:r>
            <a:r>
              <a:rPr dirty="0"/>
              <a:t>initiated</a:t>
            </a:r>
            <a:r>
              <a:rPr spc="-3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interaction.</a:t>
            </a:r>
            <a:r>
              <a:rPr spc="-35" dirty="0"/>
              <a:t> </a:t>
            </a:r>
            <a:r>
              <a:rPr dirty="0"/>
              <a:t>Being</a:t>
            </a:r>
            <a:r>
              <a:rPr spc="-30" dirty="0"/>
              <a:t> </a:t>
            </a:r>
            <a:r>
              <a:rPr spc="-25" dirty="0"/>
              <a:t>the </a:t>
            </a:r>
            <a:r>
              <a:rPr dirty="0"/>
              <a:t>recipient</a:t>
            </a:r>
            <a:r>
              <a:rPr spc="-4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order</a:t>
            </a:r>
            <a:r>
              <a:rPr spc="-40" dirty="0"/>
              <a:t> </a:t>
            </a:r>
            <a:r>
              <a:rPr dirty="0"/>
              <a:t>request,</a:t>
            </a:r>
            <a:r>
              <a:rPr spc="-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Order</a:t>
            </a:r>
            <a:r>
              <a:rPr spc="-40" dirty="0"/>
              <a:t> </a:t>
            </a:r>
            <a:r>
              <a:rPr dirty="0"/>
              <a:t>Fulfillment</a:t>
            </a:r>
            <a:r>
              <a:rPr spc="-35" dirty="0"/>
              <a:t> </a:t>
            </a:r>
            <a:r>
              <a:rPr dirty="0"/>
              <a:t>Service</a:t>
            </a:r>
            <a:r>
              <a:rPr spc="-40" dirty="0"/>
              <a:t> </a:t>
            </a:r>
            <a:r>
              <a:rPr spc="-25" dirty="0"/>
              <a:t>is </a:t>
            </a:r>
            <a:r>
              <a:rPr dirty="0"/>
              <a:t>classified</a:t>
            </a:r>
            <a:r>
              <a:rPr spc="-40" dirty="0"/>
              <a:t> </a:t>
            </a:r>
            <a:r>
              <a:rPr dirty="0"/>
              <a:t>as</a:t>
            </a:r>
            <a:r>
              <a:rPr spc="-3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service</a:t>
            </a:r>
            <a:r>
              <a:rPr spc="-35" dirty="0"/>
              <a:t> </a:t>
            </a:r>
            <a:r>
              <a:rPr dirty="0"/>
              <a:t>provider</a:t>
            </a:r>
            <a:r>
              <a:rPr spc="-35" dirty="0"/>
              <a:t> </a:t>
            </a:r>
            <a:r>
              <a:rPr dirty="0"/>
              <a:t>(or</a:t>
            </a:r>
            <a:r>
              <a:rPr spc="-40" dirty="0"/>
              <a:t> </a:t>
            </a:r>
            <a:r>
              <a:rPr dirty="0"/>
              <a:t>service</a:t>
            </a:r>
            <a:r>
              <a:rPr spc="-35" dirty="0"/>
              <a:t> </a:t>
            </a:r>
            <a:r>
              <a:rPr dirty="0"/>
              <a:t>provider</a:t>
            </a:r>
            <a:r>
              <a:rPr spc="-35" dirty="0"/>
              <a:t> </a:t>
            </a:r>
            <a:r>
              <a:rPr spc="-10" dirty="0"/>
              <a:t>agent). </a:t>
            </a:r>
            <a:r>
              <a:rPr dirty="0"/>
              <a:t>As</a:t>
            </a:r>
            <a:r>
              <a:rPr spc="-3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owner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this</a:t>
            </a:r>
            <a:r>
              <a:rPr spc="-30" dirty="0"/>
              <a:t> </a:t>
            </a:r>
            <a:r>
              <a:rPr dirty="0"/>
              <a:t>Web</a:t>
            </a:r>
            <a:r>
              <a:rPr spc="-30" dirty="0"/>
              <a:t> </a:t>
            </a:r>
            <a:r>
              <a:rPr dirty="0"/>
              <a:t>service,</a:t>
            </a:r>
            <a:r>
              <a:rPr spc="-30" dirty="0"/>
              <a:t> </a:t>
            </a:r>
            <a:r>
              <a:rPr dirty="0"/>
              <a:t>RailCo</a:t>
            </a:r>
            <a:r>
              <a:rPr spc="-25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10" dirty="0"/>
              <a:t>service </a:t>
            </a:r>
            <a:r>
              <a:rPr dirty="0"/>
              <a:t>provider</a:t>
            </a:r>
            <a:r>
              <a:rPr spc="-40" dirty="0"/>
              <a:t> </a:t>
            </a:r>
            <a:r>
              <a:rPr spc="-10" dirty="0"/>
              <a:t>entity.</a:t>
            </a:r>
          </a:p>
          <a:p>
            <a:pPr marL="507365" marR="5080" indent="-342900">
              <a:lnSpc>
                <a:spcPct val="89800"/>
              </a:lnSpc>
              <a:spcBef>
                <a:spcPts val="580"/>
              </a:spcBef>
              <a:buChar char="•"/>
              <a:tabLst>
                <a:tab pos="508000" algn="l"/>
              </a:tabLst>
            </a:pPr>
            <a:r>
              <a:rPr dirty="0"/>
              <a:t>The</a:t>
            </a:r>
            <a:r>
              <a:rPr spc="-35" dirty="0"/>
              <a:t> </a:t>
            </a:r>
            <a:r>
              <a:rPr dirty="0"/>
              <a:t>roles</a:t>
            </a:r>
            <a:r>
              <a:rPr spc="-20" dirty="0"/>
              <a:t> </a:t>
            </a:r>
            <a:r>
              <a:rPr dirty="0"/>
              <a:t>are</a:t>
            </a:r>
            <a:r>
              <a:rPr spc="-20" dirty="0"/>
              <a:t> </a:t>
            </a:r>
            <a:r>
              <a:rPr dirty="0"/>
              <a:t>reversed</a:t>
            </a:r>
            <a:r>
              <a:rPr spc="-20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second</a:t>
            </a:r>
            <a:r>
              <a:rPr spc="-20" dirty="0"/>
              <a:t> </a:t>
            </a:r>
            <a:r>
              <a:rPr dirty="0"/>
              <a:t>scenario,</a:t>
            </a:r>
            <a:r>
              <a:rPr spc="-20" dirty="0"/>
              <a:t> </a:t>
            </a:r>
            <a:r>
              <a:rPr dirty="0"/>
              <a:t>where</a:t>
            </a:r>
            <a:r>
              <a:rPr spc="-20" dirty="0"/>
              <a:t> </a:t>
            </a:r>
            <a:r>
              <a:rPr dirty="0"/>
              <a:t>RailCo</a:t>
            </a:r>
            <a:r>
              <a:rPr spc="-15" dirty="0"/>
              <a:t> </a:t>
            </a:r>
            <a:r>
              <a:rPr spc="-25" dirty="0"/>
              <a:t>is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service</a:t>
            </a:r>
            <a:r>
              <a:rPr spc="-30" dirty="0"/>
              <a:t> </a:t>
            </a:r>
            <a:r>
              <a:rPr dirty="0"/>
              <a:t>requestor</a:t>
            </a:r>
            <a:r>
              <a:rPr spc="-30" dirty="0"/>
              <a:t> </a:t>
            </a:r>
            <a:r>
              <a:rPr dirty="0"/>
              <a:t>entity</a:t>
            </a:r>
            <a:r>
              <a:rPr spc="-30" dirty="0"/>
              <a:t> </a:t>
            </a:r>
            <a:r>
              <a:rPr dirty="0"/>
              <a:t>because</a:t>
            </a:r>
            <a:r>
              <a:rPr spc="-30" dirty="0"/>
              <a:t> </a:t>
            </a:r>
            <a:r>
              <a:rPr dirty="0"/>
              <a:t>its</a:t>
            </a:r>
            <a:r>
              <a:rPr spc="-30" dirty="0"/>
              <a:t> </a:t>
            </a:r>
            <a:r>
              <a:rPr dirty="0"/>
              <a:t>Invoice</a:t>
            </a:r>
            <a:r>
              <a:rPr spc="-30" dirty="0"/>
              <a:t> </a:t>
            </a:r>
            <a:r>
              <a:rPr spc="-10" dirty="0"/>
              <a:t>Submission </a:t>
            </a:r>
            <a:r>
              <a:rPr dirty="0"/>
              <a:t>Service</a:t>
            </a:r>
            <a:r>
              <a:rPr spc="-25" dirty="0"/>
              <a:t> </a:t>
            </a:r>
            <a:r>
              <a:rPr dirty="0"/>
              <a:t>acts</a:t>
            </a:r>
            <a:r>
              <a:rPr spc="-25" dirty="0"/>
              <a:t> </a:t>
            </a:r>
            <a:r>
              <a:rPr dirty="0"/>
              <a:t>as</a:t>
            </a:r>
            <a:r>
              <a:rPr spc="-2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service</a:t>
            </a:r>
            <a:r>
              <a:rPr spc="-20" dirty="0"/>
              <a:t> </a:t>
            </a:r>
            <a:r>
              <a:rPr dirty="0"/>
              <a:t>requestor.</a:t>
            </a:r>
            <a:r>
              <a:rPr spc="-25" dirty="0"/>
              <a:t> </a:t>
            </a:r>
            <a:r>
              <a:rPr dirty="0"/>
              <a:t>TLS's</a:t>
            </a:r>
            <a:r>
              <a:rPr spc="-15" dirty="0"/>
              <a:t> </a:t>
            </a:r>
            <a:r>
              <a:rPr dirty="0"/>
              <a:t>Accounts</a:t>
            </a:r>
            <a:r>
              <a:rPr spc="-25" dirty="0"/>
              <a:t> </a:t>
            </a:r>
            <a:r>
              <a:rPr spc="-10" dirty="0"/>
              <a:t>Payable </a:t>
            </a:r>
            <a:r>
              <a:rPr dirty="0"/>
              <a:t>Service</a:t>
            </a:r>
            <a:r>
              <a:rPr spc="-30" dirty="0"/>
              <a:t> </a:t>
            </a:r>
            <a:r>
              <a:rPr dirty="0"/>
              <a:t>receives</a:t>
            </a:r>
            <a:r>
              <a:rPr spc="-3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invoice</a:t>
            </a:r>
            <a:r>
              <a:rPr spc="-25" dirty="0"/>
              <a:t> </a:t>
            </a:r>
            <a:r>
              <a:rPr dirty="0"/>
              <a:t>message,</a:t>
            </a:r>
            <a:r>
              <a:rPr spc="-30" dirty="0"/>
              <a:t> </a:t>
            </a:r>
            <a:r>
              <a:rPr dirty="0"/>
              <a:t>making</a:t>
            </a:r>
            <a:r>
              <a:rPr spc="-30" dirty="0"/>
              <a:t> </a:t>
            </a:r>
            <a:r>
              <a:rPr dirty="0"/>
              <a:t>that</a:t>
            </a:r>
            <a:r>
              <a:rPr spc="-30" dirty="0"/>
              <a:t> </a:t>
            </a:r>
            <a:r>
              <a:rPr dirty="0"/>
              <a:t>Web</a:t>
            </a:r>
            <a:r>
              <a:rPr spc="-25" dirty="0"/>
              <a:t> </a:t>
            </a:r>
            <a:r>
              <a:rPr spc="-10" dirty="0"/>
              <a:t>service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service</a:t>
            </a:r>
            <a:r>
              <a:rPr spc="-25" dirty="0"/>
              <a:t> </a:t>
            </a:r>
            <a:r>
              <a:rPr dirty="0"/>
              <a:t>provider,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TLS</a:t>
            </a:r>
            <a:r>
              <a:rPr spc="-2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service</a:t>
            </a:r>
            <a:r>
              <a:rPr spc="-25" dirty="0"/>
              <a:t> </a:t>
            </a:r>
            <a:r>
              <a:rPr dirty="0"/>
              <a:t>provider</a:t>
            </a:r>
            <a:r>
              <a:rPr spc="-25" dirty="0"/>
              <a:t> </a:t>
            </a:r>
            <a:r>
              <a:rPr spc="-10" dirty="0"/>
              <a:t>entity.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8155" y="1633727"/>
            <a:ext cx="6667498" cy="35905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795655">
              <a:lnSpc>
                <a:spcPct val="100000"/>
              </a:lnSpc>
              <a:spcBef>
                <a:spcPts val="95"/>
              </a:spcBef>
            </a:pPr>
            <a:r>
              <a:rPr sz="2000" dirty="0"/>
              <a:t>Services</a:t>
            </a:r>
            <a:r>
              <a:rPr sz="2000" spc="-30" dirty="0"/>
              <a:t> </a:t>
            </a:r>
            <a:r>
              <a:rPr sz="2000" dirty="0"/>
              <a:t>swapping</a:t>
            </a:r>
            <a:r>
              <a:rPr sz="2000" spc="-25" dirty="0"/>
              <a:t> </a:t>
            </a:r>
            <a:r>
              <a:rPr sz="2000" dirty="0"/>
              <a:t>roles</a:t>
            </a:r>
            <a:r>
              <a:rPr sz="2000" spc="-25" dirty="0"/>
              <a:t> </a:t>
            </a:r>
            <a:r>
              <a:rPr sz="2000" dirty="0"/>
              <a:t>in</a:t>
            </a:r>
            <a:r>
              <a:rPr sz="2000" spc="-30" dirty="0"/>
              <a:t> </a:t>
            </a:r>
            <a:r>
              <a:rPr sz="2000" dirty="0"/>
              <a:t>different</a:t>
            </a:r>
            <a:r>
              <a:rPr sz="2000" spc="-20" dirty="0"/>
              <a:t> </a:t>
            </a:r>
            <a:r>
              <a:rPr sz="2000" dirty="0"/>
              <a:t>but</a:t>
            </a:r>
            <a:r>
              <a:rPr sz="2000" spc="-20" dirty="0"/>
              <a:t> </a:t>
            </a:r>
            <a:r>
              <a:rPr sz="2000" dirty="0"/>
              <a:t>related</a:t>
            </a:r>
            <a:r>
              <a:rPr sz="2000" spc="-25" dirty="0"/>
              <a:t> </a:t>
            </a:r>
            <a:r>
              <a:rPr sz="2000" dirty="0"/>
              <a:t>message</a:t>
            </a:r>
            <a:r>
              <a:rPr sz="2000" spc="-20" dirty="0"/>
              <a:t> </a:t>
            </a:r>
            <a:r>
              <a:rPr sz="2000" spc="-10" dirty="0"/>
              <a:t>exchanges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399" y="1841753"/>
            <a:ext cx="7746998" cy="3175254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5248" y="1090422"/>
            <a:ext cx="5982079" cy="46771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2215515" marR="5080" indent="-1525270">
              <a:lnSpc>
                <a:spcPct val="100000"/>
              </a:lnSpc>
              <a:spcBef>
                <a:spcPts val="95"/>
              </a:spcBef>
            </a:pPr>
            <a:r>
              <a:rPr sz="2000" dirty="0"/>
              <a:t>The</a:t>
            </a:r>
            <a:r>
              <a:rPr sz="2000" spc="-35" dirty="0"/>
              <a:t> </a:t>
            </a:r>
            <a:r>
              <a:rPr sz="2000" dirty="0"/>
              <a:t>intermediary</a:t>
            </a:r>
            <a:r>
              <a:rPr sz="2000" spc="-30" dirty="0"/>
              <a:t> </a:t>
            </a:r>
            <a:r>
              <a:rPr sz="2000" dirty="0"/>
              <a:t>service</a:t>
            </a:r>
            <a:r>
              <a:rPr sz="2000" spc="-30" dirty="0"/>
              <a:t> </a:t>
            </a:r>
            <a:r>
              <a:rPr sz="2000" dirty="0"/>
              <a:t>transitions</a:t>
            </a:r>
            <a:r>
              <a:rPr sz="2000" spc="-30" dirty="0"/>
              <a:t> </a:t>
            </a:r>
            <a:r>
              <a:rPr sz="2000" dirty="0"/>
              <a:t>through</a:t>
            </a:r>
            <a:r>
              <a:rPr sz="2000" spc="-30" dirty="0"/>
              <a:t> </a:t>
            </a:r>
            <a:r>
              <a:rPr sz="2000" dirty="0"/>
              <a:t>service</a:t>
            </a:r>
            <a:r>
              <a:rPr sz="2000" spc="-30" dirty="0"/>
              <a:t> </a:t>
            </a:r>
            <a:r>
              <a:rPr sz="2000" dirty="0"/>
              <a:t>provider</a:t>
            </a:r>
            <a:r>
              <a:rPr sz="2000" spc="-30" dirty="0"/>
              <a:t> </a:t>
            </a:r>
            <a:r>
              <a:rPr sz="2000" dirty="0"/>
              <a:t>and</a:t>
            </a:r>
            <a:r>
              <a:rPr sz="2000" spc="-30" dirty="0"/>
              <a:t> </a:t>
            </a:r>
            <a:r>
              <a:rPr sz="2000" spc="-10" dirty="0"/>
              <a:t>service </a:t>
            </a:r>
            <a:r>
              <a:rPr sz="2000" dirty="0"/>
              <a:t>requestor</a:t>
            </a:r>
            <a:r>
              <a:rPr sz="2000" spc="-35" dirty="0"/>
              <a:t> </a:t>
            </a:r>
            <a:r>
              <a:rPr sz="2000" dirty="0"/>
              <a:t>roles</a:t>
            </a:r>
            <a:r>
              <a:rPr sz="2000" spc="-35" dirty="0"/>
              <a:t> </a:t>
            </a:r>
            <a:r>
              <a:rPr sz="2000" dirty="0"/>
              <a:t>while</a:t>
            </a:r>
            <a:r>
              <a:rPr sz="2000" spc="-30" dirty="0"/>
              <a:t> </a:t>
            </a:r>
            <a:r>
              <a:rPr sz="2000" dirty="0"/>
              <a:t>processing</a:t>
            </a:r>
            <a:r>
              <a:rPr sz="2000" spc="-35" dirty="0"/>
              <a:t> </a:t>
            </a:r>
            <a:r>
              <a:rPr sz="2000" dirty="0"/>
              <a:t>a</a:t>
            </a:r>
            <a:r>
              <a:rPr sz="2000" spc="-30" dirty="0"/>
              <a:t> </a:t>
            </a:r>
            <a:r>
              <a:rPr sz="2000" spc="-10" dirty="0"/>
              <a:t>message</a:t>
            </a:r>
            <a:endParaRPr sz="20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3097530">
              <a:lnSpc>
                <a:spcPct val="100000"/>
              </a:lnSpc>
              <a:spcBef>
                <a:spcPts val="95"/>
              </a:spcBef>
            </a:pPr>
            <a:r>
              <a:rPr dirty="0"/>
              <a:t>Case</a:t>
            </a:r>
            <a:r>
              <a:rPr spc="-85" dirty="0"/>
              <a:t> </a:t>
            </a:r>
            <a:r>
              <a:rPr spc="-10" dirty="0"/>
              <a:t>Study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55600" marR="36830" indent="-343535">
              <a:lnSpc>
                <a:spcPct val="802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sz="2000" dirty="0"/>
              <a:t>After</a:t>
            </a:r>
            <a:r>
              <a:rPr sz="2000" spc="-35" dirty="0"/>
              <a:t> </a:t>
            </a:r>
            <a:r>
              <a:rPr sz="2000" dirty="0"/>
              <a:t>shipping</a:t>
            </a:r>
            <a:r>
              <a:rPr sz="2000" spc="-30" dirty="0"/>
              <a:t> </a:t>
            </a:r>
            <a:r>
              <a:rPr sz="2000" dirty="0"/>
              <a:t>a</a:t>
            </a:r>
            <a:r>
              <a:rPr sz="2000" spc="-35" dirty="0"/>
              <a:t> </a:t>
            </a:r>
            <a:r>
              <a:rPr sz="2000" dirty="0"/>
              <a:t>TLS</a:t>
            </a:r>
            <a:r>
              <a:rPr sz="2000" spc="-30" dirty="0"/>
              <a:t> </a:t>
            </a:r>
            <a:r>
              <a:rPr sz="2000" dirty="0"/>
              <a:t>order,</a:t>
            </a:r>
            <a:r>
              <a:rPr sz="2000" spc="-35" dirty="0"/>
              <a:t> </a:t>
            </a:r>
            <a:r>
              <a:rPr sz="2000" dirty="0"/>
              <a:t>RailCo's</a:t>
            </a:r>
            <a:r>
              <a:rPr sz="2000" spc="-25" dirty="0"/>
              <a:t> </a:t>
            </a:r>
            <a:r>
              <a:rPr sz="2000" dirty="0"/>
              <a:t>Invoice</a:t>
            </a:r>
            <a:r>
              <a:rPr sz="2000" spc="-40" dirty="0"/>
              <a:t> </a:t>
            </a:r>
            <a:r>
              <a:rPr sz="2000" dirty="0"/>
              <a:t>Submission</a:t>
            </a:r>
            <a:r>
              <a:rPr sz="2000" spc="-35" dirty="0"/>
              <a:t> </a:t>
            </a:r>
            <a:r>
              <a:rPr sz="2000" dirty="0"/>
              <a:t>Service</a:t>
            </a:r>
            <a:r>
              <a:rPr sz="2000" spc="-35" dirty="0"/>
              <a:t> </a:t>
            </a:r>
            <a:r>
              <a:rPr sz="2000" dirty="0"/>
              <a:t>transmits</a:t>
            </a:r>
            <a:r>
              <a:rPr sz="2000" spc="-40" dirty="0"/>
              <a:t> </a:t>
            </a:r>
            <a:r>
              <a:rPr sz="2000" spc="-50" dirty="0"/>
              <a:t>a </a:t>
            </a:r>
            <a:r>
              <a:rPr sz="2000" dirty="0"/>
              <a:t>message</a:t>
            </a:r>
            <a:r>
              <a:rPr sz="2000" spc="-25" dirty="0"/>
              <a:t> </a:t>
            </a:r>
            <a:r>
              <a:rPr sz="2000" dirty="0"/>
              <a:t>containing</a:t>
            </a:r>
            <a:r>
              <a:rPr sz="2000" spc="-25" dirty="0"/>
              <a:t> </a:t>
            </a:r>
            <a:r>
              <a:rPr sz="2000" dirty="0"/>
              <a:t>an</a:t>
            </a:r>
            <a:r>
              <a:rPr sz="2000" spc="-25" dirty="0"/>
              <a:t> </a:t>
            </a:r>
            <a:r>
              <a:rPr sz="2000" dirty="0"/>
              <a:t>electronic</a:t>
            </a:r>
            <a:r>
              <a:rPr sz="2000" spc="-25" dirty="0"/>
              <a:t> </a:t>
            </a:r>
            <a:r>
              <a:rPr sz="2000" dirty="0"/>
              <a:t>invoice.</a:t>
            </a:r>
            <a:r>
              <a:rPr sz="2000" spc="-25" dirty="0"/>
              <a:t> </a:t>
            </a:r>
            <a:r>
              <a:rPr sz="2000" dirty="0"/>
              <a:t>The</a:t>
            </a:r>
            <a:r>
              <a:rPr sz="2000" spc="-25" dirty="0"/>
              <a:t> </a:t>
            </a:r>
            <a:r>
              <a:rPr sz="2000" dirty="0"/>
              <a:t>first</a:t>
            </a:r>
            <a:r>
              <a:rPr sz="2000" spc="-25" dirty="0"/>
              <a:t> </a:t>
            </a:r>
            <a:r>
              <a:rPr sz="2000" dirty="0"/>
              <a:t>TLS</a:t>
            </a:r>
            <a:r>
              <a:rPr sz="2000" spc="-25" dirty="0"/>
              <a:t> </a:t>
            </a:r>
            <a:r>
              <a:rPr sz="2000" dirty="0"/>
              <a:t>Web</a:t>
            </a:r>
            <a:r>
              <a:rPr sz="2000" spc="-25" dirty="0"/>
              <a:t> </a:t>
            </a:r>
            <a:r>
              <a:rPr sz="2000" dirty="0"/>
              <a:t>service</a:t>
            </a:r>
            <a:r>
              <a:rPr sz="2000" spc="-25" dirty="0"/>
              <a:t> to </a:t>
            </a:r>
            <a:r>
              <a:rPr sz="2000" dirty="0"/>
              <a:t>receive</a:t>
            </a:r>
            <a:r>
              <a:rPr sz="2000" spc="-30" dirty="0"/>
              <a:t> </a:t>
            </a:r>
            <a:r>
              <a:rPr sz="2000" dirty="0"/>
              <a:t>the</a:t>
            </a:r>
            <a:r>
              <a:rPr sz="2000" spc="-20" dirty="0"/>
              <a:t> </a:t>
            </a:r>
            <a:r>
              <a:rPr sz="2000" dirty="0"/>
              <a:t>message</a:t>
            </a:r>
            <a:r>
              <a:rPr sz="2000" spc="-20" dirty="0"/>
              <a:t> </a:t>
            </a:r>
            <a:r>
              <a:rPr sz="2000" dirty="0"/>
              <a:t>is</a:t>
            </a:r>
            <a:r>
              <a:rPr sz="2000" spc="-25" dirty="0"/>
              <a:t> </a:t>
            </a:r>
            <a:r>
              <a:rPr sz="2000" dirty="0"/>
              <a:t>a</a:t>
            </a:r>
            <a:r>
              <a:rPr sz="2000" spc="-20" dirty="0"/>
              <a:t> </a:t>
            </a:r>
            <a:r>
              <a:rPr sz="2000" dirty="0"/>
              <a:t>passive</a:t>
            </a:r>
            <a:r>
              <a:rPr sz="2000" spc="-20" dirty="0"/>
              <a:t> </a:t>
            </a:r>
            <a:r>
              <a:rPr sz="2000" dirty="0"/>
              <a:t>intermediary</a:t>
            </a:r>
            <a:r>
              <a:rPr sz="2000" spc="-20" dirty="0"/>
              <a:t> </a:t>
            </a:r>
            <a:r>
              <a:rPr sz="2000" dirty="0"/>
              <a:t>called</a:t>
            </a:r>
            <a:r>
              <a:rPr sz="2000" spc="-20" dirty="0"/>
              <a:t> </a:t>
            </a:r>
            <a:r>
              <a:rPr sz="2000" dirty="0"/>
              <a:t>the</a:t>
            </a:r>
            <a:r>
              <a:rPr sz="2000" spc="-20" dirty="0"/>
              <a:t> </a:t>
            </a:r>
            <a:r>
              <a:rPr sz="2000" dirty="0"/>
              <a:t>Load</a:t>
            </a:r>
            <a:r>
              <a:rPr sz="2000" spc="-20" dirty="0"/>
              <a:t> </a:t>
            </a:r>
            <a:r>
              <a:rPr sz="2000" spc="-10" dirty="0"/>
              <a:t>Balancing </a:t>
            </a:r>
            <a:r>
              <a:rPr sz="2000" dirty="0"/>
              <a:t>Service.</a:t>
            </a:r>
            <a:r>
              <a:rPr sz="2000" spc="-25" dirty="0"/>
              <a:t> </a:t>
            </a:r>
            <a:r>
              <a:rPr sz="2000" dirty="0"/>
              <a:t>Its</a:t>
            </a:r>
            <a:r>
              <a:rPr sz="2000" spc="-30" dirty="0"/>
              <a:t> </a:t>
            </a:r>
            <a:r>
              <a:rPr sz="2000" dirty="0"/>
              <a:t>purpose</a:t>
            </a:r>
            <a:r>
              <a:rPr sz="2000" spc="-25" dirty="0"/>
              <a:t> </a:t>
            </a:r>
            <a:r>
              <a:rPr sz="2000" dirty="0"/>
              <a:t>is</a:t>
            </a:r>
            <a:r>
              <a:rPr sz="2000" spc="-25" dirty="0"/>
              <a:t> </a:t>
            </a:r>
            <a:r>
              <a:rPr sz="2000" dirty="0"/>
              <a:t>to</a:t>
            </a:r>
            <a:r>
              <a:rPr sz="2000" spc="-25" dirty="0"/>
              <a:t> </a:t>
            </a:r>
            <a:r>
              <a:rPr sz="2000" dirty="0"/>
              <a:t>provide</a:t>
            </a:r>
            <a:r>
              <a:rPr sz="2000" spc="-15" dirty="0"/>
              <a:t> </a:t>
            </a:r>
            <a:r>
              <a:rPr sz="2000" dirty="0"/>
              <a:t>load</a:t>
            </a:r>
            <a:r>
              <a:rPr sz="2000" spc="-25" dirty="0"/>
              <a:t> </a:t>
            </a:r>
            <a:r>
              <a:rPr sz="2000" dirty="0"/>
              <a:t>balancing</a:t>
            </a:r>
            <a:r>
              <a:rPr sz="2000" spc="-25" dirty="0"/>
              <a:t> </a:t>
            </a:r>
            <a:r>
              <a:rPr sz="2000" dirty="0"/>
              <a:t>logic</a:t>
            </a:r>
            <a:r>
              <a:rPr sz="2000" spc="-20" dirty="0"/>
              <a:t> </a:t>
            </a:r>
            <a:r>
              <a:rPr sz="2000" dirty="0"/>
              <a:t>by</a:t>
            </a:r>
            <a:r>
              <a:rPr sz="2000" spc="-25" dirty="0"/>
              <a:t> </a:t>
            </a:r>
            <a:r>
              <a:rPr sz="2000" dirty="0"/>
              <a:t>checking</a:t>
            </a:r>
            <a:r>
              <a:rPr sz="2000" spc="-25" dirty="0"/>
              <a:t> the </a:t>
            </a:r>
            <a:r>
              <a:rPr sz="2000" dirty="0"/>
              <a:t>current</a:t>
            </a:r>
            <a:r>
              <a:rPr sz="2000" spc="-35" dirty="0"/>
              <a:t> </a:t>
            </a:r>
            <a:r>
              <a:rPr sz="2000" dirty="0"/>
              <a:t>processing</a:t>
            </a:r>
            <a:r>
              <a:rPr sz="2000" spc="-30" dirty="0"/>
              <a:t> </a:t>
            </a:r>
            <a:r>
              <a:rPr sz="2000" dirty="0"/>
              <a:t>statistics</a:t>
            </a:r>
            <a:r>
              <a:rPr sz="2000" spc="-30" dirty="0"/>
              <a:t> </a:t>
            </a:r>
            <a:r>
              <a:rPr sz="2000" dirty="0"/>
              <a:t>of</a:t>
            </a:r>
            <a:r>
              <a:rPr sz="2000" spc="-30" dirty="0"/>
              <a:t> </a:t>
            </a:r>
            <a:r>
              <a:rPr sz="2000" dirty="0"/>
              <a:t>available</a:t>
            </a:r>
            <a:r>
              <a:rPr sz="2000" spc="-30" dirty="0"/>
              <a:t> </a:t>
            </a:r>
            <a:r>
              <a:rPr sz="2000" dirty="0"/>
              <a:t>TLS</a:t>
            </a:r>
            <a:r>
              <a:rPr sz="2000" spc="-30" dirty="0"/>
              <a:t> </a:t>
            </a:r>
            <a:r>
              <a:rPr sz="2000" dirty="0"/>
              <a:t>servers.</a:t>
            </a:r>
            <a:r>
              <a:rPr sz="2000" spc="-30" dirty="0"/>
              <a:t> </a:t>
            </a:r>
            <a:r>
              <a:rPr sz="2000" dirty="0"/>
              <a:t>When</a:t>
            </a:r>
            <a:r>
              <a:rPr sz="2000" spc="-30" dirty="0"/>
              <a:t> </a:t>
            </a:r>
            <a:r>
              <a:rPr sz="2000" dirty="0"/>
              <a:t>the</a:t>
            </a:r>
            <a:r>
              <a:rPr sz="2000" spc="-30" dirty="0"/>
              <a:t> </a:t>
            </a:r>
            <a:r>
              <a:rPr sz="2000" dirty="0"/>
              <a:t>server</a:t>
            </a:r>
            <a:r>
              <a:rPr sz="2000" spc="-30" dirty="0"/>
              <a:t> </a:t>
            </a:r>
            <a:r>
              <a:rPr sz="2000" spc="-20" dirty="0"/>
              <a:t>with </a:t>
            </a:r>
            <a:r>
              <a:rPr sz="2000" dirty="0"/>
              <a:t>the</a:t>
            </a:r>
            <a:r>
              <a:rPr sz="2000" spc="-35" dirty="0"/>
              <a:t> </a:t>
            </a:r>
            <a:r>
              <a:rPr sz="2000" dirty="0"/>
              <a:t>lowest</a:t>
            </a:r>
            <a:r>
              <a:rPr sz="2000" spc="-35" dirty="0"/>
              <a:t> </a:t>
            </a:r>
            <a:r>
              <a:rPr sz="2000" dirty="0"/>
              <a:t>usage</a:t>
            </a:r>
            <a:r>
              <a:rPr sz="2000" spc="-35" dirty="0"/>
              <a:t> </a:t>
            </a:r>
            <a:r>
              <a:rPr sz="2000" dirty="0"/>
              <a:t>is</a:t>
            </a:r>
            <a:r>
              <a:rPr sz="2000" spc="-40" dirty="0"/>
              <a:t> </a:t>
            </a:r>
            <a:r>
              <a:rPr sz="2000" dirty="0"/>
              <a:t>identified,</a:t>
            </a:r>
            <a:r>
              <a:rPr sz="2000" spc="-35" dirty="0"/>
              <a:t> </a:t>
            </a:r>
            <a:r>
              <a:rPr sz="2000" dirty="0"/>
              <a:t>this</a:t>
            </a:r>
            <a:r>
              <a:rPr sz="2000" spc="-25" dirty="0"/>
              <a:t> </a:t>
            </a:r>
            <a:r>
              <a:rPr sz="2000" dirty="0"/>
              <a:t>passive</a:t>
            </a:r>
            <a:r>
              <a:rPr sz="2000" spc="-35" dirty="0"/>
              <a:t> </a:t>
            </a:r>
            <a:r>
              <a:rPr sz="2000" dirty="0"/>
              <a:t>intermediary</a:t>
            </a:r>
            <a:r>
              <a:rPr sz="2000" spc="-35" dirty="0"/>
              <a:t> </a:t>
            </a:r>
            <a:r>
              <a:rPr sz="2000" dirty="0"/>
              <a:t>routes</a:t>
            </a:r>
            <a:r>
              <a:rPr sz="2000" spc="-40" dirty="0"/>
              <a:t> </a:t>
            </a:r>
            <a:r>
              <a:rPr sz="2000" dirty="0"/>
              <a:t>the</a:t>
            </a:r>
            <a:r>
              <a:rPr sz="2000" spc="-35" dirty="0"/>
              <a:t> </a:t>
            </a:r>
            <a:r>
              <a:rPr sz="2000" spc="-10" dirty="0"/>
              <a:t>message accordingly.</a:t>
            </a:r>
            <a:endParaRPr sz="2000"/>
          </a:p>
          <a:p>
            <a:pPr marL="355600" marR="5080" indent="-343535">
              <a:lnSpc>
                <a:spcPts val="1930"/>
              </a:lnSpc>
              <a:spcBef>
                <a:spcPts val="459"/>
              </a:spcBef>
              <a:buChar char="•"/>
              <a:tabLst>
                <a:tab pos="355600" algn="l"/>
              </a:tabLst>
            </a:pPr>
            <a:r>
              <a:rPr sz="2000" dirty="0"/>
              <a:t>Upon</a:t>
            </a:r>
            <a:r>
              <a:rPr sz="2000" spc="-25" dirty="0"/>
              <a:t> </a:t>
            </a:r>
            <a:r>
              <a:rPr sz="2000" dirty="0"/>
              <a:t>receiving</a:t>
            </a:r>
            <a:r>
              <a:rPr sz="2000" spc="-25" dirty="0"/>
              <a:t> </a:t>
            </a:r>
            <a:r>
              <a:rPr sz="2000" dirty="0"/>
              <a:t>the</a:t>
            </a:r>
            <a:r>
              <a:rPr sz="2000" spc="-25" dirty="0"/>
              <a:t> </a:t>
            </a:r>
            <a:r>
              <a:rPr sz="2000" dirty="0"/>
              <a:t>message</a:t>
            </a:r>
            <a:r>
              <a:rPr sz="2000" spc="-25" dirty="0"/>
              <a:t> </a:t>
            </a:r>
            <a:r>
              <a:rPr sz="2000" dirty="0"/>
              <a:t>from</a:t>
            </a:r>
            <a:r>
              <a:rPr sz="2000" spc="-25" dirty="0"/>
              <a:t> </a:t>
            </a:r>
            <a:r>
              <a:rPr sz="2000" dirty="0"/>
              <a:t>the</a:t>
            </a:r>
            <a:r>
              <a:rPr sz="2000" spc="-25" dirty="0"/>
              <a:t> </a:t>
            </a:r>
            <a:r>
              <a:rPr sz="2000" dirty="0"/>
              <a:t>Invoice</a:t>
            </a:r>
            <a:r>
              <a:rPr sz="2000" spc="-25" dirty="0"/>
              <a:t> </a:t>
            </a:r>
            <a:r>
              <a:rPr sz="2000" dirty="0"/>
              <a:t>Submission</a:t>
            </a:r>
            <a:r>
              <a:rPr sz="2000" spc="-25" dirty="0"/>
              <a:t> </a:t>
            </a:r>
            <a:r>
              <a:rPr sz="2000" dirty="0"/>
              <a:t>Service</a:t>
            </a:r>
            <a:r>
              <a:rPr sz="2000" spc="-25" dirty="0"/>
              <a:t> </a:t>
            </a:r>
            <a:r>
              <a:rPr sz="2000" spc="-10" dirty="0"/>
              <a:t>requestor, </a:t>
            </a:r>
            <a:r>
              <a:rPr sz="2000" dirty="0"/>
              <a:t>the</a:t>
            </a:r>
            <a:r>
              <a:rPr sz="2000" spc="-35" dirty="0"/>
              <a:t> </a:t>
            </a:r>
            <a:r>
              <a:rPr sz="2000" dirty="0"/>
              <a:t>passive</a:t>
            </a:r>
            <a:r>
              <a:rPr sz="2000" spc="-35" dirty="0"/>
              <a:t> </a:t>
            </a:r>
            <a:r>
              <a:rPr sz="2000" dirty="0"/>
              <a:t>Load</a:t>
            </a:r>
            <a:r>
              <a:rPr sz="2000" spc="-30" dirty="0"/>
              <a:t> </a:t>
            </a:r>
            <a:r>
              <a:rPr sz="2000" dirty="0"/>
              <a:t>Balancing</a:t>
            </a:r>
            <a:r>
              <a:rPr sz="2000" spc="-35" dirty="0"/>
              <a:t> </a:t>
            </a:r>
            <a:r>
              <a:rPr sz="2000" dirty="0"/>
              <a:t>intermediary</a:t>
            </a:r>
            <a:r>
              <a:rPr sz="2000" spc="-30" dirty="0"/>
              <a:t> </a:t>
            </a:r>
            <a:r>
              <a:rPr sz="2000" dirty="0"/>
              <a:t>acts</a:t>
            </a:r>
            <a:r>
              <a:rPr sz="2000" spc="-30" dirty="0"/>
              <a:t> </a:t>
            </a:r>
            <a:r>
              <a:rPr sz="2000" dirty="0"/>
              <a:t>as</a:t>
            </a:r>
            <a:r>
              <a:rPr sz="2000" spc="-35" dirty="0"/>
              <a:t> </a:t>
            </a:r>
            <a:r>
              <a:rPr sz="2000" dirty="0"/>
              <a:t>the</a:t>
            </a:r>
            <a:r>
              <a:rPr sz="2000" spc="-35" dirty="0"/>
              <a:t> </a:t>
            </a:r>
            <a:r>
              <a:rPr sz="2000" dirty="0"/>
              <a:t>service</a:t>
            </a:r>
            <a:r>
              <a:rPr sz="2000" spc="-30" dirty="0"/>
              <a:t> </a:t>
            </a:r>
            <a:r>
              <a:rPr sz="2000" dirty="0"/>
              <a:t>provider.</a:t>
            </a:r>
            <a:r>
              <a:rPr sz="2000" spc="-35" dirty="0"/>
              <a:t> </a:t>
            </a:r>
            <a:r>
              <a:rPr sz="2000" dirty="0"/>
              <a:t>After</a:t>
            </a:r>
            <a:r>
              <a:rPr sz="2000" spc="-35" dirty="0"/>
              <a:t> </a:t>
            </a:r>
            <a:r>
              <a:rPr sz="2000" spc="-25" dirty="0"/>
              <a:t>it </a:t>
            </a:r>
            <a:r>
              <a:rPr sz="2000" dirty="0"/>
              <a:t>has</a:t>
            </a:r>
            <a:r>
              <a:rPr sz="2000" spc="-30" dirty="0"/>
              <a:t> </a:t>
            </a:r>
            <a:r>
              <a:rPr sz="2000" dirty="0"/>
              <a:t>determined</a:t>
            </a:r>
            <a:r>
              <a:rPr sz="2000" spc="-20" dirty="0"/>
              <a:t> </a:t>
            </a:r>
            <a:r>
              <a:rPr sz="2000" dirty="0"/>
              <a:t>where</a:t>
            </a:r>
            <a:r>
              <a:rPr sz="2000" spc="-25" dirty="0"/>
              <a:t> </a:t>
            </a:r>
            <a:r>
              <a:rPr sz="2000" dirty="0"/>
              <a:t>the</a:t>
            </a:r>
            <a:r>
              <a:rPr sz="2000" spc="-25" dirty="0"/>
              <a:t> </a:t>
            </a:r>
            <a:r>
              <a:rPr sz="2000" dirty="0"/>
              <a:t>message</a:t>
            </a:r>
            <a:r>
              <a:rPr sz="2000" spc="-25" dirty="0"/>
              <a:t> </a:t>
            </a:r>
            <a:r>
              <a:rPr sz="2000" dirty="0"/>
              <a:t>is</a:t>
            </a:r>
            <a:r>
              <a:rPr sz="2000" spc="-25" dirty="0"/>
              <a:t> </a:t>
            </a:r>
            <a:r>
              <a:rPr sz="2000" dirty="0"/>
              <a:t>to</a:t>
            </a:r>
            <a:r>
              <a:rPr sz="2000" spc="-25" dirty="0"/>
              <a:t> </a:t>
            </a:r>
            <a:r>
              <a:rPr sz="2000" dirty="0"/>
              <a:t>be</a:t>
            </a:r>
            <a:r>
              <a:rPr sz="2000" spc="-40" dirty="0"/>
              <a:t> </a:t>
            </a:r>
            <a:r>
              <a:rPr sz="2000" dirty="0"/>
              <a:t>forwarded</a:t>
            </a:r>
            <a:r>
              <a:rPr sz="2000" spc="-30" dirty="0"/>
              <a:t> </a:t>
            </a:r>
            <a:r>
              <a:rPr sz="2000" dirty="0"/>
              <a:t>to,</a:t>
            </a:r>
            <a:r>
              <a:rPr sz="2000" spc="-30" dirty="0"/>
              <a:t> </a:t>
            </a:r>
            <a:r>
              <a:rPr sz="2000" dirty="0"/>
              <a:t>it</a:t>
            </a:r>
            <a:r>
              <a:rPr sz="2000" spc="-30" dirty="0"/>
              <a:t> </a:t>
            </a:r>
            <a:r>
              <a:rPr sz="2000" dirty="0"/>
              <a:t>changes</a:t>
            </a:r>
            <a:r>
              <a:rPr sz="2000" spc="-30" dirty="0"/>
              <a:t> </a:t>
            </a:r>
            <a:r>
              <a:rPr sz="2000" dirty="0"/>
              <a:t>its</a:t>
            </a:r>
            <a:r>
              <a:rPr sz="2000" spc="-30" dirty="0"/>
              <a:t> </a:t>
            </a:r>
            <a:r>
              <a:rPr sz="2000" dirty="0"/>
              <a:t>role</a:t>
            </a:r>
            <a:r>
              <a:rPr sz="2000" spc="-30" dirty="0"/>
              <a:t> </a:t>
            </a:r>
            <a:r>
              <a:rPr sz="2000" spc="-25" dirty="0"/>
              <a:t>to </a:t>
            </a:r>
            <a:r>
              <a:rPr sz="2000" dirty="0"/>
              <a:t>service</a:t>
            </a:r>
            <a:r>
              <a:rPr sz="2000" spc="-25" dirty="0"/>
              <a:t> </a:t>
            </a:r>
            <a:r>
              <a:rPr sz="2000" dirty="0"/>
              <a:t>requestor</a:t>
            </a:r>
            <a:r>
              <a:rPr sz="2000" spc="-20" dirty="0"/>
              <a:t> </a:t>
            </a:r>
            <a:r>
              <a:rPr sz="2000" dirty="0"/>
              <a:t>to</a:t>
            </a:r>
            <a:r>
              <a:rPr sz="2000" spc="-20" dirty="0"/>
              <a:t> </a:t>
            </a:r>
            <a:r>
              <a:rPr sz="2000" dirty="0"/>
              <a:t>forward</a:t>
            </a:r>
            <a:r>
              <a:rPr sz="2000" spc="-20" dirty="0"/>
              <a:t> </a:t>
            </a:r>
            <a:r>
              <a:rPr sz="2000" dirty="0"/>
              <a:t>the</a:t>
            </a:r>
            <a:r>
              <a:rPr sz="2000" spc="-20" dirty="0"/>
              <a:t> </a:t>
            </a:r>
            <a:r>
              <a:rPr sz="2000" dirty="0"/>
              <a:t>invoice</a:t>
            </a:r>
            <a:r>
              <a:rPr sz="2000" spc="-25" dirty="0"/>
              <a:t> </a:t>
            </a:r>
            <a:r>
              <a:rPr sz="2000" dirty="0"/>
              <a:t>document</a:t>
            </a:r>
            <a:r>
              <a:rPr sz="2000" spc="-30" dirty="0"/>
              <a:t> </a:t>
            </a:r>
            <a:r>
              <a:rPr sz="2000" dirty="0"/>
              <a:t>to</a:t>
            </a:r>
            <a:r>
              <a:rPr sz="2000" spc="-20" dirty="0"/>
              <a:t> </a:t>
            </a:r>
            <a:r>
              <a:rPr sz="2000" dirty="0"/>
              <a:t>the</a:t>
            </a:r>
            <a:r>
              <a:rPr sz="2000" spc="-20" dirty="0"/>
              <a:t> </a:t>
            </a:r>
            <a:r>
              <a:rPr sz="2000" spc="-10" dirty="0"/>
              <a:t>destination </a:t>
            </a:r>
            <a:r>
              <a:rPr sz="2000" dirty="0"/>
              <a:t>Accounts</a:t>
            </a:r>
            <a:r>
              <a:rPr sz="2000" spc="-45" dirty="0"/>
              <a:t> </a:t>
            </a:r>
            <a:r>
              <a:rPr sz="2000" dirty="0"/>
              <a:t>Payable</a:t>
            </a:r>
            <a:r>
              <a:rPr sz="2000" spc="-40" dirty="0"/>
              <a:t> </a:t>
            </a:r>
            <a:r>
              <a:rPr sz="2000" dirty="0"/>
              <a:t>Service</a:t>
            </a:r>
            <a:r>
              <a:rPr sz="2000" spc="-45" dirty="0"/>
              <a:t> </a:t>
            </a:r>
            <a:r>
              <a:rPr sz="2000" spc="-10" dirty="0"/>
              <a:t>provider.</a:t>
            </a:r>
            <a:endParaRPr sz="2000"/>
          </a:p>
          <a:p>
            <a:pPr marL="355600" marR="139065" indent="-343535">
              <a:lnSpc>
                <a:spcPct val="80200"/>
              </a:lnSpc>
              <a:spcBef>
                <a:spcPts val="470"/>
              </a:spcBef>
              <a:buChar char="•"/>
              <a:tabLst>
                <a:tab pos="355600" algn="l"/>
              </a:tabLst>
            </a:pPr>
            <a:r>
              <a:rPr sz="2000" dirty="0"/>
              <a:t>Note:</a:t>
            </a:r>
            <a:r>
              <a:rPr sz="2000" spc="-20" dirty="0"/>
              <a:t> </a:t>
            </a:r>
            <a:r>
              <a:rPr sz="2000" dirty="0"/>
              <a:t>The</a:t>
            </a:r>
            <a:r>
              <a:rPr sz="2000" spc="-5" dirty="0"/>
              <a:t> </a:t>
            </a:r>
            <a:r>
              <a:rPr sz="2000" dirty="0"/>
              <a:t>Load</a:t>
            </a:r>
            <a:r>
              <a:rPr sz="2000" spc="-15" dirty="0"/>
              <a:t> </a:t>
            </a:r>
            <a:r>
              <a:rPr sz="2000" dirty="0"/>
              <a:t>Balancing</a:t>
            </a:r>
            <a:r>
              <a:rPr sz="2000" spc="-15" dirty="0"/>
              <a:t> </a:t>
            </a:r>
            <a:r>
              <a:rPr sz="2000" dirty="0"/>
              <a:t>Service</a:t>
            </a:r>
            <a:r>
              <a:rPr sz="2000" spc="-15" dirty="0"/>
              <a:t> </a:t>
            </a:r>
            <a:r>
              <a:rPr sz="2000" dirty="0"/>
              <a:t>(and</a:t>
            </a:r>
            <a:r>
              <a:rPr sz="2000" spc="-15" dirty="0"/>
              <a:t> </a:t>
            </a:r>
            <a:r>
              <a:rPr sz="2000" dirty="0"/>
              <a:t>the</a:t>
            </a:r>
            <a:r>
              <a:rPr sz="2000" spc="-15" dirty="0"/>
              <a:t> </a:t>
            </a:r>
            <a:r>
              <a:rPr sz="2000" dirty="0"/>
              <a:t>upcoming</a:t>
            </a:r>
            <a:r>
              <a:rPr sz="2000" spc="-15" dirty="0"/>
              <a:t> </a:t>
            </a:r>
            <a:r>
              <a:rPr sz="2000" dirty="0"/>
              <a:t>Internal</a:t>
            </a:r>
            <a:r>
              <a:rPr sz="2000" spc="-15" dirty="0"/>
              <a:t> </a:t>
            </a:r>
            <a:r>
              <a:rPr sz="2000" spc="-10" dirty="0"/>
              <a:t>Policy </a:t>
            </a:r>
            <a:r>
              <a:rPr sz="2000" dirty="0"/>
              <a:t>Service)</a:t>
            </a:r>
            <a:r>
              <a:rPr sz="2000" spc="-30" dirty="0"/>
              <a:t> </a:t>
            </a:r>
            <a:r>
              <a:rPr sz="2000" dirty="0"/>
              <a:t>is</a:t>
            </a:r>
            <a:r>
              <a:rPr sz="2000" spc="-30" dirty="0"/>
              <a:t> </a:t>
            </a:r>
            <a:r>
              <a:rPr sz="2000" dirty="0"/>
              <a:t>a</a:t>
            </a:r>
            <a:r>
              <a:rPr sz="2000" spc="-30" dirty="0"/>
              <a:t> </a:t>
            </a:r>
            <a:r>
              <a:rPr sz="2000" dirty="0"/>
              <a:t>form</a:t>
            </a:r>
            <a:r>
              <a:rPr sz="2000" spc="-30" dirty="0"/>
              <a:t> </a:t>
            </a:r>
            <a:r>
              <a:rPr sz="2000" dirty="0"/>
              <a:t>of</a:t>
            </a:r>
            <a:r>
              <a:rPr sz="2000" spc="-30" dirty="0"/>
              <a:t> </a:t>
            </a:r>
            <a:r>
              <a:rPr sz="2000" dirty="0"/>
              <a:t>intermediary</a:t>
            </a:r>
            <a:r>
              <a:rPr sz="2000" spc="-30" dirty="0"/>
              <a:t> </a:t>
            </a:r>
            <a:r>
              <a:rPr sz="2000" dirty="0"/>
              <a:t>that</a:t>
            </a:r>
            <a:r>
              <a:rPr sz="2000" spc="-25" dirty="0"/>
              <a:t> </a:t>
            </a:r>
            <a:r>
              <a:rPr sz="2000" dirty="0"/>
              <a:t>can</a:t>
            </a:r>
            <a:r>
              <a:rPr sz="2000" spc="-25" dirty="0"/>
              <a:t> </a:t>
            </a:r>
            <a:r>
              <a:rPr sz="2000" dirty="0"/>
              <a:t>be</a:t>
            </a:r>
            <a:r>
              <a:rPr sz="2000" spc="-25" dirty="0"/>
              <a:t> </a:t>
            </a:r>
            <a:r>
              <a:rPr sz="2000" dirty="0"/>
              <a:t>explicitly</a:t>
            </a:r>
            <a:r>
              <a:rPr sz="2000" spc="-25" dirty="0"/>
              <a:t> </a:t>
            </a:r>
            <a:r>
              <a:rPr sz="2000" dirty="0"/>
              <a:t>accessed</a:t>
            </a:r>
            <a:r>
              <a:rPr sz="2000" spc="-25" dirty="0"/>
              <a:t> </a:t>
            </a:r>
            <a:r>
              <a:rPr sz="2000" dirty="0"/>
              <a:t>as</a:t>
            </a:r>
            <a:r>
              <a:rPr sz="2000" spc="-25" dirty="0"/>
              <a:t> </a:t>
            </a:r>
            <a:r>
              <a:rPr sz="2000" dirty="0"/>
              <a:t>a</a:t>
            </a:r>
            <a:r>
              <a:rPr sz="2000" spc="-25" dirty="0"/>
              <a:t> Web </a:t>
            </a:r>
            <a:r>
              <a:rPr sz="2000" dirty="0"/>
              <a:t>service</a:t>
            </a:r>
            <a:r>
              <a:rPr sz="2000" spc="-15" dirty="0"/>
              <a:t> </a:t>
            </a:r>
            <a:r>
              <a:rPr sz="2000" dirty="0"/>
              <a:t>through</a:t>
            </a:r>
            <a:r>
              <a:rPr sz="2000" spc="-15" dirty="0"/>
              <a:t> </a:t>
            </a:r>
            <a:r>
              <a:rPr sz="2000" dirty="0"/>
              <a:t>a</a:t>
            </a:r>
            <a:r>
              <a:rPr sz="2000" spc="-15" dirty="0"/>
              <a:t> </a:t>
            </a:r>
            <a:r>
              <a:rPr sz="2000" dirty="0"/>
              <a:t>WSDL</a:t>
            </a:r>
            <a:r>
              <a:rPr sz="2000" spc="-15" dirty="0"/>
              <a:t> </a:t>
            </a:r>
            <a:r>
              <a:rPr sz="2000" dirty="0"/>
              <a:t>or</a:t>
            </a:r>
            <a:r>
              <a:rPr sz="2000" spc="-15" dirty="0"/>
              <a:t> </a:t>
            </a:r>
            <a:r>
              <a:rPr sz="2000" dirty="0"/>
              <a:t>it</a:t>
            </a:r>
            <a:r>
              <a:rPr sz="2000" spc="-15" dirty="0"/>
              <a:t> </a:t>
            </a:r>
            <a:r>
              <a:rPr sz="2000" dirty="0"/>
              <a:t>can</a:t>
            </a:r>
            <a:r>
              <a:rPr sz="2000" spc="-15" dirty="0"/>
              <a:t> </a:t>
            </a:r>
            <a:r>
              <a:rPr sz="2000" dirty="0"/>
              <a:t>act</a:t>
            </a:r>
            <a:r>
              <a:rPr sz="2000" spc="-15" dirty="0"/>
              <a:t> </a:t>
            </a:r>
            <a:r>
              <a:rPr sz="2000" dirty="0"/>
              <a:t>as</a:t>
            </a:r>
            <a:r>
              <a:rPr sz="2000" spc="-15" dirty="0"/>
              <a:t> </a:t>
            </a:r>
            <a:r>
              <a:rPr sz="2000" dirty="0"/>
              <a:t>a</a:t>
            </a:r>
            <a:r>
              <a:rPr sz="2000" spc="-15" dirty="0"/>
              <a:t> </a:t>
            </a:r>
            <a:r>
              <a:rPr sz="2000" dirty="0"/>
              <a:t>service</a:t>
            </a:r>
            <a:r>
              <a:rPr sz="2000" spc="-15" dirty="0"/>
              <a:t> </a:t>
            </a:r>
            <a:r>
              <a:rPr sz="2000" dirty="0"/>
              <a:t>agent.</a:t>
            </a:r>
            <a:r>
              <a:rPr sz="2000" spc="-15" dirty="0"/>
              <a:t> </a:t>
            </a:r>
            <a:r>
              <a:rPr sz="2000" dirty="0"/>
              <a:t>Service</a:t>
            </a:r>
            <a:r>
              <a:rPr sz="2000" spc="-20" dirty="0"/>
              <a:t> </a:t>
            </a:r>
            <a:r>
              <a:rPr sz="2000" dirty="0"/>
              <a:t>agents</a:t>
            </a:r>
            <a:r>
              <a:rPr sz="2000" spc="-15" dirty="0"/>
              <a:t> </a:t>
            </a:r>
            <a:r>
              <a:rPr sz="2000" spc="-25" dirty="0"/>
              <a:t>are </a:t>
            </a:r>
            <a:r>
              <a:rPr sz="2000" dirty="0"/>
              <a:t>intermediaries</a:t>
            </a:r>
            <a:r>
              <a:rPr sz="2000" spc="-40" dirty="0"/>
              <a:t> </a:t>
            </a:r>
            <a:r>
              <a:rPr sz="2000" dirty="0"/>
              <a:t>designed</a:t>
            </a:r>
            <a:r>
              <a:rPr sz="2000" spc="-40" dirty="0"/>
              <a:t> </a:t>
            </a:r>
            <a:r>
              <a:rPr sz="2000" dirty="0"/>
              <a:t>to</a:t>
            </a:r>
            <a:r>
              <a:rPr sz="2000" spc="-35" dirty="0"/>
              <a:t> </a:t>
            </a:r>
            <a:r>
              <a:rPr sz="2000" dirty="0"/>
              <a:t>intercept</a:t>
            </a:r>
            <a:r>
              <a:rPr sz="2000" spc="-40" dirty="0"/>
              <a:t> </a:t>
            </a:r>
            <a:r>
              <a:rPr sz="2000" dirty="0"/>
              <a:t>and</a:t>
            </a:r>
            <a:r>
              <a:rPr sz="2000" spc="-30" dirty="0"/>
              <a:t> </a:t>
            </a:r>
            <a:r>
              <a:rPr sz="2000" dirty="0"/>
              <a:t>process</a:t>
            </a:r>
            <a:r>
              <a:rPr sz="2000" spc="-35" dirty="0"/>
              <a:t> </a:t>
            </a:r>
            <a:r>
              <a:rPr sz="2000" dirty="0"/>
              <a:t>messages</a:t>
            </a:r>
            <a:r>
              <a:rPr sz="2000" spc="-30" dirty="0"/>
              <a:t> </a:t>
            </a:r>
            <a:r>
              <a:rPr sz="2000" dirty="0"/>
              <a:t>en</a:t>
            </a:r>
            <a:r>
              <a:rPr sz="2000" spc="-35" dirty="0"/>
              <a:t> </a:t>
            </a:r>
            <a:r>
              <a:rPr sz="2000" dirty="0"/>
              <a:t>route</a:t>
            </a:r>
            <a:r>
              <a:rPr sz="2000" spc="-30" dirty="0"/>
              <a:t> </a:t>
            </a:r>
            <a:r>
              <a:rPr sz="2000" dirty="0"/>
              <a:t>to</a:t>
            </a:r>
            <a:r>
              <a:rPr sz="2000" spc="-35" dirty="0"/>
              <a:t> </a:t>
            </a:r>
            <a:r>
              <a:rPr sz="2000" spc="-10" dirty="0"/>
              <a:t>their </a:t>
            </a:r>
            <a:r>
              <a:rPr sz="2000" dirty="0"/>
              <a:t>ultimate</a:t>
            </a:r>
            <a:r>
              <a:rPr sz="2000" spc="-35" dirty="0"/>
              <a:t> </a:t>
            </a:r>
            <a:r>
              <a:rPr sz="2000" dirty="0"/>
              <a:t>destinations</a:t>
            </a:r>
            <a:r>
              <a:rPr sz="2000" spc="-30" dirty="0"/>
              <a:t> </a:t>
            </a:r>
            <a:r>
              <a:rPr sz="2000" dirty="0"/>
              <a:t>and</a:t>
            </a:r>
            <a:r>
              <a:rPr sz="2000" spc="-30" dirty="0"/>
              <a:t> </a:t>
            </a:r>
            <a:r>
              <a:rPr sz="2000" dirty="0"/>
              <a:t>are</a:t>
            </a:r>
            <a:r>
              <a:rPr sz="2000" spc="-35" dirty="0"/>
              <a:t> </a:t>
            </a:r>
            <a:r>
              <a:rPr sz="2000" dirty="0"/>
              <a:t>explained</a:t>
            </a:r>
            <a:r>
              <a:rPr sz="2000" spc="-30" dirty="0"/>
              <a:t> </a:t>
            </a:r>
            <a:r>
              <a:rPr sz="2000" dirty="0"/>
              <a:t>later</a:t>
            </a:r>
            <a:r>
              <a:rPr sz="2000" spc="-30" dirty="0"/>
              <a:t> </a:t>
            </a:r>
            <a:r>
              <a:rPr sz="2000" dirty="0"/>
              <a:t>on.</a:t>
            </a:r>
            <a:r>
              <a:rPr sz="2000" spc="-30" dirty="0"/>
              <a:t> </a:t>
            </a:r>
            <a:r>
              <a:rPr sz="2000" dirty="0"/>
              <a:t>TLS</a:t>
            </a:r>
            <a:r>
              <a:rPr sz="2000" spc="-35" dirty="0"/>
              <a:t> </a:t>
            </a:r>
            <a:r>
              <a:rPr sz="2000" dirty="0"/>
              <a:t>opted</a:t>
            </a:r>
            <a:r>
              <a:rPr sz="2000" spc="-30" dirty="0"/>
              <a:t> </a:t>
            </a:r>
            <a:r>
              <a:rPr sz="2000" dirty="0"/>
              <a:t>to</a:t>
            </a:r>
            <a:r>
              <a:rPr sz="2000" spc="-30" dirty="0"/>
              <a:t> </a:t>
            </a:r>
            <a:r>
              <a:rPr sz="2000" spc="-10" dirty="0"/>
              <a:t>develop </a:t>
            </a:r>
            <a:r>
              <a:rPr sz="2000" dirty="0"/>
              <a:t>flexible</a:t>
            </a:r>
            <a:r>
              <a:rPr sz="2000" spc="-50" dirty="0"/>
              <a:t> </a:t>
            </a:r>
            <a:r>
              <a:rPr sz="2000" dirty="0"/>
              <a:t>intermediaries</a:t>
            </a:r>
            <a:r>
              <a:rPr sz="2000" spc="-40" dirty="0"/>
              <a:t> </a:t>
            </a:r>
            <a:r>
              <a:rPr sz="2000" dirty="0"/>
              <a:t>to</a:t>
            </a:r>
            <a:r>
              <a:rPr sz="2000" spc="-40" dirty="0"/>
              <a:t> </a:t>
            </a:r>
            <a:r>
              <a:rPr sz="2000" dirty="0"/>
              <a:t>fulfill</a:t>
            </a:r>
            <a:r>
              <a:rPr sz="2000" spc="-40" dirty="0"/>
              <a:t> </a:t>
            </a:r>
            <a:r>
              <a:rPr sz="2000" dirty="0"/>
              <a:t>requirements</a:t>
            </a:r>
            <a:r>
              <a:rPr sz="2000" spc="-40" dirty="0"/>
              <a:t> </a:t>
            </a:r>
            <a:r>
              <a:rPr sz="2000" dirty="0"/>
              <a:t>specific</a:t>
            </a:r>
            <a:r>
              <a:rPr sz="2000" spc="-40" dirty="0"/>
              <a:t> </a:t>
            </a:r>
            <a:r>
              <a:rPr sz="2000" dirty="0"/>
              <a:t>to</a:t>
            </a:r>
            <a:r>
              <a:rPr sz="2000" spc="-40" dirty="0"/>
              <a:t> </a:t>
            </a:r>
            <a:r>
              <a:rPr sz="2000" dirty="0"/>
              <a:t>their</a:t>
            </a:r>
            <a:r>
              <a:rPr sz="2000" spc="-35" dirty="0"/>
              <a:t> </a:t>
            </a:r>
            <a:r>
              <a:rPr sz="2000" spc="-10" dirty="0"/>
              <a:t>environments.</a:t>
            </a:r>
            <a:endParaRPr sz="20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8026" y="1724404"/>
            <a:ext cx="5666995" cy="34099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86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95"/>
              </a:spcBef>
            </a:pPr>
            <a:r>
              <a:rPr sz="2000" dirty="0"/>
              <a:t>A</a:t>
            </a:r>
            <a:r>
              <a:rPr sz="2000" spc="-35" dirty="0"/>
              <a:t> </a:t>
            </a:r>
            <a:r>
              <a:rPr sz="2000" dirty="0"/>
              <a:t>passive</a:t>
            </a:r>
            <a:r>
              <a:rPr sz="2000" spc="-35" dirty="0"/>
              <a:t> </a:t>
            </a:r>
            <a:r>
              <a:rPr sz="2000" dirty="0"/>
              <a:t>intermediary</a:t>
            </a:r>
            <a:r>
              <a:rPr sz="2000" spc="-35" dirty="0"/>
              <a:t> </a:t>
            </a:r>
            <a:r>
              <a:rPr sz="2000" dirty="0"/>
              <a:t>service</a:t>
            </a:r>
            <a:r>
              <a:rPr sz="2000" spc="-35" dirty="0"/>
              <a:t> </a:t>
            </a:r>
            <a:r>
              <a:rPr sz="2000" dirty="0"/>
              <a:t>processing</a:t>
            </a:r>
            <a:r>
              <a:rPr sz="2000" spc="-35" dirty="0"/>
              <a:t> </a:t>
            </a:r>
            <a:r>
              <a:rPr sz="2000" dirty="0"/>
              <a:t>a</a:t>
            </a:r>
            <a:r>
              <a:rPr sz="2000" spc="-35" dirty="0"/>
              <a:t> </a:t>
            </a:r>
            <a:r>
              <a:rPr sz="2000" dirty="0"/>
              <a:t>message</a:t>
            </a:r>
            <a:r>
              <a:rPr sz="2000" spc="-35" dirty="0"/>
              <a:t> </a:t>
            </a:r>
            <a:r>
              <a:rPr sz="2000" dirty="0"/>
              <a:t>without</a:t>
            </a:r>
            <a:r>
              <a:rPr sz="2000" spc="-35" dirty="0"/>
              <a:t> </a:t>
            </a:r>
            <a:r>
              <a:rPr sz="2000" dirty="0"/>
              <a:t>altering</a:t>
            </a:r>
            <a:r>
              <a:rPr sz="2000" spc="-35" dirty="0"/>
              <a:t> </a:t>
            </a:r>
            <a:r>
              <a:rPr sz="2000" dirty="0"/>
              <a:t>its</a:t>
            </a:r>
            <a:r>
              <a:rPr sz="2000" spc="-35" dirty="0"/>
              <a:t> </a:t>
            </a:r>
            <a:r>
              <a:rPr sz="2000" spc="-10" dirty="0"/>
              <a:t>contents</a:t>
            </a:r>
            <a:endParaRPr sz="20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5723" y="1724404"/>
            <a:ext cx="5991604" cy="34099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5465" rIns="0" bIns="0" rtlCol="0">
            <a:spAutoFit/>
          </a:bodyPr>
          <a:lstStyle/>
          <a:p>
            <a:pPr marL="2842260">
              <a:lnSpc>
                <a:spcPct val="100000"/>
              </a:lnSpc>
              <a:spcBef>
                <a:spcPts val="95"/>
              </a:spcBef>
            </a:pPr>
            <a:r>
              <a:rPr sz="2000" dirty="0"/>
              <a:t>An</a:t>
            </a:r>
            <a:r>
              <a:rPr sz="2000" spc="-35" dirty="0"/>
              <a:t> </a:t>
            </a:r>
            <a:r>
              <a:rPr sz="2000" dirty="0"/>
              <a:t>active</a:t>
            </a:r>
            <a:r>
              <a:rPr sz="2000" spc="-40" dirty="0"/>
              <a:t> </a:t>
            </a:r>
            <a:r>
              <a:rPr sz="2000" dirty="0"/>
              <a:t>intermediary</a:t>
            </a:r>
            <a:r>
              <a:rPr sz="2000" spc="-40" dirty="0"/>
              <a:t> </a:t>
            </a:r>
            <a:r>
              <a:rPr sz="2000" spc="-10" dirty="0"/>
              <a:t>service</a:t>
            </a:r>
            <a:endParaRPr sz="20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3097530">
              <a:lnSpc>
                <a:spcPct val="100000"/>
              </a:lnSpc>
              <a:spcBef>
                <a:spcPts val="95"/>
              </a:spcBef>
            </a:pPr>
            <a:r>
              <a:rPr dirty="0"/>
              <a:t>Case</a:t>
            </a:r>
            <a:r>
              <a:rPr spc="-85" dirty="0"/>
              <a:t> </a:t>
            </a:r>
            <a:r>
              <a:rPr spc="-10" dirty="0"/>
              <a:t>Study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701" y="1587499"/>
            <a:ext cx="7967980" cy="43802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86360" indent="-342900">
              <a:lnSpc>
                <a:spcPts val="3020"/>
              </a:lnSpc>
              <a:spcBef>
                <a:spcPts val="484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TLS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number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active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intermediaries.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Internal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Policy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Service,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example,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examines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message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determine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whether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subject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any </a:t>
            </a:r>
            <a:r>
              <a:rPr sz="2800" dirty="0">
                <a:latin typeface="Times New Roman"/>
                <a:cs typeface="Times New Roman"/>
              </a:rPr>
              <a:t>internal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policy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restrictions.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0000"/>
              </a:lnSpc>
              <a:spcBef>
                <a:spcPts val="64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If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is,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active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intermediary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inserts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header </a:t>
            </a:r>
            <a:r>
              <a:rPr sz="2800" dirty="0">
                <a:latin typeface="Times New Roman"/>
                <a:cs typeface="Times New Roman"/>
              </a:rPr>
              <a:t>block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containing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more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policy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rules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25" dirty="0">
                <a:latin typeface="Times New Roman"/>
                <a:cs typeface="Times New Roman"/>
              </a:rPr>
              <a:t> by </a:t>
            </a:r>
            <a:r>
              <a:rPr sz="2800" dirty="0">
                <a:latin typeface="Times New Roman"/>
                <a:cs typeface="Times New Roman"/>
              </a:rPr>
              <a:t>subsequent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providers.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passive </a:t>
            </a:r>
            <a:r>
              <a:rPr sz="2800" dirty="0">
                <a:latin typeface="Times New Roman"/>
                <a:cs typeface="Times New Roman"/>
              </a:rPr>
              <a:t>intermediary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example,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active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intermediary </a:t>
            </a:r>
            <a:r>
              <a:rPr sz="2800" dirty="0">
                <a:latin typeface="Times New Roman"/>
                <a:cs typeface="Times New Roman"/>
              </a:rPr>
              <a:t>transitions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provider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service </a:t>
            </a:r>
            <a:r>
              <a:rPr sz="2800" dirty="0">
                <a:latin typeface="Times New Roman"/>
                <a:cs typeface="Times New Roman"/>
              </a:rPr>
              <a:t>requestor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roles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before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finally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forwarding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message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appropriate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TLS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provider.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3525" y="1119377"/>
            <a:ext cx="6105525" cy="46192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265" rIns="0" bIns="0" rtlCol="0">
            <a:spAutoFit/>
          </a:bodyPr>
          <a:lstStyle/>
          <a:p>
            <a:pPr marL="1682114">
              <a:lnSpc>
                <a:spcPct val="100000"/>
              </a:lnSpc>
              <a:spcBef>
                <a:spcPts val="95"/>
              </a:spcBef>
            </a:pPr>
            <a:r>
              <a:rPr sz="2000" dirty="0"/>
              <a:t>Web</a:t>
            </a:r>
            <a:r>
              <a:rPr sz="2000" spc="-45" dirty="0"/>
              <a:t> </a:t>
            </a:r>
            <a:r>
              <a:rPr sz="2000" dirty="0"/>
              <a:t>services</a:t>
            </a:r>
            <a:r>
              <a:rPr sz="2000" spc="-40" dirty="0"/>
              <a:t> </a:t>
            </a:r>
            <a:r>
              <a:rPr sz="2000" dirty="0"/>
              <a:t>acting</a:t>
            </a:r>
            <a:r>
              <a:rPr sz="2000" spc="-40" dirty="0"/>
              <a:t> </a:t>
            </a:r>
            <a:r>
              <a:rPr sz="2000" dirty="0"/>
              <a:t>as</a:t>
            </a:r>
            <a:r>
              <a:rPr sz="2000" spc="-40" dirty="0"/>
              <a:t> </a:t>
            </a:r>
            <a:r>
              <a:rPr sz="2000" dirty="0"/>
              <a:t>initial</a:t>
            </a:r>
            <a:r>
              <a:rPr sz="2000" spc="-40" dirty="0"/>
              <a:t> </a:t>
            </a:r>
            <a:r>
              <a:rPr sz="2000" dirty="0"/>
              <a:t>sender</a:t>
            </a:r>
            <a:r>
              <a:rPr sz="2000" spc="-40" dirty="0"/>
              <a:t> </a:t>
            </a:r>
            <a:r>
              <a:rPr sz="2000" dirty="0"/>
              <a:t>and</a:t>
            </a:r>
            <a:r>
              <a:rPr sz="2000" spc="-40" dirty="0"/>
              <a:t> </a:t>
            </a:r>
            <a:r>
              <a:rPr sz="2000" dirty="0"/>
              <a:t>ultimate</a:t>
            </a:r>
            <a:r>
              <a:rPr sz="2000" spc="-40" dirty="0"/>
              <a:t> </a:t>
            </a:r>
            <a:r>
              <a:rPr sz="2000" spc="-10" dirty="0"/>
              <a:t>receiver</a:t>
            </a:r>
            <a:endParaRPr sz="20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818" rIns="0" bIns="0" rtlCol="0">
            <a:spAutoFit/>
          </a:bodyPr>
          <a:lstStyle/>
          <a:p>
            <a:pPr marL="3212465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Case </a:t>
            </a:r>
            <a:r>
              <a:rPr sz="4000" spc="-10" dirty="0"/>
              <a:t>Study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60501" y="1563878"/>
            <a:ext cx="8115934" cy="54298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2900">
              <a:lnSpc>
                <a:spcPct val="799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Expanding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previous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example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demonstrated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use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passive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intermediary,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let's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take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look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services </a:t>
            </a:r>
            <a:r>
              <a:rPr sz="2400" dirty="0">
                <a:latin typeface="Times New Roman"/>
                <a:cs typeface="Times New Roman"/>
              </a:rPr>
              <a:t>involved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exchange.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scenario,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RailCo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Invoice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Submission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(acting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 </a:t>
            </a:r>
            <a:r>
              <a:rPr sz="2400" dirty="0">
                <a:latin typeface="Times New Roman"/>
                <a:cs typeface="Times New Roman"/>
              </a:rPr>
              <a:t>requestor)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initiating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transmission.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receiving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message,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Load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Balancing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intermediary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 </a:t>
            </a:r>
            <a:r>
              <a:rPr sz="2400" dirty="0">
                <a:latin typeface="Times New Roman"/>
                <a:cs typeface="Times New Roman"/>
              </a:rPr>
              <a:t>provider.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routing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intermediary </a:t>
            </a:r>
            <a:r>
              <a:rPr sz="2400" dirty="0">
                <a:latin typeface="Times New Roman"/>
                <a:cs typeface="Times New Roman"/>
              </a:rPr>
              <a:t>temporarily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assumes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requestor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sends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message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Accounts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Payable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another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 provider.</a:t>
            </a:r>
            <a:endParaRPr sz="2400">
              <a:latin typeface="Times New Roman"/>
              <a:cs typeface="Times New Roman"/>
            </a:endParaRPr>
          </a:p>
          <a:p>
            <a:pPr marL="355600" marR="15240" indent="-342900">
              <a:lnSpc>
                <a:spcPct val="799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physical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created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four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logical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roles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complete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requestor-to-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provider </a:t>
            </a:r>
            <a:r>
              <a:rPr sz="2400" dirty="0">
                <a:latin typeface="Times New Roman"/>
                <a:cs typeface="Times New Roman"/>
              </a:rPr>
              <a:t>transmissions.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however,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Web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that </a:t>
            </a:r>
            <a:r>
              <a:rPr sz="2400" dirty="0">
                <a:latin typeface="Times New Roman"/>
                <a:cs typeface="Times New Roman"/>
              </a:rPr>
              <a:t>initiated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transmission.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Invoice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Submission </a:t>
            </a:r>
            <a:r>
              <a:rPr sz="2400" dirty="0">
                <a:latin typeface="Times New Roman"/>
                <a:cs typeface="Times New Roman"/>
              </a:rPr>
              <a:t>Service,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therefore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considered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initial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sender. </a:t>
            </a:r>
            <a:r>
              <a:rPr sz="2400" dirty="0">
                <a:latin typeface="Times New Roman"/>
                <a:cs typeface="Times New Roman"/>
              </a:rPr>
              <a:t>Similarly,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Web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ended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overall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activity,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makes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Accounts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Payable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ultimate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receiver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7123" y="1614677"/>
            <a:ext cx="6448804" cy="36286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2431" y="404875"/>
            <a:ext cx="77431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15565" marR="5080" indent="-2603500">
              <a:lnSpc>
                <a:spcPct val="100000"/>
              </a:lnSpc>
              <a:spcBef>
                <a:spcPts val="95"/>
              </a:spcBef>
            </a:pPr>
            <a:r>
              <a:rPr sz="2000" dirty="0"/>
              <a:t>Load</a:t>
            </a:r>
            <a:r>
              <a:rPr sz="2000" spc="-35" dirty="0"/>
              <a:t> </a:t>
            </a:r>
            <a:r>
              <a:rPr sz="2000" dirty="0"/>
              <a:t>Balancing</a:t>
            </a:r>
            <a:r>
              <a:rPr sz="2000" spc="-30" dirty="0"/>
              <a:t> </a:t>
            </a:r>
            <a:r>
              <a:rPr sz="2000" dirty="0"/>
              <a:t>Service</a:t>
            </a:r>
            <a:r>
              <a:rPr sz="2000" spc="-30" dirty="0"/>
              <a:t> </a:t>
            </a:r>
            <a:r>
              <a:rPr sz="2000" dirty="0"/>
              <a:t>acting</a:t>
            </a:r>
            <a:r>
              <a:rPr sz="2000" spc="-30" dirty="0"/>
              <a:t> </a:t>
            </a:r>
            <a:r>
              <a:rPr sz="2000" dirty="0"/>
              <a:t>as</a:t>
            </a:r>
            <a:r>
              <a:rPr sz="2000" spc="-30" dirty="0"/>
              <a:t> </a:t>
            </a:r>
            <a:r>
              <a:rPr sz="2000" dirty="0"/>
              <a:t>an</a:t>
            </a:r>
            <a:r>
              <a:rPr sz="2000" spc="-30" dirty="0"/>
              <a:t> </a:t>
            </a:r>
            <a:r>
              <a:rPr sz="2000" dirty="0"/>
              <a:t>intermediary</a:t>
            </a:r>
            <a:r>
              <a:rPr sz="2000" spc="-30" dirty="0"/>
              <a:t> </a:t>
            </a:r>
            <a:r>
              <a:rPr sz="2000" dirty="0"/>
              <a:t>between</a:t>
            </a:r>
            <a:r>
              <a:rPr sz="2000" spc="-35" dirty="0"/>
              <a:t> </a:t>
            </a:r>
            <a:r>
              <a:rPr sz="2000" dirty="0"/>
              <a:t>the</a:t>
            </a:r>
            <a:r>
              <a:rPr sz="2000" spc="-30" dirty="0"/>
              <a:t> </a:t>
            </a:r>
            <a:r>
              <a:rPr sz="2000" dirty="0"/>
              <a:t>initial</a:t>
            </a:r>
            <a:r>
              <a:rPr sz="2000" spc="-30" dirty="0"/>
              <a:t> </a:t>
            </a:r>
            <a:r>
              <a:rPr sz="2000" spc="-10" dirty="0"/>
              <a:t>sender </a:t>
            </a:r>
            <a:r>
              <a:rPr sz="2000" dirty="0"/>
              <a:t>and</a:t>
            </a:r>
            <a:r>
              <a:rPr sz="2000" spc="-35" dirty="0"/>
              <a:t> </a:t>
            </a:r>
            <a:r>
              <a:rPr sz="2000" dirty="0"/>
              <a:t>the</a:t>
            </a:r>
            <a:r>
              <a:rPr sz="2000" spc="-35" dirty="0"/>
              <a:t> </a:t>
            </a:r>
            <a:r>
              <a:rPr sz="2000" dirty="0"/>
              <a:t>ultimate</a:t>
            </a:r>
            <a:r>
              <a:rPr sz="2000" spc="-30" dirty="0"/>
              <a:t> </a:t>
            </a:r>
            <a:r>
              <a:rPr sz="2000" spc="-10" dirty="0"/>
              <a:t>receiver</a:t>
            </a:r>
            <a:endParaRPr sz="20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3950" y="1457705"/>
            <a:ext cx="6915148" cy="39433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5465" rIns="0" bIns="0" rtlCol="0">
            <a:spAutoFit/>
          </a:bodyPr>
          <a:lstStyle/>
          <a:p>
            <a:pPr marL="1649095">
              <a:lnSpc>
                <a:spcPct val="100000"/>
              </a:lnSpc>
              <a:spcBef>
                <a:spcPts val="95"/>
              </a:spcBef>
            </a:pPr>
            <a:r>
              <a:rPr sz="2000" dirty="0"/>
              <a:t>A</a:t>
            </a:r>
            <a:r>
              <a:rPr sz="2000" spc="-30" dirty="0"/>
              <a:t> </a:t>
            </a:r>
            <a:r>
              <a:rPr sz="2000" dirty="0"/>
              <a:t>service</a:t>
            </a:r>
            <a:r>
              <a:rPr sz="2000" spc="-30" dirty="0"/>
              <a:t> </a:t>
            </a:r>
            <a:r>
              <a:rPr sz="2000" dirty="0"/>
              <a:t>composition</a:t>
            </a:r>
            <a:r>
              <a:rPr sz="2000" spc="-30" dirty="0"/>
              <a:t> </a:t>
            </a:r>
            <a:r>
              <a:rPr sz="2000" dirty="0"/>
              <a:t>consisting</a:t>
            </a:r>
            <a:r>
              <a:rPr sz="2000" spc="-30" dirty="0"/>
              <a:t> </a:t>
            </a:r>
            <a:r>
              <a:rPr sz="2000" dirty="0"/>
              <a:t>of</a:t>
            </a:r>
            <a:r>
              <a:rPr sz="2000" spc="-35" dirty="0"/>
              <a:t> </a:t>
            </a:r>
            <a:r>
              <a:rPr sz="2000" dirty="0"/>
              <a:t>four</a:t>
            </a:r>
            <a:r>
              <a:rPr sz="2000" spc="-30" dirty="0"/>
              <a:t> </a:t>
            </a:r>
            <a:r>
              <a:rPr sz="2000" spc="-10" dirty="0"/>
              <a:t>members</a:t>
            </a:r>
            <a:endParaRPr sz="20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3097530">
              <a:lnSpc>
                <a:spcPct val="100000"/>
              </a:lnSpc>
              <a:spcBef>
                <a:spcPts val="95"/>
              </a:spcBef>
            </a:pPr>
            <a:r>
              <a:rPr dirty="0"/>
              <a:t>Case</a:t>
            </a:r>
            <a:r>
              <a:rPr spc="-85" dirty="0"/>
              <a:t> </a:t>
            </a:r>
            <a:r>
              <a:rPr spc="-10" dirty="0"/>
              <a:t>Study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701" y="1563878"/>
            <a:ext cx="8016875" cy="477266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469900" marR="5080" indent="-457200">
              <a:lnSpc>
                <a:spcPct val="79800"/>
              </a:lnSpc>
              <a:spcBef>
                <a:spcPts val="680"/>
              </a:spcBef>
              <a:buChar char="•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TLS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Accounts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Payable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receives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invoice,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invokes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series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additional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fully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invoice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contents:</a:t>
            </a:r>
            <a:endParaRPr sz="2400">
              <a:latin typeface="Times New Roman"/>
              <a:cs typeface="Times New Roman"/>
            </a:endParaRPr>
          </a:p>
          <a:p>
            <a:pPr marL="469900" marR="79375" indent="-457200">
              <a:lnSpc>
                <a:spcPct val="79800"/>
              </a:lnSpc>
              <a:spcBef>
                <a:spcPts val="580"/>
              </a:spcBef>
              <a:buAutoNum type="arabicPeriod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first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Vendor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Profile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validate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invoice </a:t>
            </a:r>
            <a:r>
              <a:rPr sz="2400" dirty="0">
                <a:latin typeface="Times New Roman"/>
                <a:cs typeface="Times New Roman"/>
              </a:rPr>
              <a:t>header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invoice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document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vendor account.</a:t>
            </a:r>
            <a:endParaRPr sz="2400">
              <a:latin typeface="Times New Roman"/>
              <a:cs typeface="Times New Roman"/>
            </a:endParaRPr>
          </a:p>
          <a:p>
            <a:pPr marL="469900" marR="926465" indent="-457200">
              <a:lnSpc>
                <a:spcPct val="79900"/>
              </a:lnSpc>
              <a:spcBef>
                <a:spcPts val="575"/>
              </a:spcBef>
              <a:buAutoNum type="arabicPeriod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Next,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Accounts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Payable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extracts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taxes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shipping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directly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amounts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25" dirty="0">
                <a:latin typeface="Times New Roman"/>
                <a:cs typeface="Times New Roman"/>
              </a:rPr>
              <a:t> the </a:t>
            </a:r>
            <a:r>
              <a:rPr sz="2400" dirty="0">
                <a:latin typeface="Times New Roman"/>
                <a:cs typeface="Times New Roman"/>
              </a:rPr>
              <a:t>appropriate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A/P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accounts.</a:t>
            </a:r>
            <a:endParaRPr sz="2400">
              <a:latin typeface="Times New Roman"/>
              <a:cs typeface="Times New Roman"/>
            </a:endParaRPr>
          </a:p>
          <a:p>
            <a:pPr marL="469900" marR="154940" indent="-457200">
              <a:lnSpc>
                <a:spcPct val="79900"/>
              </a:lnSpc>
              <a:spcBef>
                <a:spcPts val="575"/>
              </a:spcBef>
              <a:buAutoNum type="arabicPeriod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Finally,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Accounts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Payable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passes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Ledger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invoice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total,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update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General Ledger.</a:t>
            </a:r>
            <a:endParaRPr sz="2400">
              <a:latin typeface="Times New Roman"/>
              <a:cs typeface="Times New Roman"/>
            </a:endParaRPr>
          </a:p>
          <a:p>
            <a:pPr marL="469900" marR="85090" lvl="1" indent="-457200">
              <a:lnSpc>
                <a:spcPct val="79900"/>
              </a:lnSpc>
              <a:spcBef>
                <a:spcPts val="570"/>
              </a:spcBef>
              <a:buChar char="•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scenario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composition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consists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three </a:t>
            </a:r>
            <a:r>
              <a:rPr sz="2400" dirty="0">
                <a:latin typeface="Times New Roman"/>
                <a:cs typeface="Times New Roman"/>
              </a:rPr>
              <a:t>composition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members,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spearheaded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Accounts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Payable Service.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1275715">
              <a:lnSpc>
                <a:spcPct val="100000"/>
              </a:lnSpc>
              <a:spcBef>
                <a:spcPts val="95"/>
              </a:spcBef>
            </a:pPr>
            <a:r>
              <a:rPr dirty="0"/>
              <a:t>How</a:t>
            </a:r>
            <a:r>
              <a:rPr spc="-30" dirty="0"/>
              <a:t> </a:t>
            </a:r>
            <a:r>
              <a:rPr dirty="0"/>
              <a:t>services</a:t>
            </a:r>
            <a:r>
              <a:rPr spc="-25" dirty="0"/>
              <a:t> </a:t>
            </a:r>
            <a:r>
              <a:rPr spc="-10" dirty="0"/>
              <a:t>communicate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701" y="1622551"/>
            <a:ext cx="8607299" cy="41601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6322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After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sends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message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way,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loses </a:t>
            </a:r>
            <a:r>
              <a:rPr sz="2800" dirty="0">
                <a:latin typeface="Times New Roman"/>
                <a:cs typeface="Times New Roman"/>
              </a:rPr>
              <a:t>control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what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happens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message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thereafter.</a:t>
            </a:r>
            <a:endParaRPr sz="2800" dirty="0">
              <a:latin typeface="Times New Roman"/>
              <a:cs typeface="Times New Roman"/>
            </a:endParaRPr>
          </a:p>
          <a:p>
            <a:pPr marL="355600" marR="1376045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we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require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messages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to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exist</a:t>
            </a:r>
            <a:r>
              <a:rPr sz="2800" b="1" spc="-25" dirty="0">
                <a:latin typeface="Times New Roman"/>
                <a:cs typeface="Times New Roman"/>
              </a:rPr>
              <a:t> as </a:t>
            </a:r>
            <a:r>
              <a:rPr sz="2800" b="1" dirty="0">
                <a:latin typeface="Times New Roman"/>
                <a:cs typeface="Times New Roman"/>
              </a:rPr>
              <a:t>"independent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units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of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communication."</a:t>
            </a:r>
            <a:endParaRPr sz="2800" b="1" dirty="0">
              <a:latin typeface="Times New Roman"/>
              <a:cs typeface="Times New Roman"/>
            </a:endParaRPr>
          </a:p>
          <a:p>
            <a:pPr marL="355600" marR="421005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This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means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messages,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like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services,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should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be </a:t>
            </a:r>
            <a:r>
              <a:rPr sz="2800" spc="-10" dirty="0">
                <a:latin typeface="Times New Roman"/>
                <a:cs typeface="Times New Roman"/>
              </a:rPr>
              <a:t>autonomous.</a:t>
            </a:r>
            <a:endParaRPr sz="28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effect,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messages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outfitted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enough </a:t>
            </a:r>
            <a:r>
              <a:rPr sz="2800" dirty="0">
                <a:latin typeface="Times New Roman"/>
                <a:cs typeface="Times New Roman"/>
              </a:rPr>
              <a:t>intelligence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self-</a:t>
            </a:r>
            <a:r>
              <a:rPr sz="2800" dirty="0">
                <a:latin typeface="Times New Roman"/>
                <a:cs typeface="Times New Roman"/>
              </a:rPr>
              <a:t>govern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their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parts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processing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logic.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380" y="1100329"/>
            <a:ext cx="6124575" cy="46573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865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95"/>
              </a:spcBef>
            </a:pPr>
            <a:r>
              <a:rPr sz="2000" dirty="0"/>
              <a:t>The</a:t>
            </a:r>
            <a:r>
              <a:rPr sz="2000" spc="-35" dirty="0"/>
              <a:t> </a:t>
            </a:r>
            <a:r>
              <a:rPr sz="2000" dirty="0"/>
              <a:t>Accounts</a:t>
            </a:r>
            <a:r>
              <a:rPr sz="2000" spc="-35" dirty="0"/>
              <a:t> </a:t>
            </a:r>
            <a:r>
              <a:rPr sz="2000" dirty="0"/>
              <a:t>Payable</a:t>
            </a:r>
            <a:r>
              <a:rPr sz="2000" spc="-30" dirty="0"/>
              <a:t> </a:t>
            </a:r>
            <a:r>
              <a:rPr sz="2000" dirty="0"/>
              <a:t>Service</a:t>
            </a:r>
            <a:r>
              <a:rPr sz="2000" spc="-35" dirty="0"/>
              <a:t> </a:t>
            </a:r>
            <a:r>
              <a:rPr sz="2000" dirty="0"/>
              <a:t>enlisting</a:t>
            </a:r>
            <a:r>
              <a:rPr sz="2000" spc="-35" dirty="0"/>
              <a:t> </a:t>
            </a:r>
            <a:r>
              <a:rPr sz="2000" dirty="0"/>
              <a:t>other</a:t>
            </a:r>
            <a:r>
              <a:rPr sz="2000" spc="-30" dirty="0"/>
              <a:t> </a:t>
            </a:r>
            <a:r>
              <a:rPr sz="2000" dirty="0"/>
              <a:t>services</a:t>
            </a:r>
            <a:r>
              <a:rPr sz="2000" spc="-35" dirty="0"/>
              <a:t> </a:t>
            </a:r>
            <a:r>
              <a:rPr sz="2000" dirty="0"/>
              <a:t>in</a:t>
            </a:r>
            <a:r>
              <a:rPr sz="2000" spc="-30" dirty="0"/>
              <a:t> </a:t>
            </a:r>
            <a:r>
              <a:rPr sz="2000" dirty="0"/>
              <a:t>a</a:t>
            </a:r>
            <a:r>
              <a:rPr sz="2000" spc="-35" dirty="0"/>
              <a:t> </a:t>
            </a:r>
            <a:r>
              <a:rPr sz="2000" dirty="0"/>
              <a:t>service</a:t>
            </a:r>
            <a:r>
              <a:rPr sz="2000" spc="-35" dirty="0"/>
              <a:t> </a:t>
            </a:r>
            <a:r>
              <a:rPr sz="2000" spc="-10" dirty="0"/>
              <a:t>composition</a:t>
            </a:r>
            <a:endParaRPr sz="20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2649220">
              <a:lnSpc>
                <a:spcPct val="100000"/>
              </a:lnSpc>
              <a:spcBef>
                <a:spcPts val="95"/>
              </a:spcBef>
            </a:pPr>
            <a:r>
              <a:rPr dirty="0"/>
              <a:t>Service</a:t>
            </a:r>
            <a:r>
              <a:rPr spc="-15" dirty="0"/>
              <a:t> </a:t>
            </a:r>
            <a:r>
              <a:rPr spc="-10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701" y="1622551"/>
            <a:ext cx="8023225" cy="3868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roles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we've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explored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far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agnostic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25" dirty="0">
                <a:latin typeface="Times New Roman"/>
                <a:cs typeface="Times New Roman"/>
              </a:rPr>
              <a:t> the </a:t>
            </a:r>
            <a:r>
              <a:rPr sz="2800" dirty="0">
                <a:latin typeface="Times New Roman"/>
                <a:cs typeface="Times New Roman"/>
              </a:rPr>
              <a:t>nature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functionality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being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provided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Web </a:t>
            </a:r>
            <a:r>
              <a:rPr sz="2800" dirty="0">
                <a:latin typeface="Times New Roman"/>
                <a:cs typeface="Times New Roman"/>
              </a:rPr>
              <a:t>service.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generic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states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</a:t>
            </a:r>
            <a:r>
              <a:rPr sz="2800" spc="-25" dirty="0">
                <a:latin typeface="Times New Roman"/>
                <a:cs typeface="Times New Roman"/>
              </a:rPr>
              <a:t> can </a:t>
            </a:r>
            <a:r>
              <a:rPr sz="2800" dirty="0">
                <a:latin typeface="Times New Roman"/>
                <a:cs typeface="Times New Roman"/>
              </a:rPr>
              <a:t>enter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within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generic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context.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manner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which </a:t>
            </a:r>
            <a:r>
              <a:rPr sz="2800" dirty="0">
                <a:latin typeface="Times New Roman"/>
                <a:cs typeface="Times New Roman"/>
              </a:rPr>
              <a:t>services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being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utilized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real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world,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though, </a:t>
            </a:r>
            <a:r>
              <a:rPr sz="2800" dirty="0">
                <a:latin typeface="Times New Roman"/>
                <a:cs typeface="Times New Roman"/>
              </a:rPr>
              <a:t>has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classification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based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nature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application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logic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provide,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well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their business-</a:t>
            </a:r>
            <a:r>
              <a:rPr sz="2800" dirty="0">
                <a:latin typeface="Times New Roman"/>
                <a:cs typeface="Times New Roman"/>
              </a:rPr>
              <a:t>related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roles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within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overall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solution. </a:t>
            </a:r>
            <a:r>
              <a:rPr sz="2800" dirty="0">
                <a:latin typeface="Times New Roman"/>
                <a:cs typeface="Times New Roman"/>
              </a:rPr>
              <a:t>These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classifications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known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models.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1740535">
              <a:lnSpc>
                <a:spcPct val="100000"/>
              </a:lnSpc>
              <a:spcBef>
                <a:spcPts val="95"/>
              </a:spcBef>
            </a:pPr>
            <a:r>
              <a:rPr dirty="0"/>
              <a:t>Business</a:t>
            </a:r>
            <a:r>
              <a:rPr spc="-85" dirty="0"/>
              <a:t> </a:t>
            </a:r>
            <a:r>
              <a:rPr dirty="0"/>
              <a:t>service</a:t>
            </a:r>
            <a:r>
              <a:rPr spc="-85" dirty="0"/>
              <a:t>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701" y="1594358"/>
            <a:ext cx="7994015" cy="377444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5080" indent="-342900">
              <a:lnSpc>
                <a:spcPct val="89800"/>
              </a:lnSpc>
              <a:spcBef>
                <a:spcPts val="39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Within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SOA,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business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most </a:t>
            </a:r>
            <a:r>
              <a:rPr sz="2400" dirty="0">
                <a:latin typeface="Times New Roman"/>
                <a:cs typeface="Times New Roman"/>
              </a:rPr>
              <a:t>fundamental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building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block.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encapsulates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distinct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business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logic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within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well-</a:t>
            </a:r>
            <a:r>
              <a:rPr sz="2400" dirty="0">
                <a:latin typeface="Times New Roman"/>
                <a:cs typeface="Times New Roman"/>
              </a:rPr>
              <a:t>defined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boundary.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fully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autonomous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still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limited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executing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isolation,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business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frequently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expected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participate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compositions.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8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Business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within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SOAs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follows:</a:t>
            </a:r>
            <a:endParaRPr sz="24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229"/>
              </a:spcBef>
              <a:buChar char="–"/>
              <a:tabLst>
                <a:tab pos="755015" algn="l"/>
              </a:tabLst>
            </a:pP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fundamental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building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blocks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representation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business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logic</a:t>
            </a:r>
            <a:endParaRPr sz="20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235"/>
              </a:spcBef>
              <a:buChar char="–"/>
              <a:tabLst>
                <a:tab pos="755015" algn="l"/>
              </a:tabLst>
            </a:pP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corporate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entity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information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set</a:t>
            </a:r>
            <a:endParaRPr sz="20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240"/>
              </a:spcBef>
              <a:buChar char="–"/>
              <a:tabLst>
                <a:tab pos="755015" algn="l"/>
              </a:tabLst>
            </a:pP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business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logic</a:t>
            </a:r>
            <a:endParaRPr sz="20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235"/>
              </a:spcBef>
              <a:buChar char="–"/>
              <a:tabLst>
                <a:tab pos="755015" algn="l"/>
              </a:tabLst>
            </a:pP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composition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members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2003425">
              <a:lnSpc>
                <a:spcPct val="100000"/>
              </a:lnSpc>
              <a:spcBef>
                <a:spcPts val="95"/>
              </a:spcBef>
            </a:pPr>
            <a:r>
              <a:rPr dirty="0"/>
              <a:t>Utility</a:t>
            </a:r>
            <a:r>
              <a:rPr spc="-65" dirty="0"/>
              <a:t> </a:t>
            </a:r>
            <a:r>
              <a:rPr dirty="0"/>
              <a:t>service</a:t>
            </a:r>
            <a:r>
              <a:rPr spc="-55" dirty="0"/>
              <a:t>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701" y="1553972"/>
            <a:ext cx="8048625" cy="428752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77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Any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generic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Web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agent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designed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potential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reuse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classified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utility </a:t>
            </a:r>
            <a:r>
              <a:rPr sz="2800" dirty="0">
                <a:latin typeface="Times New Roman"/>
                <a:cs typeface="Times New Roman"/>
              </a:rPr>
              <a:t>service.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key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achieving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this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classification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that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reusable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functionality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completely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generic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and </a:t>
            </a:r>
            <a:r>
              <a:rPr sz="2800" spc="-10" dirty="0">
                <a:latin typeface="Times New Roman"/>
                <a:cs typeface="Times New Roman"/>
              </a:rPr>
              <a:t>non-</a:t>
            </a:r>
            <a:r>
              <a:rPr sz="2800" dirty="0">
                <a:latin typeface="Times New Roman"/>
                <a:cs typeface="Times New Roman"/>
              </a:rPr>
              <a:t>application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specific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nature.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ts val="3350"/>
              </a:lnSpc>
              <a:buChar char="•"/>
              <a:tabLst>
                <a:tab pos="354965" algn="l"/>
              </a:tabLst>
            </a:pPr>
            <a:r>
              <a:rPr sz="2800" dirty="0">
                <a:latin typeface="Times New Roman"/>
                <a:cs typeface="Times New Roman"/>
              </a:rPr>
              <a:t>Utility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within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SOAs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follows:</a:t>
            </a:r>
            <a:endParaRPr sz="2800">
              <a:latin typeface="Times New Roman"/>
              <a:cs typeface="Times New Roman"/>
            </a:endParaRPr>
          </a:p>
          <a:p>
            <a:pPr marL="755650" marR="521334" lvl="1" indent="-285750">
              <a:lnSpc>
                <a:spcPct val="79800"/>
              </a:lnSpc>
              <a:spcBef>
                <a:spcPts val="57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enable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characteristic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reuse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within </a:t>
            </a:r>
            <a:r>
              <a:rPr sz="2400" spc="-25" dirty="0">
                <a:latin typeface="Times New Roman"/>
                <a:cs typeface="Times New Roman"/>
              </a:rPr>
              <a:t>SOA</a:t>
            </a:r>
            <a:endParaRPr sz="2400">
              <a:latin typeface="Times New Roman"/>
              <a:cs typeface="Times New Roman"/>
            </a:endParaRPr>
          </a:p>
          <a:p>
            <a:pPr marL="755015" lvl="1" indent="-285115">
              <a:lnSpc>
                <a:spcPts val="2870"/>
              </a:lnSpc>
              <a:buChar char="–"/>
              <a:tabLst>
                <a:tab pos="755015" algn="l"/>
              </a:tabLst>
            </a:pP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solution-</a:t>
            </a:r>
            <a:r>
              <a:rPr sz="2400" dirty="0">
                <a:latin typeface="Times New Roman"/>
                <a:cs typeface="Times New Roman"/>
              </a:rPr>
              <a:t>agnostic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intermediary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services</a:t>
            </a:r>
            <a:endParaRPr sz="2400">
              <a:latin typeface="Times New Roman"/>
              <a:cs typeface="Times New Roman"/>
            </a:endParaRPr>
          </a:p>
          <a:p>
            <a:pPr marL="755650" marR="875030" lvl="1" indent="-285750">
              <a:lnSpc>
                <a:spcPts val="2300"/>
              </a:lnSpc>
              <a:spcBef>
                <a:spcPts val="555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promote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intrinsic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interoperability </a:t>
            </a:r>
            <a:r>
              <a:rPr sz="2400" dirty="0">
                <a:latin typeface="Times New Roman"/>
                <a:cs typeface="Times New Roman"/>
              </a:rPr>
              <a:t>characteristic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SOA</a:t>
            </a:r>
            <a:endParaRPr sz="24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20"/>
              </a:spcBef>
              <a:buChar char="–"/>
              <a:tabLst>
                <a:tab pos="755015" algn="l"/>
              </a:tabLst>
            </a:pP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highest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degree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autonomy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4879" y="260095"/>
            <a:ext cx="23272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Case </a:t>
            </a:r>
            <a:r>
              <a:rPr sz="4000" spc="-10" dirty="0"/>
              <a:t>Study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08102" y="1106678"/>
            <a:ext cx="8437245" cy="531241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marR="135255" indent="-342900">
              <a:lnSpc>
                <a:spcPct val="79800"/>
              </a:lnSpc>
              <a:spcBef>
                <a:spcPts val="68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examples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we've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gone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we've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described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eight </a:t>
            </a:r>
            <a:r>
              <a:rPr sz="2400" dirty="0">
                <a:latin typeface="Times New Roman"/>
                <a:cs typeface="Times New Roman"/>
              </a:rPr>
              <a:t>Web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services.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Six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business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other </a:t>
            </a: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utility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follows:</a:t>
            </a:r>
            <a:endParaRPr sz="2400">
              <a:latin typeface="Times New Roman"/>
              <a:cs typeface="Times New Roman"/>
            </a:endParaRPr>
          </a:p>
          <a:p>
            <a:pPr marL="755015" lvl="1" indent="-285115">
              <a:lnSpc>
                <a:spcPts val="2380"/>
              </a:lnSpc>
              <a:buChar char="–"/>
              <a:tabLst>
                <a:tab pos="755015" algn="l"/>
              </a:tabLst>
            </a:pPr>
            <a:r>
              <a:rPr sz="2000" dirty="0">
                <a:latin typeface="Times New Roman"/>
                <a:cs typeface="Times New Roman"/>
              </a:rPr>
              <a:t>Accounts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Payable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business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buChar char="–"/>
              <a:tabLst>
                <a:tab pos="755015" algn="l"/>
              </a:tabLst>
            </a:pPr>
            <a:r>
              <a:rPr sz="2000" dirty="0">
                <a:latin typeface="Times New Roman"/>
                <a:cs typeface="Times New Roman"/>
              </a:rPr>
              <a:t>Internal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Policy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utility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buChar char="–"/>
              <a:tabLst>
                <a:tab pos="755015" algn="l"/>
              </a:tabLst>
            </a:pPr>
            <a:r>
              <a:rPr sz="2000" dirty="0">
                <a:latin typeface="Times New Roman"/>
                <a:cs typeface="Times New Roman"/>
              </a:rPr>
              <a:t>Invoice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Submission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business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buChar char="–"/>
              <a:tabLst>
                <a:tab pos="755015" algn="l"/>
              </a:tabLst>
            </a:pPr>
            <a:r>
              <a:rPr sz="2000" dirty="0">
                <a:latin typeface="Times New Roman"/>
                <a:cs typeface="Times New Roman"/>
              </a:rPr>
              <a:t>Ledger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business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buChar char="–"/>
              <a:tabLst>
                <a:tab pos="755015" algn="l"/>
              </a:tabLst>
            </a:pPr>
            <a:r>
              <a:rPr sz="2000" dirty="0">
                <a:latin typeface="Times New Roman"/>
                <a:cs typeface="Times New Roman"/>
              </a:rPr>
              <a:t>Load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Balancing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utility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buChar char="–"/>
              <a:tabLst>
                <a:tab pos="755015" algn="l"/>
              </a:tabLst>
            </a:pPr>
            <a:r>
              <a:rPr sz="2000" dirty="0">
                <a:latin typeface="Times New Roman"/>
                <a:cs typeface="Times New Roman"/>
              </a:rPr>
              <a:t>Order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Fulfillment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business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buChar char="–"/>
              <a:tabLst>
                <a:tab pos="755015" algn="l"/>
              </a:tabLst>
            </a:pPr>
            <a:r>
              <a:rPr sz="2000" dirty="0">
                <a:latin typeface="Times New Roman"/>
                <a:cs typeface="Times New Roman"/>
              </a:rPr>
              <a:t>Purchase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Order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business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buChar char="–"/>
              <a:tabLst>
                <a:tab pos="755015" algn="l"/>
              </a:tabLst>
            </a:pPr>
            <a:r>
              <a:rPr sz="2000" dirty="0">
                <a:latin typeface="Times New Roman"/>
                <a:cs typeface="Times New Roman"/>
              </a:rPr>
              <a:t>Vendor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Profile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business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79800"/>
              </a:lnSpc>
              <a:spcBef>
                <a:spcPts val="60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Load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Balancing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Internal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Policy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classified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utility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generic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functionality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can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reused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different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applications.</a:t>
            </a:r>
            <a:endParaRPr sz="2400">
              <a:latin typeface="Times New Roman"/>
              <a:cs typeface="Times New Roman"/>
            </a:endParaRPr>
          </a:p>
          <a:p>
            <a:pPr marL="355600" marR="515620" indent="-342900">
              <a:lnSpc>
                <a:spcPct val="799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application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logic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remaining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specific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given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business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task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solution,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makes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business- </a:t>
            </a:r>
            <a:r>
              <a:rPr sz="2400" dirty="0">
                <a:latin typeface="Times New Roman"/>
                <a:cs typeface="Times New Roman"/>
              </a:rPr>
              <a:t>centric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4907" y="260095"/>
            <a:ext cx="50800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Controller</a:t>
            </a:r>
            <a:r>
              <a:rPr sz="4000" spc="-155" dirty="0"/>
              <a:t> </a:t>
            </a:r>
            <a:r>
              <a:rPr sz="4000" dirty="0"/>
              <a:t>service</a:t>
            </a:r>
            <a:r>
              <a:rPr sz="4000" spc="-140" dirty="0"/>
              <a:t> </a:t>
            </a:r>
            <a:r>
              <a:rPr sz="4000" spc="-10" dirty="0"/>
              <a:t>model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84302" y="1041145"/>
            <a:ext cx="8132445" cy="454342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54965" marR="5080" indent="-342900">
              <a:lnSpc>
                <a:spcPct val="80200"/>
              </a:lnSpc>
              <a:spcBef>
                <a:spcPts val="570"/>
              </a:spcBef>
              <a:buChar char="•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compositions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comprised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independent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that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contribute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execution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overall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business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task.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assembly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coordination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these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often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task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itself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be </a:t>
            </a:r>
            <a:r>
              <a:rPr sz="2000" dirty="0">
                <a:latin typeface="Times New Roman"/>
                <a:cs typeface="Times New Roman"/>
              </a:rPr>
              <a:t>assigned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primary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dedicated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secondary </a:t>
            </a:r>
            <a:r>
              <a:rPr sz="2000" dirty="0">
                <a:latin typeface="Times New Roman"/>
                <a:cs typeface="Times New Roman"/>
              </a:rPr>
              <a:t>function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fully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capable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executing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business</a:t>
            </a:r>
            <a:r>
              <a:rPr sz="2000" spc="-20" dirty="0">
                <a:latin typeface="Times New Roman"/>
                <a:cs typeface="Times New Roman"/>
              </a:rPr>
              <a:t> task </a:t>
            </a:r>
            <a:r>
              <a:rPr sz="2000" dirty="0">
                <a:latin typeface="Times New Roman"/>
                <a:cs typeface="Times New Roman"/>
              </a:rPr>
              <a:t>independently.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controller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fulfills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role,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acting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parent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composition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members.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buChar char="–"/>
              <a:tabLst>
                <a:tab pos="755015" algn="l"/>
              </a:tabLst>
            </a:pPr>
            <a:r>
              <a:rPr sz="2000" dirty="0">
                <a:latin typeface="Times New Roman"/>
                <a:cs typeface="Times New Roman"/>
              </a:rPr>
              <a:t>Controller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within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SOAs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follows: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buChar char="–"/>
              <a:tabLst>
                <a:tab pos="755015" algn="l"/>
              </a:tabLst>
            </a:pP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support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implement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principle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composability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buChar char="–"/>
              <a:tabLst>
                <a:tab pos="755015" algn="l"/>
              </a:tabLst>
            </a:pP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leverage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reuse</a:t>
            </a:r>
            <a:r>
              <a:rPr sz="2000" spc="-10" dirty="0">
                <a:latin typeface="Times New Roman"/>
                <a:cs typeface="Times New Roman"/>
              </a:rPr>
              <a:t> opportunities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buChar char="–"/>
              <a:tabLst>
                <a:tab pos="755015" algn="l"/>
              </a:tabLst>
            </a:pP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support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autonomy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services</a:t>
            </a:r>
            <a:endParaRPr sz="2000">
              <a:latin typeface="Times New Roman"/>
              <a:cs typeface="Times New Roman"/>
            </a:endParaRPr>
          </a:p>
          <a:p>
            <a:pPr marL="354965" marR="276860" indent="-342900">
              <a:lnSpc>
                <a:spcPct val="80200"/>
              </a:lnSpc>
              <a:spcBef>
                <a:spcPts val="475"/>
              </a:spcBef>
              <a:buChar char="•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Note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controller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themselves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become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subordinate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service </a:t>
            </a:r>
            <a:r>
              <a:rPr sz="2000" dirty="0">
                <a:latin typeface="Times New Roman"/>
                <a:cs typeface="Times New Roman"/>
              </a:rPr>
              <a:t>composition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members.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composition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coordinated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controller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entirety,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composed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larger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composition.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this </a:t>
            </a:r>
            <a:r>
              <a:rPr sz="2000" dirty="0">
                <a:latin typeface="Times New Roman"/>
                <a:cs typeface="Times New Roman"/>
              </a:rPr>
              <a:t>situation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master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controller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acts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parent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entire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composition,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well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sub-</a:t>
            </a:r>
            <a:r>
              <a:rPr sz="2000" dirty="0">
                <a:latin typeface="Times New Roman"/>
                <a:cs typeface="Times New Roman"/>
              </a:rPr>
              <a:t>controller,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responsible</a:t>
            </a:r>
            <a:r>
              <a:rPr sz="2000" spc="-25" dirty="0">
                <a:latin typeface="Times New Roman"/>
                <a:cs typeface="Times New Roman"/>
              </a:rPr>
              <a:t> for </a:t>
            </a:r>
            <a:r>
              <a:rPr sz="2000" dirty="0">
                <a:latin typeface="Times New Roman"/>
                <a:cs typeface="Times New Roman"/>
              </a:rPr>
              <a:t>coordinating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portion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composition.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7776" y="952500"/>
            <a:ext cx="6705979" cy="5905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2269490" marR="5080" indent="-1885950">
              <a:lnSpc>
                <a:spcPct val="100000"/>
              </a:lnSpc>
              <a:spcBef>
                <a:spcPts val="95"/>
              </a:spcBef>
            </a:pPr>
            <a:r>
              <a:rPr sz="2000" dirty="0"/>
              <a:t>A</a:t>
            </a:r>
            <a:r>
              <a:rPr sz="2000" spc="-35" dirty="0"/>
              <a:t> </a:t>
            </a:r>
            <a:r>
              <a:rPr sz="2000" dirty="0"/>
              <a:t>service</a:t>
            </a:r>
            <a:r>
              <a:rPr sz="2000" spc="-35" dirty="0"/>
              <a:t> </a:t>
            </a:r>
            <a:r>
              <a:rPr sz="2000" dirty="0"/>
              <a:t>composition</a:t>
            </a:r>
            <a:r>
              <a:rPr sz="2000" spc="-30" dirty="0"/>
              <a:t> </a:t>
            </a:r>
            <a:r>
              <a:rPr sz="2000" dirty="0"/>
              <a:t>consisting</a:t>
            </a:r>
            <a:r>
              <a:rPr sz="2000" spc="-35" dirty="0"/>
              <a:t> </a:t>
            </a:r>
            <a:r>
              <a:rPr sz="2000" dirty="0"/>
              <a:t>of</a:t>
            </a:r>
            <a:r>
              <a:rPr sz="2000" spc="-35" dirty="0"/>
              <a:t> </a:t>
            </a:r>
            <a:r>
              <a:rPr sz="2000" dirty="0"/>
              <a:t>a</a:t>
            </a:r>
            <a:r>
              <a:rPr sz="2000" spc="-30" dirty="0"/>
              <a:t> </a:t>
            </a:r>
            <a:r>
              <a:rPr sz="2000" dirty="0"/>
              <a:t>master</a:t>
            </a:r>
            <a:r>
              <a:rPr sz="2000" spc="-35" dirty="0"/>
              <a:t> </a:t>
            </a:r>
            <a:r>
              <a:rPr sz="2000" dirty="0"/>
              <a:t>controller,</a:t>
            </a:r>
            <a:r>
              <a:rPr sz="2000" spc="-35" dirty="0"/>
              <a:t> </a:t>
            </a:r>
            <a:r>
              <a:rPr sz="2000" dirty="0"/>
              <a:t>a</a:t>
            </a:r>
            <a:r>
              <a:rPr sz="2000" spc="-30" dirty="0"/>
              <a:t> </a:t>
            </a:r>
            <a:r>
              <a:rPr sz="2000" spc="-10" dirty="0"/>
              <a:t>sub-</a:t>
            </a:r>
            <a:r>
              <a:rPr sz="2000" dirty="0"/>
              <a:t>controller,</a:t>
            </a:r>
            <a:r>
              <a:rPr sz="2000" spc="-35" dirty="0"/>
              <a:t> </a:t>
            </a:r>
            <a:r>
              <a:rPr sz="2000" spc="-20" dirty="0"/>
              <a:t>four </a:t>
            </a:r>
            <a:r>
              <a:rPr sz="2000" dirty="0"/>
              <a:t>business</a:t>
            </a:r>
            <a:r>
              <a:rPr sz="2000" spc="-45" dirty="0"/>
              <a:t> </a:t>
            </a:r>
            <a:r>
              <a:rPr sz="2000" dirty="0"/>
              <a:t>services,</a:t>
            </a:r>
            <a:r>
              <a:rPr sz="2000" spc="-40" dirty="0"/>
              <a:t> </a:t>
            </a:r>
            <a:r>
              <a:rPr sz="2000" dirty="0"/>
              <a:t>and</a:t>
            </a:r>
            <a:r>
              <a:rPr sz="2000" spc="-40" dirty="0"/>
              <a:t> </a:t>
            </a:r>
            <a:r>
              <a:rPr sz="2000" dirty="0"/>
              <a:t>one</a:t>
            </a:r>
            <a:r>
              <a:rPr sz="2000" spc="-45" dirty="0"/>
              <a:t> </a:t>
            </a:r>
            <a:r>
              <a:rPr sz="2000" dirty="0"/>
              <a:t>utility</a:t>
            </a:r>
            <a:r>
              <a:rPr sz="2000" spc="-40" dirty="0"/>
              <a:t> </a:t>
            </a:r>
            <a:r>
              <a:rPr sz="2000" spc="-10" dirty="0"/>
              <a:t>service</a:t>
            </a:r>
            <a:endParaRPr sz="20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741" rIns="0" bIns="0" rtlCol="0">
            <a:spAutoFit/>
          </a:bodyPr>
          <a:lstStyle/>
          <a:p>
            <a:pPr marL="3097530">
              <a:lnSpc>
                <a:spcPct val="100000"/>
              </a:lnSpc>
              <a:spcBef>
                <a:spcPts val="95"/>
              </a:spcBef>
            </a:pPr>
            <a:r>
              <a:rPr dirty="0"/>
              <a:t>Case</a:t>
            </a:r>
            <a:r>
              <a:rPr spc="-85" dirty="0"/>
              <a:t> </a:t>
            </a:r>
            <a:r>
              <a:rPr spc="-10" dirty="0"/>
              <a:t>Study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701" y="1622551"/>
            <a:ext cx="7943215" cy="3954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our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previous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example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demonstrated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how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Accounts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Payable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initiated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coordinated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service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composition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consisting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two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additional </a:t>
            </a:r>
            <a:r>
              <a:rPr sz="2800" dirty="0">
                <a:latin typeface="Times New Roman"/>
                <a:cs typeface="Times New Roman"/>
              </a:rPr>
              <a:t>composition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members.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would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classify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Accounts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Payable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controller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service.</a:t>
            </a:r>
            <a:endParaRPr sz="2800">
              <a:latin typeface="Times New Roman"/>
              <a:cs typeface="Times New Roman"/>
            </a:endParaRPr>
          </a:p>
          <a:p>
            <a:pPr marL="355600" marR="512445" indent="-342900">
              <a:lnSpc>
                <a:spcPct val="100000"/>
              </a:lnSpc>
              <a:spcBef>
                <a:spcPts val="68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fact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already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labeled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this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does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conflict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this</a:t>
            </a:r>
            <a:r>
              <a:rPr sz="2800" spc="-25" dirty="0">
                <a:latin typeface="Times New Roman"/>
                <a:cs typeface="Times New Roman"/>
              </a:rPr>
              <a:t> new </a:t>
            </a:r>
            <a:r>
              <a:rPr sz="2800" dirty="0">
                <a:latin typeface="Times New Roman"/>
                <a:cs typeface="Times New Roman"/>
              </a:rPr>
              <a:t>classification;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single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classified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as </a:t>
            </a:r>
            <a:r>
              <a:rPr sz="2800" dirty="0">
                <a:latin typeface="Times New Roman"/>
                <a:cs typeface="Times New Roman"/>
              </a:rPr>
              <a:t>more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model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1524000"/>
            <a:ext cx="6153150" cy="4114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865" rIns="0" bIns="0" rtlCol="0">
            <a:spAutoFit/>
          </a:bodyPr>
          <a:lstStyle/>
          <a:p>
            <a:pPr marL="2314575" marR="5080" indent="-1771014">
              <a:lnSpc>
                <a:spcPct val="100000"/>
              </a:lnSpc>
              <a:spcBef>
                <a:spcPts val="95"/>
              </a:spcBef>
            </a:pPr>
            <a:r>
              <a:rPr sz="2000" dirty="0"/>
              <a:t>The</a:t>
            </a:r>
            <a:r>
              <a:rPr sz="2000" spc="-35" dirty="0"/>
              <a:t> </a:t>
            </a:r>
            <a:r>
              <a:rPr sz="2000" dirty="0"/>
              <a:t>Accounts</a:t>
            </a:r>
            <a:r>
              <a:rPr sz="2000" spc="-30" dirty="0"/>
              <a:t> </a:t>
            </a:r>
            <a:r>
              <a:rPr sz="2000" dirty="0"/>
              <a:t>Payable</a:t>
            </a:r>
            <a:r>
              <a:rPr sz="2000" spc="-35" dirty="0"/>
              <a:t> </a:t>
            </a:r>
            <a:r>
              <a:rPr sz="2000" dirty="0"/>
              <a:t>Service</a:t>
            </a:r>
            <a:r>
              <a:rPr sz="2000" spc="-30" dirty="0"/>
              <a:t> </a:t>
            </a:r>
            <a:r>
              <a:rPr sz="2000" dirty="0"/>
              <a:t>acting</a:t>
            </a:r>
            <a:r>
              <a:rPr sz="2000" spc="-30" dirty="0"/>
              <a:t> </a:t>
            </a:r>
            <a:r>
              <a:rPr sz="2000" dirty="0"/>
              <a:t>as</a:t>
            </a:r>
            <a:r>
              <a:rPr sz="2000" spc="-30" dirty="0"/>
              <a:t> </a:t>
            </a:r>
            <a:r>
              <a:rPr sz="2000" dirty="0"/>
              <a:t>a</a:t>
            </a:r>
            <a:r>
              <a:rPr sz="2000" spc="-30" dirty="0"/>
              <a:t> </a:t>
            </a:r>
            <a:r>
              <a:rPr sz="2000" dirty="0"/>
              <a:t>business</a:t>
            </a:r>
            <a:r>
              <a:rPr sz="2000" spc="-35" dirty="0"/>
              <a:t> </a:t>
            </a:r>
            <a:r>
              <a:rPr sz="2000" dirty="0"/>
              <a:t>and</a:t>
            </a:r>
            <a:r>
              <a:rPr sz="2000" spc="-30" dirty="0"/>
              <a:t> </a:t>
            </a:r>
            <a:r>
              <a:rPr sz="2000" dirty="0"/>
              <a:t>controller</a:t>
            </a:r>
            <a:r>
              <a:rPr sz="2000" spc="-30" dirty="0"/>
              <a:t> </a:t>
            </a:r>
            <a:r>
              <a:rPr sz="2000" spc="-10" dirty="0"/>
              <a:t>service, </a:t>
            </a:r>
            <a:r>
              <a:rPr sz="2000" dirty="0"/>
              <a:t>composing</a:t>
            </a:r>
            <a:r>
              <a:rPr sz="2000" spc="-35" dirty="0"/>
              <a:t> </a:t>
            </a:r>
            <a:r>
              <a:rPr sz="2000" dirty="0"/>
              <a:t>two</a:t>
            </a:r>
            <a:r>
              <a:rPr sz="2000" spc="-20" dirty="0"/>
              <a:t> </a:t>
            </a:r>
            <a:r>
              <a:rPr sz="2000" dirty="0"/>
              <a:t>other</a:t>
            </a:r>
            <a:r>
              <a:rPr sz="2000" spc="-20" dirty="0"/>
              <a:t> </a:t>
            </a:r>
            <a:r>
              <a:rPr sz="2000" dirty="0"/>
              <a:t>business</a:t>
            </a:r>
            <a:r>
              <a:rPr sz="2000" spc="-20" dirty="0"/>
              <a:t> </a:t>
            </a:r>
            <a:r>
              <a:rPr sz="2000" spc="-10" dirty="0"/>
              <a:t>services</a:t>
            </a:r>
            <a:endParaRPr sz="200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816" y="2246630"/>
            <a:ext cx="776985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Service</a:t>
            </a:r>
            <a:r>
              <a:rPr spc="-105" dirty="0"/>
              <a:t> </a:t>
            </a:r>
            <a:r>
              <a:rPr dirty="0"/>
              <a:t>descriptions</a:t>
            </a:r>
            <a:r>
              <a:rPr spc="-105" dirty="0"/>
              <a:t> </a:t>
            </a:r>
            <a:r>
              <a:rPr dirty="0"/>
              <a:t>(with</a:t>
            </a:r>
            <a:r>
              <a:rPr spc="-110" dirty="0"/>
              <a:t> </a:t>
            </a:r>
            <a:r>
              <a:rPr spc="-10" dirty="0"/>
              <a:t>WSDL)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11644</Words>
  <Application>Microsoft Office PowerPoint</Application>
  <PresentationFormat>On-screen Show (4:3)</PresentationFormat>
  <Paragraphs>485</Paragraphs>
  <Slides>149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149</vt:i4>
      </vt:variant>
    </vt:vector>
  </HeadingPairs>
  <TitlesOfParts>
    <vt:vector size="153" baseType="lpstr">
      <vt:lpstr>Arial</vt:lpstr>
      <vt:lpstr>Times New Roman</vt:lpstr>
      <vt:lpstr>Wingdings</vt:lpstr>
      <vt:lpstr>Office Theme</vt:lpstr>
      <vt:lpstr>Service-Oriented Architecture</vt:lpstr>
      <vt:lpstr>PowerPoint Presentation</vt:lpstr>
      <vt:lpstr>PowerPoint Presentation</vt:lpstr>
      <vt:lpstr>PowerPoint Presentation</vt:lpstr>
      <vt:lpstr>How services encapsulate logic</vt:lpstr>
      <vt:lpstr>PowerPoint Presentation</vt:lpstr>
      <vt:lpstr>How services relate</vt:lpstr>
      <vt:lpstr>PowerPoint Presentation</vt:lpstr>
      <vt:lpstr>How services communicate</vt:lpstr>
      <vt:lpstr>PowerPoint Presentation</vt:lpstr>
      <vt:lpstr>How services are designed</vt:lpstr>
      <vt:lpstr>PowerPoint Presentation</vt:lpstr>
      <vt:lpstr>How services are designed</vt:lpstr>
      <vt:lpstr>How services are designed</vt:lpstr>
      <vt:lpstr>How services are designed</vt:lpstr>
      <vt:lpstr>How services are built</vt:lpstr>
      <vt:lpstr>Primitive SOA</vt:lpstr>
      <vt:lpstr>Summary of Key Points</vt:lpstr>
      <vt:lpstr>Common characteristics of contemporary SOA</vt:lpstr>
      <vt:lpstr>Common characteristics of contemporary SOA</vt:lpstr>
      <vt:lpstr>Common characteristics of contemporary SOA</vt:lpstr>
      <vt:lpstr>Common characteristics of contemporary SOA</vt:lpstr>
      <vt:lpstr>Contemporary SOA is at the core of the service- oriented computing platform</vt:lpstr>
      <vt:lpstr>Contemporary SOA is at the core of the service- oriented computing platform</vt:lpstr>
      <vt:lpstr>Contemporary SOA increases quality of service</vt:lpstr>
      <vt:lpstr>Contemporary SOA increases quality of service</vt:lpstr>
      <vt:lpstr>Contemporary SOA is fundamentally autonomous</vt:lpstr>
      <vt:lpstr>Contemporary SOA is fundamentally autonomous</vt:lpstr>
      <vt:lpstr>Contemporary SOA is based on open standards</vt:lpstr>
      <vt:lpstr>Contemporary SOA is based on open standards</vt:lpstr>
      <vt:lpstr>PowerPoint Presentation</vt:lpstr>
      <vt:lpstr>Contemporary SOA supports vendor diversity</vt:lpstr>
      <vt:lpstr>PowerPoint Presentation</vt:lpstr>
      <vt:lpstr>Contemporary SOA supports vendor diversity</vt:lpstr>
      <vt:lpstr>Contemporary SOA promotes discovery</vt:lpstr>
      <vt:lpstr>Registries enable a mechanism for the discovery of services</vt:lpstr>
      <vt:lpstr>Contemporary SOA fosters intrinsic interoperability</vt:lpstr>
      <vt:lpstr>Intrinsically interoperable services enable unforeseen integration opportunities</vt:lpstr>
      <vt:lpstr>Contemporary SOA promotes federation</vt:lpstr>
      <vt:lpstr>Contemporary SOA promotes federation</vt:lpstr>
      <vt:lpstr>Services enable standardized federation of disparate legacy systems</vt:lpstr>
      <vt:lpstr>Contemporary SOA promotes architectural composability</vt:lpstr>
      <vt:lpstr>Contemporary SOA promotes architectural composability</vt:lpstr>
      <vt:lpstr>Different solutions can be composed of different extensions and can continue to interoperate as long as they support the common extensions required</vt:lpstr>
      <vt:lpstr>Contemporary SOA fosters inherent reusability</vt:lpstr>
      <vt:lpstr>Inherent reuse accommodates unforeseen reuse opportunities</vt:lpstr>
      <vt:lpstr>Contemporary SOA emphasizes extensibility</vt:lpstr>
      <vt:lpstr>Extensible services can expand functionality with minimal impact</vt:lpstr>
      <vt:lpstr>Contemporary SOA emphasizes extensibility</vt:lpstr>
      <vt:lpstr>Contemporary SOA supports a service- oriented business modeling paradigm</vt:lpstr>
      <vt:lpstr>A collection (layer) of services encapsulating business process logic</vt:lpstr>
      <vt:lpstr>Contemporary SOA supports a service- oriented business modeling paradigm</vt:lpstr>
      <vt:lpstr>Contemporary SOA implements layers of abstraction</vt:lpstr>
      <vt:lpstr>Application logic created with proprietary technology can be abstracted through a dedicated service layer</vt:lpstr>
      <vt:lpstr>Contemporary SOA promotes loose coupling throughout the enterprise</vt:lpstr>
      <vt:lpstr>Contemporary SOA promotes loose coupling throughout the enterprise</vt:lpstr>
      <vt:lpstr>Through the implementation of service layers that abstract business and application logic, the loose coupling paradigm can be applied to the enterprise as a whole</vt:lpstr>
      <vt:lpstr>Contemporary SOA promotes organizational agility</vt:lpstr>
      <vt:lpstr>Contemporary SOA promotes organizational agility</vt:lpstr>
      <vt:lpstr>A loosely coupled relationship between business and application technology allows each end to more efficiently respond to changes in the other</vt:lpstr>
      <vt:lpstr>Contemporary SOA promotes organizational agility</vt:lpstr>
      <vt:lpstr>Contemporary SOA is a building block</vt:lpstr>
      <vt:lpstr>Contemporary SOA is a building block</vt:lpstr>
      <vt:lpstr>Contemporary SOA is an evolution</vt:lpstr>
      <vt:lpstr>Contemporary SOA is still maturing</vt:lpstr>
      <vt:lpstr>Contemporary SOA is an achievable ideal</vt:lpstr>
      <vt:lpstr>Defining SOA</vt:lpstr>
      <vt:lpstr>Defining SOA</vt:lpstr>
      <vt:lpstr>Defining SOA: Separating concrete characteristics</vt:lpstr>
      <vt:lpstr>Defining SOA: Separating concrete characteristics</vt:lpstr>
      <vt:lpstr>Defining SOA: Separating concrete characteristics</vt:lpstr>
      <vt:lpstr>Defining SOA: Separating concrete characteristics</vt:lpstr>
      <vt:lpstr>Services (as Web services)</vt:lpstr>
      <vt:lpstr>PowerPoint Presentation</vt:lpstr>
      <vt:lpstr>PowerPoint Presentation</vt:lpstr>
      <vt:lpstr>Case Study</vt:lpstr>
      <vt:lpstr>Case Study</vt:lpstr>
      <vt:lpstr>Case Study</vt:lpstr>
      <vt:lpstr>Services swapping roles in different but related message exchanges</vt:lpstr>
      <vt:lpstr>The intermediary service transitions through service provider and service requestor roles while processing a message</vt:lpstr>
      <vt:lpstr>Case Study</vt:lpstr>
      <vt:lpstr>A passive intermediary service processing a message without altering its contents</vt:lpstr>
      <vt:lpstr>An active intermediary service</vt:lpstr>
      <vt:lpstr>Case Study</vt:lpstr>
      <vt:lpstr>Web services acting as initial sender and ultimate receiver</vt:lpstr>
      <vt:lpstr>Case Study</vt:lpstr>
      <vt:lpstr>Load Balancing Service acting as an intermediary between the initial sender and the ultimate receiver</vt:lpstr>
      <vt:lpstr>A service composition consisting of four members</vt:lpstr>
      <vt:lpstr>Case Study</vt:lpstr>
      <vt:lpstr>The Accounts Payable Service enlisting other services in a service composition</vt:lpstr>
      <vt:lpstr>Service models</vt:lpstr>
      <vt:lpstr>Business service model</vt:lpstr>
      <vt:lpstr>Utility service model</vt:lpstr>
      <vt:lpstr>Case Study</vt:lpstr>
      <vt:lpstr>Controller service model</vt:lpstr>
      <vt:lpstr>A service composition consisting of a master controller, a sub-controller, four business services, and one utility service</vt:lpstr>
      <vt:lpstr>Case Study</vt:lpstr>
      <vt:lpstr>The Accounts Payable Service acting as a business and controller service, composing two other business services</vt:lpstr>
      <vt:lpstr>Service descriptions (with WSDL)</vt:lpstr>
      <vt:lpstr>WSDL definitions enable loose coupling between services</vt:lpstr>
      <vt:lpstr>Case Study</vt:lpstr>
      <vt:lpstr>Case Study</vt:lpstr>
      <vt:lpstr>Each service requestor is using the WSDL of a service provider to ensure that messages sent will be understood and accepted</vt:lpstr>
      <vt:lpstr>Service endpoints and service descriptions</vt:lpstr>
      <vt:lpstr>WSDL document consisting of abstract and concrete parts that collectively describe a service endpoint</vt:lpstr>
      <vt:lpstr>portType, operation, and message</vt:lpstr>
      <vt:lpstr>Concrete description</vt:lpstr>
      <vt:lpstr>Concrete description</vt:lpstr>
      <vt:lpstr>Case Study</vt:lpstr>
      <vt:lpstr>Metadata and service contracts</vt:lpstr>
      <vt:lpstr>A service contract comprised of a collection of service descriptions and possibly additional documents</vt:lpstr>
      <vt:lpstr>Semantic descriptions</vt:lpstr>
      <vt:lpstr>Semantic descriptions</vt:lpstr>
      <vt:lpstr>Semantic descriptions</vt:lpstr>
      <vt:lpstr>Private and public registries</vt:lpstr>
      <vt:lpstr>Service description locations centralized in a registry</vt:lpstr>
      <vt:lpstr>Private and public registries</vt:lpstr>
      <vt:lpstr>Binding templates and tModels</vt:lpstr>
      <vt:lpstr>The basic structure of a UDDI business entity record</vt:lpstr>
      <vt:lpstr>Case Study</vt:lpstr>
      <vt:lpstr>The TLS service registry containing pointers to current TLS WSDL definitions.</vt:lpstr>
      <vt:lpstr>Messaging (with SOAP)</vt:lpstr>
      <vt:lpstr>Header blocks</vt:lpstr>
      <vt:lpstr>Header blocks</vt:lpstr>
      <vt:lpstr>Header blocks</vt:lpstr>
      <vt:lpstr>Header blocks</vt:lpstr>
      <vt:lpstr>Case Study</vt:lpstr>
      <vt:lpstr>Message styles</vt:lpstr>
      <vt:lpstr>Message styles</vt:lpstr>
      <vt:lpstr>Case Study</vt:lpstr>
      <vt:lpstr>Invoice Submission Service packaging the contents of three documents into one SOAP message</vt:lpstr>
      <vt:lpstr>Attachments</vt:lpstr>
      <vt:lpstr>Case Study</vt:lpstr>
      <vt:lpstr>Faults</vt:lpstr>
      <vt:lpstr>Case Study</vt:lpstr>
      <vt:lpstr>Nodes</vt:lpstr>
      <vt:lpstr>Node types</vt:lpstr>
      <vt:lpstr>Case Study</vt:lpstr>
      <vt:lpstr>The positioning of SOAP nodes within a message transmission</vt:lpstr>
      <vt:lpstr>SOAP intermediaries</vt:lpstr>
      <vt:lpstr>Different types of SOAP nodes involved with processing a message</vt:lpstr>
      <vt:lpstr>SOAP intermediaries</vt:lpstr>
      <vt:lpstr>Message paths</vt:lpstr>
      <vt:lpstr>A message path consisting of three Web services</vt:lpstr>
      <vt:lpstr>Message paths</vt:lpstr>
      <vt:lpstr>A message path determined at runtime</vt:lpstr>
      <vt:lpstr>Message paths</vt:lpstr>
      <vt:lpstr>Case Study</vt:lpstr>
      <vt:lpstr>Summary of 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Service-Oriented Architecture</dc:title>
  <dc:creator>200191003</dc:creator>
  <cp:lastModifiedBy>Jeyarani Rajarathinam</cp:lastModifiedBy>
  <cp:revision>1</cp:revision>
  <dcterms:created xsi:type="dcterms:W3CDTF">2024-07-10T02:59:44Z</dcterms:created>
  <dcterms:modified xsi:type="dcterms:W3CDTF">2024-07-10T03:04:25Z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2007-01-29T00:00:00Z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2024-07-10T00:00:00Z</vt:filetime>
  </property>
  <property fmtid="{D5CDD505-2E9C-101B-9397-08002B2CF9AE}" pid="5" name="Producer">
    <vt:lpwstr>Acrobat Distiller 5.0.5 (Windows)</vt:lpwstr>
  </property>
</Properties>
</file>