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75" r:id="rId6"/>
    <p:sldId id="260" r:id="rId7"/>
    <p:sldId id="276" r:id="rId8"/>
    <p:sldId id="261" r:id="rId9"/>
    <p:sldId id="262" r:id="rId10"/>
    <p:sldId id="270" r:id="rId11"/>
    <p:sldId id="264" r:id="rId12"/>
    <p:sldId id="271" r:id="rId13"/>
    <p:sldId id="269" r:id="rId14"/>
    <p:sldId id="272" r:id="rId15"/>
    <p:sldId id="263" r:id="rId16"/>
    <p:sldId id="273" r:id="rId17"/>
    <p:sldId id="265" r:id="rId18"/>
    <p:sldId id="274" r:id="rId19"/>
    <p:sldId id="277" r:id="rId2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4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edroche.com/Present/2010/css/css.html"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95400" y="2671197"/>
            <a:ext cx="8458201" cy="2677656"/>
          </a:xfrm>
          <a:prstGeom prst="rect">
            <a:avLst/>
          </a:prstGeom>
          <a:noFill/>
        </p:spPr>
        <p:txBody>
          <a:bodyPr wrap="square" lIns="91440" tIns="45720" rIns="91440" bIns="45720" rtlCol="0" anchor="t">
            <a:spAutoFit/>
          </a:bodyPr>
          <a:lstStyle/>
          <a:p>
            <a:r>
              <a:rPr lang="en-US" sz="2400" dirty="0">
                <a:latin typeface="Times New Roman" panose="02020603050405020304" pitchFamily="18" charset="0"/>
                <a:cs typeface="Times New Roman" panose="02020603050405020304" pitchFamily="18" charset="0"/>
              </a:rPr>
              <a:t>STUDENT NAME  : KOTTI B</a:t>
            </a:r>
          </a:p>
          <a:p>
            <a:r>
              <a:rPr lang="en-US" sz="2400" dirty="0">
                <a:latin typeface="Times New Roman" panose="02020603050405020304" pitchFamily="18" charset="0"/>
                <a:cs typeface="Times New Roman" panose="02020603050405020304" pitchFamily="18" charset="0"/>
              </a:rPr>
              <a:t>REGISTER NO AND NMID  : DF463B45537D843B37B4B21B1</a:t>
            </a:r>
          </a:p>
          <a:p>
            <a:r>
              <a:rPr lang="en-US" sz="2400" dirty="0">
                <a:latin typeface="Times New Roman" panose="02020603050405020304" pitchFamily="18" charset="0"/>
                <a:cs typeface="Times New Roman" panose="02020603050405020304" pitchFamily="18" charset="0"/>
              </a:rPr>
              <a:t>DEPARTMENT  : DEPARTMENT  OF COMPUTER</a:t>
            </a:r>
          </a:p>
          <a:p>
            <a:r>
              <a:rPr lang="en-US" sz="2400" dirty="0">
                <a:latin typeface="Times New Roman" panose="02020603050405020304" pitchFamily="18" charset="0"/>
                <a:cs typeface="Times New Roman" panose="02020603050405020304" pitchFamily="18" charset="0"/>
              </a:rPr>
              <a:t>                                       APPLICATION                                                               </a:t>
            </a:r>
          </a:p>
          <a:p>
            <a:r>
              <a:rPr lang="en-US" sz="2400" dirty="0">
                <a:latin typeface="Times New Roman" panose="02020603050405020304" pitchFamily="18" charset="0"/>
                <a:cs typeface="Times New Roman" panose="02020603050405020304" pitchFamily="18" charset="0"/>
              </a:rPr>
              <a:t>COLLEGE:    AMBARI COLLEGE OF ARTS AND SCIENCE  </a:t>
            </a:r>
          </a:p>
          <a:p>
            <a:r>
              <a:rPr lang="en-US" sz="2400" dirty="0">
                <a:latin typeface="Times New Roman" panose="02020603050405020304" pitchFamily="18" charset="0"/>
                <a:cs typeface="Times New Roman" panose="02020603050405020304" pitchFamily="18" charset="0"/>
              </a:rPr>
              <a:t>                                           FOR  WOMEN </a:t>
            </a:r>
          </a:p>
          <a:p>
            <a:r>
              <a:rPr lang="en-US" sz="2400" dirty="0">
                <a:latin typeface="Times New Roman" panose="02020603050405020304" pitchFamily="18" charset="0"/>
                <a:cs typeface="Times New Roman" panose="02020603050405020304" pitchFamily="18" charset="0"/>
              </a:rPr>
              <a:t>   UNIVERSITY  :    THRIVALLUR UNIVERSITY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3900" advTm="7114">
        <p14:glitter pattern="hexagon"/>
      </p:transition>
    </mc:Choice>
    <mc:Fallback>
      <p:transition spd="slow" advTm="711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0713E56-3321-FFD5-718B-D089B966E9B9}"/>
              </a:ext>
            </a:extLst>
          </p:cNvPr>
          <p:cNvSpPr>
            <a:spLocks noGrp="1"/>
          </p:cNvSpPr>
          <p:nvPr>
            <p:ph type="body" idx="1"/>
          </p:nvPr>
        </p:nvSpPr>
        <p:spPr>
          <a:xfrm>
            <a:off x="1752600" y="628233"/>
            <a:ext cx="10972800" cy="5601533"/>
          </a:xfrm>
        </p:spPr>
        <p:txBody>
          <a:bodyPr/>
          <a:lstStyle/>
          <a:p>
            <a:pPr fontAlgn="ctr"/>
            <a:endParaRPr lang="en-US" dirty="0"/>
          </a:p>
          <a:p>
            <a:pPr fontAlgn="ctr"/>
            <a:r>
              <a:rPr lang="en-US" sz="2400" b="1" dirty="0">
                <a:solidFill>
                  <a:srgbClr val="7030A0"/>
                </a:solidFill>
                <a:latin typeface="Times New Roman" panose="02020603050405020304" pitchFamily="18" charset="0"/>
                <a:cs typeface="Times New Roman" panose="02020603050405020304" pitchFamily="18" charset="0"/>
              </a:rPr>
              <a:t>Development Tools</a:t>
            </a:r>
            <a:r>
              <a:rPr lang="en-US" sz="20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Code Editors.</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Browser Developer Tools.</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Version Control Systems.</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Package Managers.</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Task Runners/Bundlers.</a:t>
            </a:r>
          </a:p>
          <a:p>
            <a:endParaRPr lang="en-US" sz="2000" dirty="0">
              <a:latin typeface="Times New Roman" panose="02020603050405020304" pitchFamily="18" charset="0"/>
              <a:cs typeface="Times New Roman" panose="02020603050405020304" pitchFamily="18" charset="0"/>
            </a:endParaRPr>
          </a:p>
          <a:p>
            <a:pPr fontAlgn="ctr"/>
            <a:r>
              <a:rPr lang="en-US" sz="2400" b="1" dirty="0">
                <a:solidFill>
                  <a:srgbClr val="7030A0"/>
                </a:solidFill>
                <a:latin typeface="Times New Roman" panose="02020603050405020304" pitchFamily="18" charset="0"/>
                <a:cs typeface="Times New Roman" panose="02020603050405020304" pitchFamily="18" charset="0"/>
              </a:rPr>
              <a:t>Frameworks and Libraries</a:t>
            </a:r>
            <a:r>
              <a:rPr lang="en-US" sz="20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JavaScript Frameworks/Libraries.</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jQuery:.</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CSS Frameworks/Preprocessors.</a:t>
            </a: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fontAlgn="ctr"/>
            <a:r>
              <a:rPr lang="en-US" sz="2000" b="1" dirty="0">
                <a:solidFill>
                  <a:srgbClr val="7030A0"/>
                </a:solidFill>
                <a:latin typeface="Times New Roman" panose="02020603050405020304" pitchFamily="18" charset="0"/>
                <a:cs typeface="Times New Roman" panose="02020603050405020304" pitchFamily="18" charset="0"/>
              </a:rPr>
              <a:t>Other Notable Technologies</a:t>
            </a:r>
            <a:r>
              <a:rPr lang="en-US" sz="20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TypeScript.</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Headless CMS.</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Static Site Generators.</a:t>
            </a:r>
            <a:endParaRPr lang="en-US" sz="2000" dirty="0"/>
          </a:p>
          <a:p>
            <a:endParaRPr lang="en-IN" dirty="0"/>
          </a:p>
        </p:txBody>
      </p:sp>
      <p:pic>
        <p:nvPicPr>
          <p:cNvPr id="9" name="Picture 8">
            <a:extLst>
              <a:ext uri="{FF2B5EF4-FFF2-40B4-BE49-F238E27FC236}">
                <a16:creationId xmlns:a16="http://schemas.microsoft.com/office/drawing/2014/main" id="{47FD2DDA-B6CF-329D-9524-642BD759E49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1524158"/>
            <a:ext cx="4876800" cy="4225783"/>
          </a:xfrm>
          <a:prstGeom prst="rect">
            <a:avLst/>
          </a:prstGeom>
        </p:spPr>
      </p:pic>
      <p:sp>
        <p:nvSpPr>
          <p:cNvPr id="10" name="TextBox 9">
            <a:extLst>
              <a:ext uri="{FF2B5EF4-FFF2-40B4-BE49-F238E27FC236}">
                <a16:creationId xmlns:a16="http://schemas.microsoft.com/office/drawing/2014/main" id="{68EDFA07-37B9-6A5A-4290-96C70B3520F1}"/>
              </a:ext>
            </a:extLst>
          </p:cNvPr>
          <p:cNvSpPr txBox="1"/>
          <p:nvPr/>
        </p:nvSpPr>
        <p:spPr>
          <a:xfrm>
            <a:off x="6096000" y="5791200"/>
            <a:ext cx="4876800" cy="230832"/>
          </a:xfrm>
          <a:prstGeom prst="rect">
            <a:avLst/>
          </a:prstGeom>
          <a:noFill/>
        </p:spPr>
        <p:txBody>
          <a:bodyPr wrap="square" rtlCol="0">
            <a:spAutoFit/>
          </a:bodyPr>
          <a:lstStyle/>
          <a:p>
            <a:r>
              <a:rPr lang="en-IN" sz="900">
                <a:hlinkClick r:id="rId3" tooltip="https://www.tedroche.com/Present/2010/css/css.html"/>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5188347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67DDD6B-744F-0FC2-C302-53CB9060380F}"/>
              </a:ext>
            </a:extLst>
          </p:cNvPr>
          <p:cNvSpPr txBox="1"/>
          <p:nvPr/>
        </p:nvSpPr>
        <p:spPr>
          <a:xfrm>
            <a:off x="457200" y="1225689"/>
            <a:ext cx="11505818" cy="5324535"/>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To build an interactive digital portfolio with a WWW front end, essential tools and technologies include a combination of markup, styling, interactivity, frameworks, and portfolio platforms designed for developers and creatives in 2025.Core Front-End Technologies HTML structures content on the web and forms the backbone of all portfolio websites.</a:t>
            </a:r>
          </a:p>
          <a:p>
            <a:pPr marL="342900" indent="-3429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CSS styles layouts and designs for an engaging user experience.</a:t>
            </a:r>
          </a:p>
          <a:p>
            <a:pPr marL="342900" indent="-3429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JavaScript adds interactivity, animation, and dynamic features to portfolios.</a:t>
            </a:r>
          </a:p>
          <a:p>
            <a:pPr marL="342900" indent="-3429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Popular Frameworks and LibrariesReact.js, Angular, Vue.js, and Svelte are leading frameworks for building responsive, interactive portfolios, offering reusable components and advanced UI logic. Bootstrap and SASS streamline styling, responsiveness, and rapid prototyping for visually appealing layouts.Next.js and Gatsby are optimal for building modern, fast-loading portfolio sites with React—often supporting server-side rendering and static site generation.</a:t>
            </a:r>
          </a:p>
          <a:p>
            <a:pPr marL="342900" indent="-3429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Essential Development Tools Code is a widely favoured code editor for front-end development, providing extensive plugin support for web technologies. Chrome DeVos's assists with inspecting, debugging, and refining front-end code to optimize portfolios</a:t>
            </a:r>
            <a:r>
              <a:rPr lang="en-IN" sz="2000" dirty="0"/>
              <a:t>. </a:t>
            </a:r>
          </a:p>
          <a:p>
            <a:pPr marL="342900" indent="-342900">
              <a:buFont typeface="Wingdings" panose="05000000000000000000" pitchFamily="2" charset="2"/>
              <a:buChar char="q"/>
            </a:pPr>
            <a:r>
              <a:rPr lang="en-IN" sz="2000" dirty="0"/>
              <a:t>Figma is popular for designing UI prototypes and exporting assets for front-end builds. Portfolio Creation PlatformsPortfoliobox, Wix, Squarespace, Layers, Be hance, WordPress offer drag-and-drop or template-based portfolio creation, integrated blogging, galleries, and interactive showcases</a:t>
            </a:r>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F70F49-B157-B318-DC8B-868BD1CB4CD4}"/>
              </a:ext>
            </a:extLst>
          </p:cNvPr>
          <p:cNvSpPr>
            <a:spLocks noGrp="1"/>
          </p:cNvSpPr>
          <p:nvPr>
            <p:ph type="body" idx="1"/>
          </p:nvPr>
        </p:nvSpPr>
        <p:spPr>
          <a:xfrm>
            <a:off x="609600" y="457200"/>
            <a:ext cx="6934200" cy="6432530"/>
          </a:xfrm>
        </p:spPr>
        <p:txBody>
          <a:bodyPr/>
          <a:lstStyle/>
          <a:p>
            <a:pPr marL="342900" indent="-3429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Layers integrates directly with GitHub for seamless project showcases</a:t>
            </a:r>
          </a:p>
          <a:p>
            <a:pPr marL="342900" indent="-3429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Figma portfolio templates allow creative, customizable design options for visual-centric portfolios before translating to web. Frontend Mentor and Rechallenges enable practice of real-world front-end skills, making them ideal for impressively interactive portfolio builds.</a:t>
            </a:r>
          </a:p>
          <a:p>
            <a:r>
              <a:rPr lang="en-IN" sz="2000" b="1" dirty="0">
                <a:solidFill>
                  <a:srgbClr val="7030A0"/>
                </a:solidFill>
                <a:latin typeface="Times New Roman" panose="02020603050405020304" pitchFamily="18" charset="0"/>
                <a:cs typeface="Times New Roman" panose="02020603050405020304" pitchFamily="18" charset="0"/>
              </a:rPr>
              <a:t>Key Features </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an Interactive Portfolio Responsive design for mobile and desktop Interactive UI elements such as animations, transitions, and galleries Integration with coding platforms (GitHub, GitLab)SEO optimization and analytics for visitor tracking Multimedia content (images, videos, live demos)Contact forms and service showcase sections To summarize, combining foundational web technologies (HTML, CSS, JS), modern frameworks (React, Vue, Bootstrap), rich development environments, and robust portfolio platforms like Wix, Squarespace, Portfolio box, and Layers enables the creation of standout, interactive digital portfolios for web front-end developers in 2025</a:t>
            </a:r>
          </a:p>
          <a:p>
            <a:endParaRPr lang="en-IN" dirty="0"/>
          </a:p>
        </p:txBody>
      </p:sp>
      <p:pic>
        <p:nvPicPr>
          <p:cNvPr id="2" name="Picture 1">
            <a:extLst>
              <a:ext uri="{FF2B5EF4-FFF2-40B4-BE49-F238E27FC236}">
                <a16:creationId xmlns:a16="http://schemas.microsoft.com/office/drawing/2014/main" id="{A3E19F2F-C7F0-C33F-C9C5-1AC3F78FBC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5800" y="1981367"/>
            <a:ext cx="2971800" cy="2895266"/>
          </a:xfrm>
          <a:prstGeom prst="rect">
            <a:avLst/>
          </a:prstGeom>
        </p:spPr>
      </p:pic>
    </p:spTree>
    <p:extLst>
      <p:ext uri="{BB962C8B-B14F-4D97-AF65-F5344CB8AC3E}">
        <p14:creationId xmlns:p14="http://schemas.microsoft.com/office/powerpoint/2010/main" val="118540216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B017B4EC-67A7-F6DF-1164-E6C52593153E}"/>
              </a:ext>
            </a:extLst>
          </p:cNvPr>
          <p:cNvSpPr txBox="1"/>
          <p:nvPr/>
        </p:nvSpPr>
        <p:spPr>
          <a:xfrm>
            <a:off x="952499" y="1158014"/>
            <a:ext cx="10287000" cy="5632311"/>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An interacting digital portfolio with a modern web front-end is a dynamic website designed to showcase work, skills, and achievements through interactive features and engaging functionality.</a:t>
            </a:r>
          </a:p>
          <a:p>
            <a:r>
              <a:rPr lang="en-IN" sz="2000" dirty="0">
                <a:latin typeface="Times New Roman" panose="02020603050405020304" pitchFamily="18" charset="0"/>
                <a:cs typeface="Times New Roman" panose="02020603050405020304" pitchFamily="18" charset="0"/>
              </a:rPr>
              <a:t>Core Features of Digital Portfolio Responsive design ensures seamless viewing on all devices, which is essential for professional and accessible presentation. Clear navigation allows users to intuitively explore sections like About, Projects, Skills, Experience, and Contact. Projects section with detailed case studies, images, live demos, and clickable components lets viewers engage with actual work</a:t>
            </a: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About me : skills section gives insight into expertise, technology stack, and personal background.</a:t>
            </a: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Contact forms : social media links facilitate professional communication directly from the site.</a:t>
            </a: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Interactive Functionality : Animations and transitions (e.g., hover effects, parallax scrolling, animated logos) enhance visual appeal and user engagement.</a:t>
            </a: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Theme: switchers allow users to toggle between light and dark modes for customized viewing.</a:t>
            </a: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Dynamic showcases: such as flipbooks, interactive timelines, modal galleries, or embedded videos bring achievements and projects to life.</a:t>
            </a: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Testimonials or client feedback: establish credibility and trust, important for freelancers and job </a:t>
            </a:r>
            <a:r>
              <a:rPr lang="en-IN" sz="2000" dirty="0" err="1">
                <a:latin typeface="Times New Roman" panose="02020603050405020304" pitchFamily="18" charset="0"/>
                <a:cs typeface="Times New Roman" panose="02020603050405020304" pitchFamily="18" charset="0"/>
              </a:rPr>
              <a:t>seekers.Popular</a:t>
            </a:r>
            <a:r>
              <a:rPr lang="en-IN" sz="2000" dirty="0">
                <a:latin typeface="Times New Roman" panose="02020603050405020304" pitchFamily="18" charset="0"/>
                <a:cs typeface="Times New Roman" panose="02020603050405020304" pitchFamily="18" charset="0"/>
              </a:rPr>
              <a:t> Tools and Technologies :HTML, CSS, JavaScript are standard for front-end structure, styling, and interactivity.</a:t>
            </a:r>
          </a:p>
        </p:txBody>
      </p:sp>
    </p:spTree>
    <p:extLst>
      <p:ext uri="{BB962C8B-B14F-4D97-AF65-F5344CB8AC3E}">
        <p14:creationId xmlns:p14="http://schemas.microsoft.com/office/powerpoint/2010/main" val="2720660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910BF3-1DA1-5AB7-248D-0EC9D066F742}"/>
              </a:ext>
            </a:extLst>
          </p:cNvPr>
          <p:cNvSpPr>
            <a:spLocks noGrp="1"/>
          </p:cNvSpPr>
          <p:nvPr>
            <p:ph type="body" idx="1"/>
          </p:nvPr>
        </p:nvSpPr>
        <p:spPr>
          <a:xfrm>
            <a:off x="990600" y="320456"/>
            <a:ext cx="5791200" cy="6217087"/>
          </a:xfrm>
        </p:spPr>
        <p:txBody>
          <a:bodyPr/>
          <a:lstStyle/>
          <a:p>
            <a:pPr marL="342900" indent="-342900">
              <a:buFont typeface="Wingdings" panose="05000000000000000000" pitchFamily="2" charset="2"/>
              <a:buChar char="ü"/>
            </a:pPr>
            <a:r>
              <a:rPr lang="en-IN" sz="2000" dirty="0"/>
              <a:t>Frameworks and site builders such as Rea</a:t>
            </a:r>
            <a:r>
              <a:rPr lang="en-IN" dirty="0"/>
              <a:t>ct, Angular, Web flow, Wix, Squarespace, WordPress (with page builders like Element or or Divi) provide customizable experiences and modern design features. Creative platforms like Be hance, Dribble, and Art Station host interactive portfolios for networking and exposure.</a:t>
            </a:r>
          </a:p>
          <a:p>
            <a:endParaRPr lang="en-IN" dirty="0"/>
          </a:p>
          <a:p>
            <a:r>
              <a:rPr lang="en-IN" sz="2400" b="1" dirty="0">
                <a:solidFill>
                  <a:srgbClr val="7030A0"/>
                </a:solidFill>
              </a:rPr>
              <a:t>Example</a:t>
            </a:r>
          </a:p>
          <a:p>
            <a:pPr marL="285750" indent="-285750">
              <a:buFont typeface="Wingdings" panose="05000000000000000000" pitchFamily="2" charset="2"/>
              <a:buChar char="Ø"/>
            </a:pPr>
            <a:r>
              <a:rPr lang="en-IN" dirty="0"/>
              <a:t> Portfolio Components Navigation bar for easy access to sections. Hero section with personal tagline and action buttons. Interactive galleries/slideshows to present visual work. Embedded multimedia (video, audio, animations).Project breakdowns and process walkthroughs. Best Practices Prioritize UX through simple structure and quick-loading pages. Integrate interactive components that highlight skills relevant to front-end web development. Use high-quality images and concise, impactful text to tell the professional story. A successful interacting digital portfolio combines these features and functionalities to demonstrate technical ability, creativity, and professionalism in web front-end development</a:t>
            </a:r>
          </a:p>
          <a:p>
            <a:endParaRPr lang="en-IN" dirty="0"/>
          </a:p>
        </p:txBody>
      </p:sp>
      <p:pic>
        <p:nvPicPr>
          <p:cNvPr id="2" name="Picture 1">
            <a:extLst>
              <a:ext uri="{FF2B5EF4-FFF2-40B4-BE49-F238E27FC236}">
                <a16:creationId xmlns:a16="http://schemas.microsoft.com/office/drawing/2014/main" id="{B5908C23-1B4E-1787-596B-2B70A36A61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000" y="1828800"/>
            <a:ext cx="3962400" cy="2666999"/>
          </a:xfrm>
          <a:prstGeom prst="rect">
            <a:avLst/>
          </a:prstGeom>
        </p:spPr>
      </p:pic>
    </p:spTree>
    <p:extLst>
      <p:ext uri="{BB962C8B-B14F-4D97-AF65-F5344CB8AC3E}">
        <p14:creationId xmlns:p14="http://schemas.microsoft.com/office/powerpoint/2010/main" val="1786661332"/>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64410" y="1778698"/>
            <a:ext cx="8848344" cy="4770537"/>
          </a:xfrm>
          <a:prstGeom prst="rect">
            <a:avLst/>
          </a:prstGeom>
          <a:noFill/>
        </p:spPr>
        <p:txBody>
          <a:bodyPr wrap="square" rtlCol="0">
            <a:spAutoFit/>
          </a:bodyPr>
          <a:lstStyle/>
          <a:p>
            <a:r>
              <a:rPr lang="en-US" sz="2000" dirty="0">
                <a:solidFill>
                  <a:srgbClr val="0D0D0D"/>
                </a:solidFill>
                <a:latin typeface="Times New Roman" panose="02020603050405020304" pitchFamily="18" charset="0"/>
                <a:cs typeface="Times New Roman" panose="02020603050405020304" pitchFamily="18" charset="0"/>
              </a:rPr>
              <a:t>An interacting digital portfolio with a www front-end development focus is a web-based portfolio site that showcases a developer's skills, projects, and experience through an engaging and interactive user interface. Such a portfolio typically includes a clean, responsive design, detailed project case studies, animated or interactive elements, and smooth navigation, helping to attract potential employers or clients by demonstrating both technical proficiency and creativity.</a:t>
            </a:r>
          </a:p>
          <a:p>
            <a:r>
              <a:rPr lang="en-US" sz="2400" b="1" dirty="0">
                <a:solidFill>
                  <a:srgbClr val="7030A0"/>
                </a:solidFill>
                <a:latin typeface="Times New Roman" panose="02020603050405020304" pitchFamily="18" charset="0"/>
                <a:cs typeface="Times New Roman" panose="02020603050405020304" pitchFamily="18" charset="0"/>
              </a:rPr>
              <a:t>Key Features </a:t>
            </a:r>
          </a:p>
          <a:p>
            <a:pPr marL="342900" indent="-342900">
              <a:buFont typeface="Wingdings" panose="05000000000000000000" pitchFamily="2" charset="2"/>
              <a:buChar char="v"/>
            </a:pPr>
            <a:r>
              <a:rPr lang="en-US" sz="2000" dirty="0">
                <a:solidFill>
                  <a:srgbClr val="0D0D0D"/>
                </a:solidFill>
                <a:latin typeface="Times New Roman" panose="02020603050405020304" pitchFamily="18" charset="0"/>
                <a:cs typeface="Times New Roman" panose="02020603050405020304" pitchFamily="18" charset="0"/>
              </a:rPr>
              <a:t>an Interacting Digital Portfolio (Front-End Focus)Interactive Elements: Animations, hover effects, interactive navigation, and gamified components (e.g., Robby Leonardi’s gamified resume experience)</a:t>
            </a:r>
          </a:p>
          <a:p>
            <a:pPr marL="342900" indent="-342900">
              <a:buFont typeface="Wingdings" panose="05000000000000000000" pitchFamily="2" charset="2"/>
              <a:buChar char="v"/>
            </a:pPr>
            <a:r>
              <a:rPr lang="en-US" sz="2000" dirty="0">
                <a:solidFill>
                  <a:srgbClr val="0D0D0D"/>
                </a:solidFill>
                <a:latin typeface="Times New Roman" panose="02020603050405020304" pitchFamily="18" charset="0"/>
                <a:cs typeface="Times New Roman" panose="02020603050405020304" pitchFamily="18" charset="0"/>
              </a:rPr>
              <a:t>.Project Showcases: Detailed project pages explaining objectives, tech stack, role, challenges, and links to live demos or repositories. Skills &amp; Expertise .</a:t>
            </a:r>
          </a:p>
          <a:p>
            <a:pPr marL="342900" indent="-342900">
              <a:buFont typeface="Wingdings" panose="05000000000000000000" pitchFamily="2" charset="2"/>
              <a:buChar char="v"/>
            </a:pPr>
            <a:r>
              <a:rPr lang="en-US" sz="2000" dirty="0">
                <a:solidFill>
                  <a:srgbClr val="0D0D0D"/>
                </a:solidFill>
                <a:latin typeface="Times New Roman" panose="02020603050405020304" pitchFamily="18" charset="0"/>
                <a:cs typeface="Times New Roman" panose="02020603050405020304" pitchFamily="18" charset="0"/>
              </a:rPr>
              <a:t>Display: Clear listing of technical skills, often visually represented by icons or progress bars. Personal Branding: Use of consistent theme colors, typography, logos, and sometimes a personal photo or video intro.</a:t>
            </a:r>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C0540D-BD8E-F202-14FE-4E28238EC61E}"/>
              </a:ext>
            </a:extLst>
          </p:cNvPr>
          <p:cNvSpPr>
            <a:spLocks noGrp="1"/>
          </p:cNvSpPr>
          <p:nvPr>
            <p:ph type="body" idx="1"/>
          </p:nvPr>
        </p:nvSpPr>
        <p:spPr>
          <a:xfrm>
            <a:off x="685800" y="612844"/>
            <a:ext cx="5943600" cy="6032421"/>
          </a:xfrm>
        </p:spPr>
        <p:txBody>
          <a:bodyPr/>
          <a:lstStyle/>
          <a:p>
            <a:pPr marL="285750" indent="-285750">
              <a:buFont typeface="Wingdings" panose="05000000000000000000" pitchFamily="2" charset="2"/>
              <a:buChar char="v"/>
            </a:pPr>
            <a:r>
              <a:rPr lang="en-US" dirty="0">
                <a:solidFill>
                  <a:srgbClr val="0D0D0D"/>
                </a:solidFill>
                <a:latin typeface="Times New Roman" panose="02020603050405020304" pitchFamily="18" charset="0"/>
                <a:cs typeface="Times New Roman" panose="02020603050405020304" pitchFamily="18" charset="0"/>
              </a:rPr>
              <a:t> </a:t>
            </a:r>
            <a:r>
              <a:rPr lang="en-US" sz="2000" dirty="0">
                <a:solidFill>
                  <a:srgbClr val="0D0D0D"/>
                </a:solidFill>
                <a:latin typeface="Times New Roman" panose="02020603050405020304" pitchFamily="18" charset="0"/>
                <a:cs typeface="Times New Roman" panose="02020603050405020304" pitchFamily="18" charset="0"/>
              </a:rPr>
              <a:t>Social Proof: Testimonials, client feedback, and links to professional networks.  User Experience: Responsive design for mobile and desktop, easy navigation, and fast loading times</a:t>
            </a:r>
          </a:p>
          <a:p>
            <a:endParaRPr lang="en-US" dirty="0">
              <a:solidFill>
                <a:srgbClr val="0D0D0D"/>
              </a:solidFill>
              <a:latin typeface="Times New Roman" panose="02020603050405020304" pitchFamily="18" charset="0"/>
              <a:cs typeface="Times New Roman" panose="02020603050405020304" pitchFamily="18" charset="0"/>
            </a:endParaRPr>
          </a:p>
          <a:p>
            <a:r>
              <a:rPr lang="en-US" dirty="0">
                <a:solidFill>
                  <a:srgbClr val="0D0D0D"/>
                </a:solidFill>
                <a:latin typeface="Times New Roman" panose="02020603050405020304" pitchFamily="18" charset="0"/>
                <a:cs typeface="Times New Roman" panose="02020603050405020304" pitchFamily="18" charset="0"/>
              </a:rPr>
              <a:t> </a:t>
            </a:r>
            <a:r>
              <a:rPr lang="en-US" sz="2400" b="1" dirty="0">
                <a:solidFill>
                  <a:srgbClr val="7030A0"/>
                </a:solidFill>
                <a:latin typeface="Times New Roman" panose="02020603050405020304" pitchFamily="18" charset="0"/>
                <a:cs typeface="Times New Roman" panose="02020603050405020304" pitchFamily="18" charset="0"/>
              </a:rPr>
              <a:t>Examples </a:t>
            </a:r>
          </a:p>
          <a:p>
            <a:pPr marL="285750" indent="-285750">
              <a:buFont typeface="Wingdings" panose="05000000000000000000" pitchFamily="2" charset="2"/>
              <a:buChar char="Ø"/>
            </a:pPr>
            <a:r>
              <a:rPr lang="en-US" dirty="0">
                <a:solidFill>
                  <a:srgbClr val="0D0D0D"/>
                </a:solidFill>
                <a:latin typeface="Times New Roman" panose="02020603050405020304" pitchFamily="18" charset="0"/>
                <a:cs typeface="Times New Roman" panose="02020603050405020304" pitchFamily="18" charset="0"/>
              </a:rPr>
              <a:t> Inspiration Pascal van Gemert's portfolio uses a terminal-inspired creative design with interactive content and career roadmap visualization. Brittany Chiang’s portfolio features sleek modern design, smooth scrolling, and detailed project case studies. Robby Leonardi’s portfolio offers a unique gamified interactive resume interface showcasing creativity and front-end skills memorably</a:t>
            </a:r>
          </a:p>
          <a:p>
            <a:pPr marL="285750" indent="-285750">
              <a:buFont typeface="Wingdings" panose="05000000000000000000" pitchFamily="2" charset="2"/>
              <a:buChar char="Ø"/>
            </a:pPr>
            <a:r>
              <a:rPr lang="en-US" dirty="0">
                <a:solidFill>
                  <a:srgbClr val="0D0D0D"/>
                </a:solidFill>
                <a:latin typeface="Times New Roman" panose="02020603050405020304" pitchFamily="18" charset="0"/>
                <a:cs typeface="Times New Roman" panose="02020603050405020304" pitchFamily="18" charset="0"/>
              </a:rPr>
              <a:t> Use engaging, intuitive UI elements such as hover effects and animations to draw attention. Provide context and details for each project to give insight into your development process. Include a contact form or call to action to invite inquiries. Keep a clean, consistent design that's mobile-friendly and optimized for performance. Incorporate testimonials or endorsements to boost credibility. Screenshot</a:t>
            </a:r>
            <a:endParaRPr lang="en-IN" dirty="0">
              <a:latin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3E46A2B9-63A6-250E-5195-66D913FB1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1293031"/>
            <a:ext cx="3886200" cy="4650569"/>
          </a:xfrm>
          <a:prstGeom prst="rect">
            <a:avLst/>
          </a:prstGeom>
        </p:spPr>
      </p:pic>
    </p:spTree>
    <p:extLst>
      <p:ext uri="{BB962C8B-B14F-4D97-AF65-F5344CB8AC3E}">
        <p14:creationId xmlns:p14="http://schemas.microsoft.com/office/powerpoint/2010/main" val="1909915777"/>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17</a:t>
            </a:fld>
            <a:endParaRPr sz="1100">
              <a:latin typeface="Trebuchet MS"/>
              <a:cs typeface="Trebuchet MS"/>
            </a:endParaRPr>
          </a:p>
        </p:txBody>
      </p:sp>
      <p:sp>
        <p:nvSpPr>
          <p:cNvPr id="8" name="TextBox 7">
            <a:extLst>
              <a:ext uri="{FF2B5EF4-FFF2-40B4-BE49-F238E27FC236}">
                <a16:creationId xmlns:a16="http://schemas.microsoft.com/office/drawing/2014/main" id="{98587857-8DBD-330D-1617-430F377897F6}"/>
              </a:ext>
            </a:extLst>
          </p:cNvPr>
          <p:cNvSpPr txBox="1"/>
          <p:nvPr/>
        </p:nvSpPr>
        <p:spPr>
          <a:xfrm>
            <a:off x="943166" y="1269176"/>
            <a:ext cx="11505818" cy="4462760"/>
          </a:xfrm>
          <a:prstGeom prst="rect">
            <a:avLst/>
          </a:prstGeom>
          <a:noFill/>
        </p:spPr>
        <p:txBody>
          <a:bodyPr wrap="square">
            <a:spAutoFit/>
          </a:bodyPr>
          <a:lstStyle/>
          <a:p>
            <a:r>
              <a:rPr lang="en-IN" sz="2000" dirty="0"/>
              <a:t>An interacting digital portfolio with a front-end development focus offers key benefits including showcasing skills, highlighting projects with interactive elements, demonstrating creativity, and establishing a personal brand. The front-end development aspect emphasizes building visually appealing, responsive, and user-friendly interfaces using modern frameworks and technologies. </a:t>
            </a:r>
          </a:p>
          <a:p>
            <a:r>
              <a:rPr lang="en-IN" sz="2000" dirty="0"/>
              <a:t>This combination makes the portfolio not only a display of technical expertise but also an engaging and memorable experience for potential employers or clients.</a:t>
            </a:r>
          </a:p>
          <a:p>
            <a:r>
              <a:rPr lang="en-IN" sz="2400" b="1" dirty="0">
                <a:solidFill>
                  <a:srgbClr val="7030A0"/>
                </a:solidFill>
                <a:latin typeface="Times New Roman" panose="02020603050405020304" pitchFamily="18" charset="0"/>
                <a:cs typeface="Times New Roman" panose="02020603050405020304" pitchFamily="18" charset="0"/>
              </a:rPr>
              <a:t>Benefits of an Interacting </a:t>
            </a:r>
          </a:p>
          <a:p>
            <a:pPr marL="342900" indent="-342900">
              <a:buFont typeface="Wingdings" panose="05000000000000000000" pitchFamily="2" charset="2"/>
              <a:buChar char="v"/>
            </a:pPr>
            <a:r>
              <a:rPr lang="en-IN" sz="2000" dirty="0"/>
              <a:t>Digital Portfolio Showcases skills effectively: Displays programming languages, tools, certificates, and professional experience.</a:t>
            </a:r>
          </a:p>
          <a:p>
            <a:pPr marL="342900" indent="-342900">
              <a:buFont typeface="Wingdings" panose="05000000000000000000" pitchFamily="2" charset="2"/>
              <a:buChar char="v"/>
            </a:pPr>
            <a:r>
              <a:rPr lang="en-IN" sz="2000" dirty="0"/>
              <a:t>Highlights projects interactively: Uses animations, transitions, and dynamic elements to demonstrate real-world applications.</a:t>
            </a:r>
          </a:p>
          <a:p>
            <a:pPr marL="342900" indent="-342900">
              <a:buFont typeface="Wingdings" panose="05000000000000000000" pitchFamily="2" charset="2"/>
              <a:buChar char="v"/>
            </a:pPr>
            <a:r>
              <a:rPr lang="en-IN" sz="2000" dirty="0"/>
              <a:t>Demonstrates creativity and versatility: Allows adding visual design and interactive features to stand out.</a:t>
            </a:r>
          </a:p>
          <a:p>
            <a:pPr marL="342900" indent="-342900">
              <a:buFont typeface="Wingdings" panose="05000000000000000000" pitchFamily="2" charset="2"/>
              <a:buChar char="v"/>
            </a:pPr>
            <a:r>
              <a:rPr lang="en-IN" sz="2000" dirty="0"/>
              <a:t>Builds personal brand: A professional portfolio establishes identity and credibility in the field</a:t>
            </a:r>
          </a:p>
          <a:p>
            <a:pPr marL="342900" indent="-342900">
              <a:buFont typeface="Wingdings" panose="05000000000000000000" pitchFamily="2" charset="2"/>
              <a:buChar char="v"/>
            </a:pPr>
            <a:r>
              <a:rPr lang="en-IN" sz="2000" dirty="0"/>
              <a:t>.Attracts potential clients and employers: Makes a strong impression and eases evaluation of skills.</a:t>
            </a:r>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C67CEA6-88A5-E586-FAF1-F1CA4873C7FE}"/>
              </a:ext>
            </a:extLst>
          </p:cNvPr>
          <p:cNvSpPr>
            <a:spLocks noGrp="1"/>
          </p:cNvSpPr>
          <p:nvPr>
            <p:ph type="body" idx="1"/>
          </p:nvPr>
        </p:nvSpPr>
        <p:spPr>
          <a:xfrm>
            <a:off x="1066800" y="762000"/>
            <a:ext cx="9753600" cy="4893647"/>
          </a:xfrm>
        </p:spPr>
        <p:txBody>
          <a:bodyPr/>
          <a:lstStyle/>
          <a:p>
            <a:r>
              <a:rPr lang="en-IN" sz="2400" b="1" dirty="0">
                <a:solidFill>
                  <a:srgbClr val="7030A0"/>
                </a:solidFill>
                <a:latin typeface="Times New Roman" panose="02020603050405020304" pitchFamily="18" charset="0"/>
                <a:cs typeface="Times New Roman" panose="02020603050405020304" pitchFamily="18" charset="0"/>
              </a:rPr>
              <a:t>Highlights of Front-End Development</a:t>
            </a:r>
            <a:r>
              <a:rPr lang="en-IN" dirty="0"/>
              <a:t>  </a:t>
            </a:r>
          </a:p>
          <a:p>
            <a:pPr marL="285750" indent="-285750">
              <a:buFont typeface="Wingdings" panose="05000000000000000000" pitchFamily="2" charset="2"/>
              <a:buChar char="Ø"/>
            </a:pPr>
            <a:r>
              <a:rPr lang="en-IN" dirty="0"/>
              <a:t>The Portfolio Employs modern frameworks and libraries that enable rapid development and real-time programming.</a:t>
            </a:r>
          </a:p>
          <a:p>
            <a:pPr marL="285750" indent="-285750">
              <a:buFont typeface="Wingdings" panose="05000000000000000000" pitchFamily="2" charset="2"/>
              <a:buChar char="Ø"/>
            </a:pPr>
            <a:r>
              <a:rPr lang="en-IN" dirty="0"/>
              <a:t>Focuses on responsive design ensuring accessibility across devices. Enhances user engagement through dynamic UI components and smooth interactions.</a:t>
            </a:r>
          </a:p>
          <a:p>
            <a:pPr marL="285750" indent="-285750">
              <a:buFont typeface="Wingdings" panose="05000000000000000000" pitchFamily="2" charset="2"/>
              <a:buChar char="Ø"/>
            </a:pPr>
            <a:r>
              <a:rPr lang="en-IN" dirty="0"/>
              <a:t>SEO optimization to improve the portfolio's visibility online. Continuous updates and performance optimization are essential.</a:t>
            </a:r>
          </a:p>
          <a:p>
            <a:r>
              <a:rPr lang="en-IN" sz="2400" b="1" dirty="0">
                <a:solidFill>
                  <a:srgbClr val="7030A0"/>
                </a:solidFill>
                <a:latin typeface="Times New Roman" panose="02020603050405020304" pitchFamily="18" charset="0"/>
                <a:cs typeface="Times New Roman" panose="02020603050405020304" pitchFamily="18" charset="0"/>
              </a:rPr>
              <a:t>Summary</a:t>
            </a:r>
          </a:p>
          <a:p>
            <a:pPr marL="285750" indent="-285750">
              <a:buFont typeface="Wingdings" panose="05000000000000000000" pitchFamily="2" charset="2"/>
              <a:buChar char="Ø"/>
            </a:pPr>
            <a:r>
              <a:rPr lang="en-IN" dirty="0"/>
              <a:t>Creating an interactive digital portfolio centred on front-end development uniquely combines technical proficiency with creative expression. </a:t>
            </a:r>
          </a:p>
          <a:p>
            <a:pPr marL="285750" indent="-285750">
              <a:buFont typeface="Wingdings" panose="05000000000000000000" pitchFamily="2" charset="2"/>
              <a:buChar char="Ø"/>
            </a:pPr>
            <a:r>
              <a:rPr lang="en-IN" dirty="0"/>
              <a:t>It serves as a powerful marketing tool to showcase comprehensive skills and projects, gives you a platform to creatively present your work, and improves career opportunities by attracting employers and clients with its polished, professional appearance and functionality. </a:t>
            </a:r>
          </a:p>
          <a:p>
            <a:pPr marL="285750" indent="-285750">
              <a:buFont typeface="Wingdings" panose="05000000000000000000" pitchFamily="2" charset="2"/>
              <a:buChar char="Ø"/>
            </a:pPr>
            <a:r>
              <a:rPr lang="en-IN" dirty="0"/>
              <a:t>This approach benefits developers by enhancing their brand, demonstrating their capabilities, and opening doors in the competitive tech market.</a:t>
            </a:r>
          </a:p>
          <a:p>
            <a:endParaRPr lang="en-IN" dirty="0"/>
          </a:p>
        </p:txBody>
      </p:sp>
    </p:spTree>
    <p:extLst>
      <p:ext uri="{BB962C8B-B14F-4D97-AF65-F5344CB8AC3E}">
        <p14:creationId xmlns:p14="http://schemas.microsoft.com/office/powerpoint/2010/main" val="2279131065"/>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78D0C12-3D59-E047-6FC4-E9798340170E}"/>
              </a:ext>
            </a:extLst>
          </p:cNvPr>
          <p:cNvSpPr>
            <a:spLocks noGrp="1"/>
          </p:cNvSpPr>
          <p:nvPr>
            <p:ph type="subTitle" idx="4"/>
          </p:nvPr>
        </p:nvSpPr>
        <p:spPr>
          <a:xfrm>
            <a:off x="1600200" y="2209800"/>
            <a:ext cx="8305800" cy="2708434"/>
          </a:xfrm>
        </p:spPr>
        <p:txBody>
          <a:bodyPr/>
          <a:lstStyle/>
          <a:p>
            <a:r>
              <a:rPr lang="en-US" sz="8800" b="1" i="1" dirty="0">
                <a:solidFill>
                  <a:srgbClr val="7030A0"/>
                </a:solidFill>
                <a:latin typeface="Algerian" panose="04020705040A02060702" pitchFamily="82" charset="0"/>
              </a:rPr>
              <a:t>THANK YOU!!!!!…</a:t>
            </a:r>
            <a:endParaRPr lang="en-IN" sz="8800" b="1" i="1" dirty="0">
              <a:solidFill>
                <a:srgbClr val="7030A0"/>
              </a:solidFill>
              <a:latin typeface="Algerian" panose="04020705040A02060702" pitchFamily="82" charset="0"/>
            </a:endParaRPr>
          </a:p>
        </p:txBody>
      </p:sp>
    </p:spTree>
    <p:extLst>
      <p:ext uri="{BB962C8B-B14F-4D97-AF65-F5344CB8AC3E}">
        <p14:creationId xmlns:p14="http://schemas.microsoft.com/office/powerpoint/2010/main" val="551483120"/>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 y="520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1" name="Text Placeholder 20">
            <a:extLst>
              <a:ext uri="{FF2B5EF4-FFF2-40B4-BE49-F238E27FC236}">
                <a16:creationId xmlns:a16="http://schemas.microsoft.com/office/drawing/2014/main" id="{01ED4669-6869-F493-21C0-27E582F1B68B}"/>
              </a:ext>
            </a:extLst>
          </p:cNvPr>
          <p:cNvSpPr>
            <a:spLocks noGrp="1"/>
          </p:cNvSpPr>
          <p:nvPr>
            <p:ph sz="half" idx="2"/>
          </p:nvPr>
        </p:nvSpPr>
        <p:spPr/>
        <p:txBody>
          <a:bodyPr/>
          <a:lstStyle/>
          <a:p>
            <a:r>
              <a:rPr lang="en-US" sz="5400" dirty="0">
                <a:solidFill>
                  <a:srgbClr val="7030A0"/>
                </a:solidFill>
                <a:latin typeface="Algerian" panose="04020705040A02060702" pitchFamily="82" charset="0"/>
              </a:rPr>
              <a:t>INTERACTING DIGITAL PORTFOLIO WITH FRONT END DEVELOPMENT</a:t>
            </a:r>
            <a:endParaRPr lang="en-IN" sz="5400" dirty="0">
              <a:solidFill>
                <a:srgbClr val="7030A0"/>
              </a:solidFill>
              <a:latin typeface="Algerian" panose="04020705040A02060702" pitchFamily="82"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pic>
        <p:nvPicPr>
          <p:cNvPr id="24" name="Content Placeholder 23">
            <a:extLst>
              <a:ext uri="{FF2B5EF4-FFF2-40B4-BE49-F238E27FC236}">
                <a16:creationId xmlns:a16="http://schemas.microsoft.com/office/drawing/2014/main" id="{94BEB695-14A1-BD0E-682B-A63BEA0A7D54}"/>
              </a:ext>
            </a:extLst>
          </p:cNvPr>
          <p:cNvPicPr>
            <a:picLocks noGrp="1" noChangeAspect="1"/>
          </p:cNvPicPr>
          <p:nvPr>
            <p:ph sz="half" idx="3"/>
          </p:nvPr>
        </p:nvPicPr>
        <p:blipFill>
          <a:blip r:embed="rId4">
            <a:extLst>
              <a:ext uri="{28A0092B-C50C-407E-A947-70E740481C1C}">
                <a14:useLocalDpi xmlns:a14="http://schemas.microsoft.com/office/drawing/2010/main" val="0"/>
              </a:ext>
            </a:extLst>
          </a:blip>
          <a:stretch>
            <a:fillRect/>
          </a:stretch>
        </p:blipFill>
        <p:spPr>
          <a:xfrm>
            <a:off x="6278563" y="1247604"/>
            <a:ext cx="5303837" cy="4643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900" advTm="6726">
        <p14:glitter pattern="hexagon"/>
      </p:transition>
    </mc:Choice>
    <mc:Fallback>
      <p:transition spd="slow" advTm="672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3900" advTm="6964">
        <p14:glitter pattern="hexagon"/>
      </p:transition>
    </mc:Choice>
    <mc:Fallback>
      <p:transition spd="slow" advTm="6964">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7" name="object 7"/>
          <p:cNvSpPr txBox="1">
            <a:spLocks noGrp="1"/>
          </p:cNvSpPr>
          <p:nvPr>
            <p:ph type="title" idx="4294967295"/>
          </p:nvPr>
        </p:nvSpPr>
        <p:spPr>
          <a:xfrm>
            <a:off x="0" y="385763"/>
            <a:ext cx="106807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spc="-20" dirty="0"/>
              <a:t>    </a:t>
            </a: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200A0007-DC88-FDAF-037C-A1D448E1AB39}"/>
              </a:ext>
            </a:extLst>
          </p:cNvPr>
          <p:cNvSpPr txBox="1"/>
          <p:nvPr/>
        </p:nvSpPr>
        <p:spPr>
          <a:xfrm>
            <a:off x="1219201" y="1423154"/>
            <a:ext cx="7620000" cy="3754874"/>
          </a:xfrm>
          <a:prstGeom prst="rect">
            <a:avLst/>
          </a:prstGeom>
          <a:noFill/>
        </p:spPr>
        <p:txBody>
          <a:bodyPr wrap="square">
            <a:spAutoFit/>
          </a:bodyPr>
          <a:lstStyle/>
          <a:p>
            <a:r>
              <a:rPr lang="en-IN" sz="2000" dirty="0"/>
              <a:t>An interacting digital portfolio with a modern web front-end uses technologies like HTML, CSS, and JavaScript to create a dynamic, engaging showcase of skills, projects, and achievements, making it easy for users or recruiters to explore information and connect with the author.  </a:t>
            </a:r>
          </a:p>
          <a:p>
            <a:r>
              <a:rPr lang="en-IN" sz="2000" dirty="0"/>
              <a:t>A concise problem statement for a digital portfolio front-end development project could be:" Design an interactive portfolio website with a responsive and intuitive front-end, enabling users to efficiently explore project details, personal achievements, and contact information, while ensuring excellent usability and visual appeal using web standards and best practices. </a:t>
            </a:r>
          </a:p>
          <a:p>
            <a:r>
              <a:rPr lang="en-IN" dirty="0"/>
              <a:t>.</a:t>
            </a:r>
          </a:p>
        </p:txBody>
      </p:sp>
    </p:spTree>
  </p:cSld>
  <p:clrMapOvr>
    <a:masterClrMapping/>
  </p:clrMapOvr>
  <mc:AlternateContent xmlns:mc="http://schemas.openxmlformats.org/markup-compatibility/2006">
    <mc:Choice xmlns:p14="http://schemas.microsoft.com/office/powerpoint/2010/main" Requires="p14">
      <p:transition spd="slow" p14:dur="3900" advTm="5494">
        <p14:glitter pattern="hexagon"/>
      </p:transition>
    </mc:Choice>
    <mc:Fallback>
      <p:transition spd="slow" advTm="5494">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2C2457-7A1B-0BAC-B9E0-C372FC0CF8D2}"/>
              </a:ext>
            </a:extLst>
          </p:cNvPr>
          <p:cNvSpPr>
            <a:spLocks noGrp="1"/>
          </p:cNvSpPr>
          <p:nvPr>
            <p:ph type="body" idx="1"/>
          </p:nvPr>
        </p:nvSpPr>
        <p:spPr>
          <a:xfrm>
            <a:off x="914400" y="1066800"/>
            <a:ext cx="3581400" cy="1969770"/>
          </a:xfrm>
        </p:spPr>
        <p:txBody>
          <a:bodyPr/>
          <a:lstStyle/>
          <a:p>
            <a:r>
              <a:rPr lang="en-IN" sz="2000" b="1" dirty="0">
                <a:solidFill>
                  <a:srgbClr val="7030A0"/>
                </a:solidFill>
                <a:latin typeface="Times New Roman" panose="02020603050405020304" pitchFamily="18" charset="0"/>
                <a:cs typeface="Times New Roman" panose="02020603050405020304" pitchFamily="18" charset="0"/>
              </a:rPr>
              <a:t>Key Features</a:t>
            </a:r>
            <a:r>
              <a:rPr lang="en-IN" sz="2000" b="1" dirty="0">
                <a:solidFill>
                  <a:srgbClr val="7030A0"/>
                </a:solidFill>
              </a:rPr>
              <a:t> </a:t>
            </a:r>
          </a:p>
          <a:p>
            <a:pPr marL="342900" indent="-342900">
              <a:buFont typeface="Wingdings" panose="05000000000000000000" pitchFamily="2" charset="2"/>
              <a:buChar char="§"/>
            </a:pPr>
            <a:r>
              <a:rPr lang="en-IN" dirty="0"/>
              <a:t>Approaches Interactivity.</a:t>
            </a:r>
          </a:p>
          <a:p>
            <a:pPr marL="342900" indent="-342900">
              <a:buFont typeface="Wingdings" panose="05000000000000000000" pitchFamily="2" charset="2"/>
              <a:buChar char="§"/>
            </a:pPr>
            <a:r>
              <a:rPr lang="en-IN" dirty="0"/>
              <a:t> Responsive Design.</a:t>
            </a:r>
          </a:p>
          <a:p>
            <a:pPr marL="342900" indent="-342900">
              <a:buFont typeface="Wingdings" panose="05000000000000000000" pitchFamily="2" charset="2"/>
              <a:buChar char="§"/>
            </a:pPr>
            <a:r>
              <a:rPr lang="en-IN" dirty="0"/>
              <a:t> Project Overview</a:t>
            </a:r>
          </a:p>
          <a:p>
            <a:pPr marL="342900" indent="-342900">
              <a:buFont typeface="Wingdings" panose="05000000000000000000" pitchFamily="2" charset="2"/>
              <a:buChar char="§"/>
            </a:pPr>
            <a:r>
              <a:rPr lang="en-IN" dirty="0"/>
              <a:t>Contact Section. </a:t>
            </a:r>
          </a:p>
          <a:p>
            <a:pPr marL="342900" indent="-342900">
              <a:buFont typeface="Wingdings" panose="05000000000000000000" pitchFamily="2" charset="2"/>
              <a:buChar char="§"/>
            </a:pPr>
            <a:r>
              <a:rPr lang="en-IN" dirty="0"/>
              <a:t>Customization &amp; Branding.</a:t>
            </a:r>
          </a:p>
          <a:p>
            <a:pPr marL="342900" indent="-342900">
              <a:buFont typeface="Wingdings" panose="05000000000000000000" pitchFamily="2" charset="2"/>
              <a:buChar char="§"/>
            </a:pPr>
            <a:r>
              <a:rPr lang="en-IN" dirty="0"/>
              <a:t> Code Repository Hosting.</a:t>
            </a:r>
          </a:p>
        </p:txBody>
      </p:sp>
      <p:pic>
        <p:nvPicPr>
          <p:cNvPr id="7" name="Picture 6">
            <a:extLst>
              <a:ext uri="{FF2B5EF4-FFF2-40B4-BE49-F238E27FC236}">
                <a16:creationId xmlns:a16="http://schemas.microsoft.com/office/drawing/2014/main" id="{A212195F-4BC4-3B0A-D419-3BF53B10C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2133601"/>
            <a:ext cx="5562600" cy="2819400"/>
          </a:xfrm>
          <a:prstGeom prst="rect">
            <a:avLst/>
          </a:prstGeom>
        </p:spPr>
      </p:pic>
    </p:spTree>
    <p:extLst>
      <p:ext uri="{BB962C8B-B14F-4D97-AF65-F5344CB8AC3E}">
        <p14:creationId xmlns:p14="http://schemas.microsoft.com/office/powerpoint/2010/main" val="1711100495"/>
      </p:ext>
    </p:extLst>
  </p:cSld>
  <p:clrMapOvr>
    <a:masterClrMapping/>
  </p:clrMapOvr>
  <mc:AlternateContent xmlns:mc="http://schemas.openxmlformats.org/markup-compatibility/2006">
    <mc:Choice xmlns:p14="http://schemas.microsoft.com/office/powerpoint/2010/main" Requires="p14">
      <p:transition spd="slow" p14:dur="3900" advTm="6454">
        <p14:glitter pattern="hexagon"/>
      </p:transition>
    </mc:Choice>
    <mc:Fallback>
      <p:transition spd="slow" advTm="6454">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52541"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TextBox 12">
            <a:extLst>
              <a:ext uri="{FF2B5EF4-FFF2-40B4-BE49-F238E27FC236}">
                <a16:creationId xmlns:a16="http://schemas.microsoft.com/office/drawing/2014/main" id="{36F1CB80-A199-9148-EB23-75B91DF82A66}"/>
              </a:ext>
            </a:extLst>
          </p:cNvPr>
          <p:cNvSpPr txBox="1"/>
          <p:nvPr/>
        </p:nvSpPr>
        <p:spPr>
          <a:xfrm>
            <a:off x="846867" y="1695450"/>
            <a:ext cx="8325710" cy="3785652"/>
          </a:xfrm>
          <a:prstGeom prst="rect">
            <a:avLst/>
          </a:prstGeom>
          <a:noFill/>
        </p:spPr>
        <p:txBody>
          <a:bodyPr wrap="square">
            <a:spAutoFit/>
          </a:bodyPr>
          <a:lstStyle/>
          <a:p>
            <a:r>
              <a:rPr lang="en-IN" sz="2000" dirty="0"/>
              <a:t>An interacting digital portfolio with a web front-end leverages dynamic and engaging features—like clickable project sections, interactive animations, and responsive designs—to demonstrate your technical and creative skills in an online format that users can actively explore.</a:t>
            </a:r>
          </a:p>
          <a:p>
            <a:r>
              <a:rPr lang="en-IN" sz="2000" b="1" dirty="0">
                <a:solidFill>
                  <a:srgbClr val="7030A0"/>
                </a:solidFill>
                <a:latin typeface="Times New Roman" panose="02020603050405020304" pitchFamily="18" charset="0"/>
                <a:cs typeface="Times New Roman" panose="02020603050405020304" pitchFamily="18" charset="0"/>
              </a:rPr>
              <a:t>A strong digital portfolio project overview should clearly communicate the </a:t>
            </a:r>
          </a:p>
          <a:p>
            <a:r>
              <a:rPr lang="en-IN" sz="2000" b="1" dirty="0">
                <a:solidFill>
                  <a:srgbClr val="7030A0"/>
                </a:solidFill>
                <a:latin typeface="Times New Roman" panose="02020603050405020304" pitchFamily="18" charset="0"/>
                <a:cs typeface="Times New Roman" panose="02020603050405020304" pitchFamily="18" charset="0"/>
              </a:rPr>
              <a:t>following components</a:t>
            </a:r>
            <a:r>
              <a:rPr lang="en-IN" sz="2000" b="1"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000" dirty="0"/>
              <a:t>Goals &amp; Audience: Define the portfolio's intended purpose (e.g., job search, freelance work) and the viewers you aim to impress (e.g., hiring managers, clients).</a:t>
            </a:r>
          </a:p>
          <a:p>
            <a:pPr marL="342900" indent="-342900">
              <a:buFont typeface="Wingdings" panose="05000000000000000000" pitchFamily="2" charset="2"/>
              <a:buChar char="§"/>
            </a:pPr>
            <a:r>
              <a:rPr lang="en-IN" sz="2000" dirty="0"/>
              <a:t>Interactive Navigation: Implement clickable elements that guide visitors through case studies, stages of development, and project achievements, such as interactive grids or animation-driven storytelling.</a:t>
            </a:r>
          </a:p>
        </p:txBody>
      </p:sp>
    </p:spTree>
  </p:cSld>
  <p:clrMapOvr>
    <a:masterClrMapping/>
  </p:clrMapOvr>
  <mc:AlternateContent xmlns:mc="http://schemas.openxmlformats.org/markup-compatibility/2006">
    <mc:Choice xmlns:p14="http://schemas.microsoft.com/office/powerpoint/2010/main" Requires="p14">
      <p:transition spd="slow" p14:dur="3900" advTm="6454">
        <p14:glitter pattern="hexagon"/>
      </p:transition>
    </mc:Choice>
    <mc:Fallback>
      <p:transition spd="slow" advTm="6454">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CF6173-A4A1-5E39-E4FC-24B677A7919A}"/>
              </a:ext>
            </a:extLst>
          </p:cNvPr>
          <p:cNvSpPr>
            <a:spLocks noGrp="1"/>
          </p:cNvSpPr>
          <p:nvPr>
            <p:ph type="body" idx="1"/>
          </p:nvPr>
        </p:nvSpPr>
        <p:spPr>
          <a:xfrm>
            <a:off x="609600" y="685800"/>
            <a:ext cx="9067800" cy="1384995"/>
          </a:xfrm>
        </p:spPr>
        <p:txBody>
          <a:bodyPr/>
          <a:lstStyle/>
          <a:p>
            <a:pPr marL="342900" indent="-342900">
              <a:buFont typeface="Wingdings" panose="05000000000000000000" pitchFamily="2" charset="2"/>
              <a:buChar char="§"/>
            </a:pPr>
            <a:r>
              <a:rPr lang="en-IN" dirty="0"/>
              <a:t>Live Demos &amp; Code Samples: Include links to live versions of projects and code repositories to build credibility and show technical depth.</a:t>
            </a:r>
          </a:p>
          <a:p>
            <a:pPr marL="342900" indent="-342900">
              <a:buFont typeface="Wingdings" panose="05000000000000000000" pitchFamily="2" charset="2"/>
              <a:buChar char="§"/>
            </a:pPr>
            <a:r>
              <a:rPr lang="en-IN" dirty="0"/>
              <a:t>WWW Front-End Technologies To build an interactive digital portfolio.</a:t>
            </a:r>
          </a:p>
          <a:p>
            <a:pPr marL="342900" indent="-342900">
              <a:buFont typeface="Wingdings" panose="05000000000000000000" pitchFamily="2" charset="2"/>
              <a:buChar char="§"/>
            </a:pPr>
            <a:r>
              <a:rPr lang="en-IN" dirty="0"/>
              <a:t> front-end technologies include: HTML, CSS, and JavaScript: Core scripting for layout, styling, and interaction.</a:t>
            </a:r>
          </a:p>
          <a:p>
            <a:endParaRPr lang="en-IN" dirty="0"/>
          </a:p>
        </p:txBody>
      </p:sp>
      <p:pic>
        <p:nvPicPr>
          <p:cNvPr id="4" name="Picture 3">
            <a:extLst>
              <a:ext uri="{FF2B5EF4-FFF2-40B4-BE49-F238E27FC236}">
                <a16:creationId xmlns:a16="http://schemas.microsoft.com/office/drawing/2014/main" id="{341AEBF1-3AAD-E2D8-FB9F-4138CBF50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667000"/>
            <a:ext cx="6019800" cy="3048000"/>
          </a:xfrm>
          <a:prstGeom prst="rect">
            <a:avLst/>
          </a:prstGeom>
        </p:spPr>
      </p:pic>
    </p:spTree>
    <p:extLst>
      <p:ext uri="{BB962C8B-B14F-4D97-AF65-F5344CB8AC3E}">
        <p14:creationId xmlns:p14="http://schemas.microsoft.com/office/powerpoint/2010/main" val="813686645"/>
      </p:ext>
    </p:extLst>
  </p:cSld>
  <p:clrMapOvr>
    <a:masterClrMapping/>
  </p:clrMapOvr>
  <mc:AlternateContent xmlns:mc="http://schemas.openxmlformats.org/markup-compatibility/2006">
    <mc:Choice xmlns:p14="http://schemas.microsoft.com/office/powerpoint/2010/main" Requires="p14">
      <p:transition spd="slow" p14:dur="3900" advTm="4698">
        <p14:glitter pattern="hexagon"/>
      </p:transition>
    </mc:Choice>
    <mc:Fallback>
      <p:transition spd="slow" advTm="4698">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9" name="TextBox 8">
            <a:extLst>
              <a:ext uri="{FF2B5EF4-FFF2-40B4-BE49-F238E27FC236}">
                <a16:creationId xmlns:a16="http://schemas.microsoft.com/office/drawing/2014/main" id="{100C653E-EE08-8E30-33BB-FA65A7EFDBFD}"/>
              </a:ext>
            </a:extLst>
          </p:cNvPr>
          <p:cNvSpPr txBox="1"/>
          <p:nvPr/>
        </p:nvSpPr>
        <p:spPr>
          <a:xfrm>
            <a:off x="1254601" y="1737300"/>
            <a:ext cx="8482650" cy="4339650"/>
          </a:xfrm>
          <a:prstGeom prst="rect">
            <a:avLst/>
          </a:prstGeom>
          <a:noFill/>
        </p:spPr>
        <p:txBody>
          <a:bodyPr wrap="square">
            <a:spAutoFit/>
          </a:bodyPr>
          <a:lstStyle/>
          <a:p>
            <a:pPr marL="342900" indent="-342900">
              <a:buFont typeface="Wingdings" panose="05000000000000000000" pitchFamily="2" charset="2"/>
              <a:buChar char="§"/>
            </a:pPr>
            <a:r>
              <a:rPr lang="en-US" sz="2400" b="1" dirty="0">
                <a:solidFill>
                  <a:schemeClr val="accent4"/>
                </a:solidFill>
                <a:latin typeface="Times New Roman" panose="02020603050405020304" pitchFamily="18" charset="0"/>
                <a:cs typeface="Times New Roman" panose="02020603050405020304" pitchFamily="18" charset="0"/>
              </a:rPr>
              <a:t>The end users of a digital portfolio:</a:t>
            </a:r>
            <a:r>
              <a:rPr lang="en-US" sz="1800" dirty="0">
                <a:latin typeface="Times New Roman" panose="02020603050405020304" pitchFamily="18" charset="0"/>
                <a:cs typeface="Times New Roman" panose="02020603050405020304" pitchFamily="18" charset="0"/>
              </a:rPr>
              <a:t>
Hiring managers and recruiters, who review portfolios to evaluate skills, experience, and fit for job roles.
Potential clients or customers, especially for freelancers and service providers, who want to see proof of capabilities and past work.
Industry professionals and collaborators, who may assess expertise for partnerships or referrals.
Educators and mentors, for students or professionals seeking feedback or academic evaluation.
Self or personal branding audience, anyone interested in the individual’s professional identity and work history.
These users typically look for clarity, relevance, evidence of skills, creativity, and impact demonstrated through the portfolio content. The target audience varies by profession (e.g., designers, writers, marketers) but usually involves people who make decisions about hiring, contracting, or   networking based on the portfolio</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3900" advTm="10598">
        <p14:glitter pattern="hexagon"/>
      </p:transition>
    </mc:Choice>
    <mc:Fallback>
      <p:transition spd="slow" advTm="10598">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TextBox 9">
            <a:extLst>
              <a:ext uri="{FF2B5EF4-FFF2-40B4-BE49-F238E27FC236}">
                <a16:creationId xmlns:a16="http://schemas.microsoft.com/office/drawing/2014/main" id="{4A7D4456-F948-4B8D-BCF5-D4D7EB146301}"/>
              </a:ext>
            </a:extLst>
          </p:cNvPr>
          <p:cNvSpPr txBox="1"/>
          <p:nvPr/>
        </p:nvSpPr>
        <p:spPr>
          <a:xfrm>
            <a:off x="2825647" y="1565201"/>
            <a:ext cx="7842354" cy="5048818"/>
          </a:xfrm>
          <a:prstGeom prst="rect">
            <a:avLst/>
          </a:prstGeom>
          <a:noFill/>
        </p:spPr>
        <p:txBody>
          <a:bodyPr wrap="square">
            <a:spAutoFit/>
          </a:bodyPr>
          <a:lstStyle/>
          <a:p>
            <a:pPr algn="l" fontAlgn="ctr">
              <a:spcAft>
                <a:spcPts val="750"/>
              </a:spcAft>
              <a:buNone/>
            </a:pPr>
            <a:r>
              <a:rPr lang="en-US" sz="2000" b="0" i="0" dirty="0">
                <a:solidFill>
                  <a:srgbClr val="001D35"/>
                </a:solidFill>
                <a:effectLst/>
                <a:latin typeface="Google Sans"/>
              </a:rPr>
              <a:t>HTML, CSS, and JavaScript are the foundational technologies of front-end web development, and a wide array of tools and technologies build upon them to enhance development efficiency and user experience.</a:t>
            </a:r>
            <a:endParaRPr lang="en-US" sz="2000" b="0" i="0" dirty="0">
              <a:solidFill>
                <a:srgbClr val="0B57D0"/>
              </a:solidFill>
              <a:effectLst/>
              <a:latin typeface="Google Sans"/>
            </a:endParaRPr>
          </a:p>
          <a:p>
            <a:pPr algn="l" fontAlgn="ctr">
              <a:lnSpc>
                <a:spcPts val="1950"/>
              </a:lnSpc>
              <a:spcBef>
                <a:spcPts val="1500"/>
              </a:spcBef>
              <a:spcAft>
                <a:spcPts val="750"/>
              </a:spcAft>
              <a:buNone/>
            </a:pPr>
            <a:r>
              <a:rPr lang="en-US" sz="2000" b="1" i="0" dirty="0">
                <a:solidFill>
                  <a:srgbClr val="7030A0"/>
                </a:solidFill>
                <a:effectLst/>
                <a:latin typeface="Google Sans"/>
              </a:rPr>
              <a:t>Core Technologies</a:t>
            </a:r>
            <a:r>
              <a:rPr lang="en-US" sz="2000" b="0" i="0" dirty="0">
                <a:solidFill>
                  <a:srgbClr val="001D35"/>
                </a:solidFill>
                <a:effectLst/>
                <a:latin typeface="Google Sans"/>
              </a:rPr>
              <a:t>:</a:t>
            </a:r>
            <a:endParaRPr lang="en-US" sz="2000" b="0" i="0" dirty="0">
              <a:solidFill>
                <a:srgbClr val="0B57D0"/>
              </a:solidFill>
              <a:effectLst/>
              <a:latin typeface="Google Sans"/>
            </a:endParaRPr>
          </a:p>
          <a:p>
            <a:pPr algn="l">
              <a:lnSpc>
                <a:spcPts val="1650"/>
              </a:lnSpc>
              <a:spcBef>
                <a:spcPts val="750"/>
              </a:spcBef>
              <a:spcAft>
                <a:spcPts val="600"/>
              </a:spcAft>
              <a:buFont typeface="Arial" panose="020B0604020202020204" pitchFamily="34" charset="0"/>
              <a:buChar char="•"/>
            </a:pPr>
            <a:r>
              <a:rPr lang="en-US" sz="2000" b="1" i="0" dirty="0">
                <a:solidFill>
                  <a:srgbClr val="001D35"/>
                </a:solidFill>
                <a:effectLst/>
                <a:latin typeface="Google Sans"/>
              </a:rPr>
              <a:t>HTML (Hypertext Markup Language):</a:t>
            </a:r>
          </a:p>
          <a:p>
            <a:pPr algn="l">
              <a:lnSpc>
                <a:spcPts val="1650"/>
              </a:lnSpc>
              <a:spcBef>
                <a:spcPts val="750"/>
              </a:spcBef>
              <a:spcAft>
                <a:spcPts val="600"/>
              </a:spcAft>
              <a:buFont typeface="Arial" panose="020B0604020202020204" pitchFamily="34" charset="0"/>
              <a:buChar char="•"/>
            </a:pPr>
            <a:r>
              <a:rPr lang="en-US" sz="2000" b="0" i="0" dirty="0">
                <a:solidFill>
                  <a:srgbClr val="001D35"/>
                </a:solidFill>
                <a:effectLst/>
                <a:latin typeface="Google Sans"/>
              </a:rPr>
              <a:t> Provides the structure and content of web pages using a system of tags.</a:t>
            </a:r>
          </a:p>
          <a:p>
            <a:pPr algn="l">
              <a:lnSpc>
                <a:spcPts val="1650"/>
              </a:lnSpc>
              <a:spcBef>
                <a:spcPts val="750"/>
              </a:spcBef>
              <a:spcAft>
                <a:spcPts val="600"/>
              </a:spcAft>
              <a:buFont typeface="Arial" panose="020B0604020202020204" pitchFamily="34" charset="0"/>
              <a:buChar char="•"/>
            </a:pPr>
            <a:r>
              <a:rPr lang="en-US" sz="2000" b="1" i="0" dirty="0">
                <a:solidFill>
                  <a:srgbClr val="001D35"/>
                </a:solidFill>
                <a:effectLst/>
                <a:latin typeface="Google Sans"/>
              </a:rPr>
              <a:t>CSS (Cascading Style Sheets):</a:t>
            </a:r>
          </a:p>
          <a:p>
            <a:pPr algn="l">
              <a:lnSpc>
                <a:spcPts val="1650"/>
              </a:lnSpc>
              <a:spcBef>
                <a:spcPts val="750"/>
              </a:spcBef>
              <a:spcAft>
                <a:spcPts val="600"/>
              </a:spcAft>
              <a:buFont typeface="Arial" panose="020B0604020202020204" pitchFamily="34" charset="0"/>
              <a:buChar char="•"/>
            </a:pPr>
            <a:r>
              <a:rPr lang="en-US" sz="2000" b="0" i="0" dirty="0">
                <a:solidFill>
                  <a:srgbClr val="001D35"/>
                </a:solidFill>
                <a:effectLst/>
                <a:latin typeface="Google Sans"/>
              </a:rPr>
              <a:t> Defines the visual presentation and styling of HTML elements, controlling aspects like layout, colors, fonts, and responsiveness.</a:t>
            </a:r>
          </a:p>
          <a:p>
            <a:pPr algn="l" fontAlgn="ctr">
              <a:lnSpc>
                <a:spcPts val="1650"/>
              </a:lnSpc>
              <a:spcBef>
                <a:spcPts val="750"/>
              </a:spcBef>
              <a:spcAft>
                <a:spcPts val="1500"/>
              </a:spcAft>
              <a:buFont typeface="Arial" panose="020B0604020202020204" pitchFamily="34" charset="0"/>
              <a:buChar char="•"/>
            </a:pPr>
            <a:r>
              <a:rPr lang="en-US" sz="2000" b="1" i="0" dirty="0">
                <a:solidFill>
                  <a:srgbClr val="001D35"/>
                </a:solidFill>
                <a:effectLst/>
                <a:latin typeface="Google Sans"/>
              </a:rPr>
              <a:t>JavaScript:</a:t>
            </a:r>
          </a:p>
          <a:p>
            <a:pPr algn="l" fontAlgn="ctr">
              <a:lnSpc>
                <a:spcPts val="1650"/>
              </a:lnSpc>
              <a:spcBef>
                <a:spcPts val="750"/>
              </a:spcBef>
              <a:spcAft>
                <a:spcPts val="1500"/>
              </a:spcAft>
              <a:buFont typeface="Arial" panose="020B0604020202020204" pitchFamily="34" charset="0"/>
              <a:buChar char="•"/>
            </a:pPr>
            <a:r>
              <a:rPr lang="en-US" sz="2000" b="0" i="0" dirty="0">
                <a:solidFill>
                  <a:srgbClr val="001D35"/>
                </a:solidFill>
                <a:effectLst/>
                <a:latin typeface="Google Sans"/>
              </a:rPr>
              <a:t> Adds interactivity and dynamic behavior to web pages, enabling features like animations, form validation, and real-time content updates.</a:t>
            </a:r>
            <a:endParaRPr lang="en-US" sz="2000" b="0" i="0" dirty="0">
              <a:solidFill>
                <a:srgbClr val="0B57D0"/>
              </a:solidFill>
              <a:effectLst/>
              <a:latin typeface="Google Sans"/>
            </a:endParaRPr>
          </a:p>
          <a:p>
            <a:pPr algn="l">
              <a:lnSpc>
                <a:spcPts val="1650"/>
              </a:lnSpc>
              <a:spcBef>
                <a:spcPts val="750"/>
              </a:spcBef>
              <a:spcAft>
                <a:spcPts val="1500"/>
              </a:spcAft>
            </a:pPr>
            <a:endParaRPr lang="en-US" b="0" i="0" dirty="0">
              <a:solidFill>
                <a:srgbClr val="545D7E"/>
              </a:solidFill>
              <a:effectLst/>
              <a:latin typeface="Google Sans"/>
            </a:endParaRPr>
          </a:p>
        </p:txBody>
      </p:sp>
    </p:spTree>
  </p:cSld>
  <p:clrMapOvr>
    <a:masterClrMapping/>
  </p:clrMapOvr>
  <mc:AlternateContent xmlns:mc="http://schemas.openxmlformats.org/markup-compatibility/2006">
    <mc:Choice xmlns:p14="http://schemas.microsoft.com/office/powerpoint/2010/main" Requires="p14">
      <p:transition spd="slow" p14:dur="3900" advTm="2403">
        <p14:glitter pattern="hexagon"/>
      </p:transition>
    </mc:Choice>
    <mc:Fallback>
      <p:transition spd="slow" advTm="2403">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472</TotalTime>
  <Words>2167</Words>
  <Application>Microsoft Office PowerPoint</Application>
  <PresentationFormat>Widescreen</PresentationFormat>
  <Paragraphs>136</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Algerian</vt:lpstr>
      <vt:lpstr>Arial</vt:lpstr>
      <vt:lpstr>Calibri</vt:lpstr>
      <vt:lpstr>Google Sans</vt:lpstr>
      <vt:lpstr>Roboto</vt:lpstr>
      <vt:lpstr>Times New Roman</vt:lpstr>
      <vt:lpstr>Trebuchet MS</vt:lpstr>
      <vt:lpstr>Wingdings</vt:lpstr>
      <vt:lpstr>Office Theme</vt:lpstr>
      <vt:lpstr>Digital Portfolio  </vt:lpstr>
      <vt:lpstr>PROJECT TITLE</vt:lpstr>
      <vt:lpstr>AGENDA</vt:lpstr>
      <vt:lpstr>    PROBLEM STATEMENT</vt:lpstr>
      <vt:lpstr>PowerPoint Presentation</vt:lpstr>
      <vt:lpstr>PROJECT OVERVIEW</vt:lpstr>
      <vt:lpstr>PowerPoint Presentation</vt:lpstr>
      <vt:lpstr>WHO ARE THE END USERS?</vt:lpstr>
      <vt:lpstr>TOOLS AND TECHNIQUES</vt:lpstr>
      <vt:lpstr>PowerPoint Presentation</vt:lpstr>
      <vt:lpstr>PowerPoint Presentation</vt:lpstr>
      <vt:lpstr>PowerPoint Presentation</vt:lpstr>
      <vt:lpstr>FEATURES AND FUNCTIONALITY</vt:lpstr>
      <vt:lpstr>PowerPoint Presentation</vt:lpstr>
      <vt:lpstr>RESULTS AND SCREENSHOTS</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Sys27</cp:lastModifiedBy>
  <cp:revision>31</cp:revision>
  <dcterms:created xsi:type="dcterms:W3CDTF">2024-03-29T15:07:22Z</dcterms:created>
  <dcterms:modified xsi:type="dcterms:W3CDTF">2025-09-10T08:07:17Z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