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31"/>
  </p:notesMasterIdLst>
  <p:sldIdLst>
    <p:sldId id="291" r:id="rId2"/>
    <p:sldId id="257" r:id="rId3"/>
    <p:sldId id="263" r:id="rId4"/>
    <p:sldId id="261" r:id="rId5"/>
    <p:sldId id="274" r:id="rId6"/>
    <p:sldId id="262" r:id="rId7"/>
    <p:sldId id="270" r:id="rId8"/>
    <p:sldId id="269" r:id="rId9"/>
    <p:sldId id="266" r:id="rId10"/>
    <p:sldId id="277" r:id="rId11"/>
    <p:sldId id="278" r:id="rId12"/>
    <p:sldId id="287" r:id="rId13"/>
    <p:sldId id="275" r:id="rId14"/>
    <p:sldId id="288" r:id="rId15"/>
    <p:sldId id="282" r:id="rId16"/>
    <p:sldId id="289" r:id="rId17"/>
    <p:sldId id="276" r:id="rId18"/>
    <p:sldId id="279" r:id="rId19"/>
    <p:sldId id="290" r:id="rId20"/>
    <p:sldId id="292" r:id="rId21"/>
    <p:sldId id="283" r:id="rId22"/>
    <p:sldId id="284" r:id="rId23"/>
    <p:sldId id="295" r:id="rId24"/>
    <p:sldId id="294" r:id="rId25"/>
    <p:sldId id="286" r:id="rId26"/>
    <p:sldId id="265" r:id="rId27"/>
    <p:sldId id="273" r:id="rId28"/>
    <p:sldId id="271" r:id="rId29"/>
    <p:sldId id="264" r:id="rId30"/>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99"/>
    <a:srgbClr val="CCFFFF"/>
    <a:srgbClr val="FF5050"/>
    <a:srgbClr val="2D333A"/>
    <a:srgbClr val="FFFFFF"/>
    <a:srgbClr val="FF6699"/>
    <a:srgbClr val="FF99CC"/>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17" autoAdjust="0"/>
    <p:restoredTop sz="94660"/>
  </p:normalViewPr>
  <p:slideViewPr>
    <p:cSldViewPr snapToGrid="0">
      <p:cViewPr varScale="1">
        <p:scale>
          <a:sx n="85" d="100"/>
          <a:sy n="85" d="100"/>
        </p:scale>
        <p:origin x="10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62FAF26-6116-44E2-9993-3A1A14405A69}" type="datetimeFigureOut">
              <a:rPr lang="en-US" smtClean="0"/>
              <a:t>9/4/2018</a:t>
            </a:fld>
            <a:endParaRPr lang="en-US"/>
          </a:p>
        </p:txBody>
      </p:sp>
      <p:sp>
        <p:nvSpPr>
          <p:cNvPr id="4" name="スライド イメージ プレースホルダー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B240E60D-7C2E-4139-919F-55DF5895C4ED}" type="slidenum">
              <a:rPr lang="en-US" smtClean="0"/>
              <a:t>‹#›</a:t>
            </a:fld>
            <a:endParaRPr lang="en-US"/>
          </a:p>
        </p:txBody>
      </p:sp>
    </p:spTree>
    <p:extLst>
      <p:ext uri="{BB962C8B-B14F-4D97-AF65-F5344CB8AC3E}">
        <p14:creationId xmlns:p14="http://schemas.microsoft.com/office/powerpoint/2010/main" val="1521751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0CD189B-F38A-463D-86F9-C8A1799C7543}" type="datetime1">
              <a:rPr kumimoji="1" lang="ja-JP" altLang="en-US" smtClean="0"/>
              <a:t>2018/9/4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335169" y="0"/>
            <a:ext cx="796616" cy="490599"/>
          </a:xfrm>
        </p:spPr>
        <p:txBody>
          <a:bodyPr/>
          <a:lstStyle>
            <a:lvl1pPr>
              <a:defRPr sz="1600">
                <a:solidFill>
                  <a:schemeClr val="tx1"/>
                </a:solidFill>
              </a:defRPr>
            </a:lvl1pPr>
          </a:lstStyle>
          <a:p>
            <a:fld id="{6246214A-BCF9-4E1B-B696-BF76860CE82B}" type="slidenum">
              <a:rPr lang="ja-JP" altLang="en-US" smtClean="0"/>
              <a:pPr/>
              <a:t>‹#›</a:t>
            </a:fld>
            <a:endParaRPr lang="ja-JP" altLang="en-US"/>
          </a:p>
        </p:txBody>
      </p:sp>
    </p:spTree>
    <p:extLst>
      <p:ext uri="{BB962C8B-B14F-4D97-AF65-F5344CB8AC3E}">
        <p14:creationId xmlns:p14="http://schemas.microsoft.com/office/powerpoint/2010/main" val="2792044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smtClean="0"/>
              <a:t>図を追加</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0833E9D-76BA-4250-8CBC-5910D20F14DF}" type="datetime1">
              <a:rPr kumimoji="1" lang="ja-JP" altLang="en-US" smtClean="0"/>
              <a:t>2018/9/4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229412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75E132D-8A69-4A3C-B820-0C1397391255}" type="datetime1">
              <a:rPr kumimoji="1" lang="ja-JP" altLang="en-US" smtClean="0"/>
              <a:t>2018/9/4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1739890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ja-JP" altLang="en-US" smtClean="0"/>
              <a:t>マスター タイトルの書式設定</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ja-JP" altLang="en-US" smtClean="0"/>
              <a:t>マスター テキストの書式設定</a:t>
            </a:r>
          </a:p>
        </p:txBody>
      </p:sp>
      <p:sp>
        <p:nvSpPr>
          <p:cNvPr id="2" name="Date Placeholder 1"/>
          <p:cNvSpPr>
            <a:spLocks noGrp="1"/>
          </p:cNvSpPr>
          <p:nvPr>
            <p:ph type="dt" sz="half" idx="10"/>
          </p:nvPr>
        </p:nvSpPr>
        <p:spPr/>
        <p:txBody>
          <a:bodyPr/>
          <a:lstStyle/>
          <a:p>
            <a:fld id="{919C8C3B-E93D-4514-BF69-E68310913ABA}" type="datetime1">
              <a:rPr kumimoji="1" lang="ja-JP" altLang="en-US" smtClean="0"/>
              <a:t>2018/9/4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3576832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4AB0202-641F-47DF-8822-ADA9CAE17B30}" type="datetime1">
              <a:rPr kumimoji="1" lang="ja-JP" altLang="en-US" smtClean="0"/>
              <a:t>2018/9/4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1701057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061381-4C98-4ABB-BABA-8B3D0202D2E2}" type="datetime1">
              <a:rPr kumimoji="1" lang="ja-JP" altLang="en-US" smtClean="0"/>
              <a:t>2018/9/4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36049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1"/>
            <a:ext cx="9144000" cy="1738993"/>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997" y="226750"/>
            <a:ext cx="7524003" cy="97045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809997" y="1738992"/>
            <a:ext cx="7524003" cy="4119805"/>
          </a:xfrm>
        </p:spPr>
        <p:txBody>
          <a:bodyPr/>
          <a:lstStyle>
            <a:lvl1pPr>
              <a:buClr>
                <a:schemeClr val="accent1">
                  <a:lumMod val="75000"/>
                </a:schemeClr>
              </a:buClr>
              <a:defRPr/>
            </a:lvl1pPr>
            <a:lvl2pPr>
              <a:buClr>
                <a:schemeClr val="accent1">
                  <a:lumMod val="75000"/>
                </a:schemeClr>
              </a:buClr>
              <a:defRPr/>
            </a:lvl2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733DF63A-2E92-498F-B70D-1A77EF293AA9}" type="datetime1">
              <a:rPr kumimoji="1" lang="ja-JP" altLang="en-US" smtClean="0"/>
              <a:t>2018/9/4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41831343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9D5E768-B588-44FF-8C9F-7BB833FC62BE}" type="datetime1">
              <a:rPr kumimoji="1" lang="ja-JP" altLang="en-US" smtClean="0"/>
              <a:t>2018/9/4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24632990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4786D1F-0588-4FA7-91EF-6C129080FB5E}" type="datetime1">
              <a:rPr kumimoji="1" lang="ja-JP" altLang="en-US" smtClean="0"/>
              <a:t>2018/9/4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145563888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549F88E-D8C1-4046-BF65-04C9A77C4AB4}" type="datetime1">
              <a:rPr kumimoji="1" lang="ja-JP" altLang="en-US" smtClean="0"/>
              <a:t>2018/9/4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369314942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49090B3-2A95-481C-9C3C-39DB3FC39B1F}" type="datetime1">
              <a:rPr kumimoji="1" lang="ja-JP" altLang="en-US" smtClean="0"/>
              <a:t>2018/9/4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123682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5E49C-C4EE-4830-BD38-6A1630DA8618}" type="datetime1">
              <a:rPr kumimoji="1" lang="ja-JP" altLang="en-US" smtClean="0"/>
              <a:t>2018/9/4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3165223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8BFD9D6-9310-4A4F-BE03-32A3A06328D3}" type="datetime1">
              <a:rPr kumimoji="1" lang="ja-JP" altLang="en-US" smtClean="0"/>
              <a:t>2018/9/4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1566640594"/>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ja-JP" altLang="en-US" smtClean="0"/>
              <a:t>マスター タイトルの書式設定</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smtClean="0"/>
              <a:t>図を追加</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2914357" y="6041361"/>
            <a:ext cx="732659" cy="365125"/>
          </a:xfrm>
        </p:spPr>
        <p:txBody>
          <a:bodyPr/>
          <a:lstStyle/>
          <a:p>
            <a:fld id="{81117DFB-398C-4144-BB1F-3EEDC5651077}" type="datetime1">
              <a:rPr kumimoji="1" lang="ja-JP" altLang="en-US" smtClean="0"/>
              <a:t>2018/9/4</a:t>
            </a:fld>
            <a:endParaRPr kumimoji="1" lang="ja-JP" altLang="en-US"/>
          </a:p>
        </p:txBody>
      </p:sp>
      <p:sp>
        <p:nvSpPr>
          <p:cNvPr id="6" name="Footer Placeholder 5"/>
          <p:cNvSpPr>
            <a:spLocks noGrp="1"/>
          </p:cNvSpPr>
          <p:nvPr>
            <p:ph type="ftr" sz="quarter" idx="11"/>
          </p:nvPr>
        </p:nvSpPr>
        <p:spPr>
          <a:xfrm>
            <a:off x="442797" y="6041361"/>
            <a:ext cx="2471560" cy="365125"/>
          </a:xfrm>
        </p:spPr>
        <p:txBody>
          <a:bodyPr/>
          <a:lstStyle/>
          <a:p>
            <a:endParaRPr kumimoji="1" lang="ja-JP" altLang="en-US"/>
          </a:p>
        </p:txBody>
      </p:sp>
      <p:sp>
        <p:nvSpPr>
          <p:cNvPr id="7" name="Slide Number Placeholder 6"/>
          <p:cNvSpPr>
            <a:spLocks noGrp="1"/>
          </p:cNvSpPr>
          <p:nvPr>
            <p:ph type="sldNum" sz="quarter" idx="12"/>
          </p:nvPr>
        </p:nvSpPr>
        <p:spPr>
          <a:xfrm>
            <a:off x="3647017" y="5915887"/>
            <a:ext cx="796616" cy="490599"/>
          </a:xfrm>
        </p:spPr>
        <p:txBody>
          <a:bodyPr/>
          <a:lstStyle/>
          <a:p>
            <a:fld id="{6246214A-BCF9-4E1B-B696-BF76860CE82B}" type="slidenum">
              <a:rPr kumimoji="1" lang="ja-JP" altLang="en-US" smtClean="0"/>
              <a:t>‹#›</a:t>
            </a:fld>
            <a:endParaRPr kumimoji="1" lang="ja-JP" altLang="en-US"/>
          </a:p>
        </p:txBody>
      </p:sp>
    </p:spTree>
    <p:extLst>
      <p:ext uri="{BB962C8B-B14F-4D97-AF65-F5344CB8AC3E}">
        <p14:creationId xmlns:p14="http://schemas.microsoft.com/office/powerpoint/2010/main" val="109675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kumimoji="1" lang="ja-JP" alt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ED660AB6-0FBE-400D-80D0-377BAD19ADEE}" type="datetime1">
              <a:rPr kumimoji="1" lang="ja-JP" altLang="en-US" smtClean="0"/>
              <a:t>2018/9/4</a:t>
            </a:fld>
            <a:endParaRPr kumimoji="1" lang="ja-JP" altLang="en-US"/>
          </a:p>
        </p:txBody>
      </p:sp>
      <p:sp>
        <p:nvSpPr>
          <p:cNvPr id="6" name="Slide Number Placeholder 5"/>
          <p:cNvSpPr>
            <a:spLocks noGrp="1"/>
          </p:cNvSpPr>
          <p:nvPr>
            <p:ph type="sldNum" sz="quarter" idx="4"/>
          </p:nvPr>
        </p:nvSpPr>
        <p:spPr>
          <a:xfrm>
            <a:off x="8334000" y="19324"/>
            <a:ext cx="796616" cy="490599"/>
          </a:xfrm>
          <a:prstGeom prst="rect">
            <a:avLst/>
          </a:prstGeom>
        </p:spPr>
        <p:txBody>
          <a:bodyPr vert="horz" lIns="91440" tIns="45720" rIns="91440" bIns="10800" rtlCol="0" anchor="b"/>
          <a:lstStyle>
            <a:lvl1pPr algn="ctr">
              <a:defRPr sz="1600">
                <a:solidFill>
                  <a:schemeClr val="tx1"/>
                </a:solidFill>
              </a:defRPr>
            </a:lvl1pPr>
          </a:lstStyle>
          <a:p>
            <a:fld id="{6246214A-BCF9-4E1B-B696-BF76860CE82B}" type="slidenum">
              <a:rPr lang="ja-JP" altLang="en-US" smtClean="0"/>
              <a:pPr/>
              <a:t>‹#›</a:t>
            </a:fld>
            <a:endParaRPr lang="ja-JP" altLang="en-US"/>
          </a:p>
        </p:txBody>
      </p:sp>
    </p:spTree>
    <p:extLst>
      <p:ext uri="{BB962C8B-B14F-4D97-AF65-F5344CB8AC3E}">
        <p14:creationId xmlns:p14="http://schemas.microsoft.com/office/powerpoint/2010/main" val="4149004097"/>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Lst>
  <p:timing>
    <p:tnLst>
      <p:par>
        <p:cTn id="1" dur="indefinite" restart="never" nodeType="tmRoot"/>
      </p:par>
    </p:tnLst>
  </p:timing>
  <p:hf hdr="0" ftr="0" dt="0"/>
  <p:txStyles>
    <p:titleStyle>
      <a:lvl1pPr algn="l" defTabSz="457200" rtl="0" eaLnBrk="1" latinLnBrk="0" hangingPunct="1">
        <a:spcBef>
          <a:spcPct val="0"/>
        </a:spcBef>
        <a:buNone/>
        <a:defRPr kumimoji="1" sz="4000" b="1" kern="1200">
          <a:solidFill>
            <a:srgbClr val="FEFEFE"/>
          </a:solidFill>
          <a:effectLst>
            <a:outerShdw blurRad="50800" dist="38100" dir="2700000" algn="tl" rotWithShape="0">
              <a:prstClr val="black">
                <a:alpha val="40000"/>
              </a:prstClr>
            </a:outerShdw>
          </a:effectLst>
          <a:latin typeface="+mj-lt"/>
          <a:ea typeface="+mj-ea"/>
          <a:cs typeface="Trebuchet M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Arial" panose="020B0604020202020204" pitchFamily="34" charset="0"/>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lack.com/download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hyperlink" Target="https://slack.com/downloads/"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469020" y="5764926"/>
            <a:ext cx="8290227" cy="830997"/>
          </a:xfrm>
          <a:prstGeom prst="rect">
            <a:avLst/>
          </a:prstGeom>
          <a:solidFill>
            <a:schemeClr val="bg1">
              <a:lumMod val="85000"/>
              <a:lumOff val="15000"/>
            </a:schemeClr>
          </a:solidFill>
          <a:ln w="19050">
            <a:solidFill>
              <a:srgbClr val="FFFF99"/>
            </a:solidFill>
            <a:prstDash val="sysDash"/>
          </a:ln>
        </p:spPr>
        <p:txBody>
          <a:bodyPr wrap="square" rtlCol="0">
            <a:spAutoFit/>
          </a:bodyPr>
          <a:lstStyle/>
          <a:p>
            <a:pPr>
              <a:lnSpc>
                <a:spcPct val="150000"/>
              </a:lnSpc>
            </a:pPr>
            <a:r>
              <a:rPr lang="ja-JP" altLang="en-US" sz="1600" dirty="0" smtClean="0"/>
              <a:t>構成メンバー　　</a:t>
            </a:r>
            <a:r>
              <a:rPr lang="ja-JP" altLang="en-US" sz="1600" u="sng" dirty="0" smtClean="0"/>
              <a:t>学　生</a:t>
            </a:r>
            <a:r>
              <a:rPr lang="ja-JP" altLang="en-US" sz="1600" dirty="0" smtClean="0"/>
              <a:t> </a:t>
            </a:r>
            <a:r>
              <a:rPr lang="en-US" altLang="ja-JP" sz="1600" dirty="0" smtClean="0"/>
              <a:t>…</a:t>
            </a:r>
            <a:r>
              <a:rPr lang="ja-JP" altLang="en-US" sz="1600" dirty="0" smtClean="0"/>
              <a:t> 研究室内の学生メンバー（</a:t>
            </a:r>
            <a:r>
              <a:rPr lang="ja-JP" altLang="en-US" sz="1600" b="1" dirty="0" smtClean="0">
                <a:solidFill>
                  <a:srgbClr val="FF0000"/>
                </a:solidFill>
              </a:rPr>
              <a:t>参加必須</a:t>
            </a:r>
            <a:r>
              <a:rPr lang="ja-JP" altLang="en-US" sz="1600" dirty="0" smtClean="0"/>
              <a:t>）</a:t>
            </a:r>
            <a:endParaRPr lang="en-US" altLang="ja-JP" sz="1600" dirty="0" smtClean="0"/>
          </a:p>
          <a:p>
            <a:pPr>
              <a:lnSpc>
                <a:spcPct val="150000"/>
              </a:lnSpc>
            </a:pPr>
            <a:r>
              <a:rPr lang="ja-JP" altLang="en-US" sz="1600" dirty="0" smtClean="0"/>
              <a:t>　　　　　　　＋</a:t>
            </a:r>
            <a:r>
              <a:rPr lang="ja-JP" altLang="en-US" sz="1600" u="sng" dirty="0" smtClean="0"/>
              <a:t>関係者</a:t>
            </a:r>
            <a:r>
              <a:rPr lang="ja-JP" altLang="en-US" sz="1600" dirty="0" smtClean="0"/>
              <a:t> </a:t>
            </a:r>
            <a:r>
              <a:rPr lang="en-US" altLang="ja-JP" sz="1600" dirty="0" smtClean="0"/>
              <a:t>…</a:t>
            </a:r>
            <a:r>
              <a:rPr lang="ja-JP" altLang="en-US" sz="1600" dirty="0" smtClean="0"/>
              <a:t> </a:t>
            </a:r>
            <a:r>
              <a:rPr lang="en-US" sz="1600" dirty="0" smtClean="0"/>
              <a:t>OBOG</a:t>
            </a:r>
            <a:r>
              <a:rPr lang="ja-JP" altLang="en-US" sz="1600" dirty="0" smtClean="0"/>
              <a:t>・社ドク・研究関係者・留学生など（</a:t>
            </a:r>
            <a:r>
              <a:rPr lang="ja-JP" altLang="en-US" sz="1600" b="1" dirty="0" smtClean="0">
                <a:solidFill>
                  <a:srgbClr val="FFFF00"/>
                </a:solidFill>
              </a:rPr>
              <a:t>任意参加</a:t>
            </a:r>
            <a:r>
              <a:rPr lang="ja-JP" altLang="en-US" sz="1600" dirty="0" smtClean="0"/>
              <a:t>です）</a:t>
            </a:r>
            <a:endParaRPr lang="en-US" sz="1600" dirty="0"/>
          </a:p>
        </p:txBody>
      </p:sp>
      <p:sp>
        <p:nvSpPr>
          <p:cNvPr id="2" name="タイトル 1"/>
          <p:cNvSpPr>
            <a:spLocks noGrp="1"/>
          </p:cNvSpPr>
          <p:nvPr>
            <p:ph type="ctrTitle"/>
          </p:nvPr>
        </p:nvSpPr>
        <p:spPr/>
        <p:txBody>
          <a:bodyPr/>
          <a:lstStyle/>
          <a:p>
            <a:r>
              <a:rPr lang="en-US" dirty="0" smtClean="0"/>
              <a:t>begin-slack</a:t>
            </a:r>
            <a:endParaRPr 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105" y="257695"/>
            <a:ext cx="7771877" cy="4435369"/>
          </a:xfrm>
          <a:prstGeom prst="rect">
            <a:avLst/>
          </a:prstGeom>
        </p:spPr>
      </p:pic>
      <p:sp>
        <p:nvSpPr>
          <p:cNvPr id="4" name="スライド番号プレースホルダー 3"/>
          <p:cNvSpPr>
            <a:spLocks noGrp="1"/>
          </p:cNvSpPr>
          <p:nvPr>
            <p:ph type="sldNum" sz="quarter" idx="12"/>
          </p:nvPr>
        </p:nvSpPr>
        <p:spPr/>
        <p:txBody>
          <a:bodyPr/>
          <a:lstStyle/>
          <a:p>
            <a:fld id="{6246214A-BCF9-4E1B-B696-BF76860CE82B}" type="slidenum">
              <a:rPr lang="ja-JP" altLang="en-US" smtClean="0"/>
              <a:pPr/>
              <a:t>1</a:t>
            </a:fld>
            <a:endParaRPr lang="ja-JP" altLang="en-US"/>
          </a:p>
        </p:txBody>
      </p:sp>
      <p:sp>
        <p:nvSpPr>
          <p:cNvPr id="5" name="サブタイトル 2"/>
          <p:cNvSpPr>
            <a:spLocks noGrp="1"/>
          </p:cNvSpPr>
          <p:nvPr>
            <p:ph type="subTitle" idx="1"/>
          </p:nvPr>
        </p:nvSpPr>
        <p:spPr>
          <a:xfrm>
            <a:off x="667664" y="5292499"/>
            <a:ext cx="5427792" cy="500803"/>
          </a:xfrm>
        </p:spPr>
        <p:txBody>
          <a:bodyPr>
            <a:normAutofit/>
          </a:bodyPr>
          <a:lstStyle/>
          <a:p>
            <a:pPr algn="ctr"/>
            <a:r>
              <a:rPr kumimoji="1" lang="ja-JP" altLang="en-US" sz="2000" dirty="0" smtClean="0"/>
              <a:t>計</a:t>
            </a:r>
            <a:r>
              <a:rPr lang="ja-JP" altLang="en-US" sz="2000" dirty="0" smtClean="0"/>
              <a:t>安関係者</a:t>
            </a:r>
            <a:r>
              <a:rPr lang="en-US" altLang="ja-JP" sz="2000" dirty="0" smtClean="0"/>
              <a:t>WS </a:t>
            </a:r>
            <a:r>
              <a:rPr lang="ja-JP" altLang="en-US" sz="2000" dirty="0" smtClean="0"/>
              <a:t>／ </a:t>
            </a:r>
            <a:r>
              <a:rPr lang="en-US" altLang="ja-JP" sz="2000" dirty="0" smtClean="0"/>
              <a:t>keianws.slack.com</a:t>
            </a:r>
            <a:endParaRPr lang="en-US" altLang="ja-JP" sz="2000" dirty="0"/>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304" y="5255839"/>
            <a:ext cx="367784" cy="367784"/>
          </a:xfrm>
          <a:prstGeom prst="rect">
            <a:avLst/>
          </a:prstGeom>
        </p:spPr>
      </p:pic>
      <p:sp>
        <p:nvSpPr>
          <p:cNvPr id="8" name="正方形/長方形 7"/>
          <p:cNvSpPr/>
          <p:nvPr/>
        </p:nvSpPr>
        <p:spPr>
          <a:xfrm>
            <a:off x="1635528" y="679531"/>
            <a:ext cx="1471353" cy="6068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テキスト ボックス 8"/>
          <p:cNvSpPr txBox="1"/>
          <p:nvPr/>
        </p:nvSpPr>
        <p:spPr>
          <a:xfrm>
            <a:off x="1519148" y="603111"/>
            <a:ext cx="2144682" cy="1138773"/>
          </a:xfrm>
          <a:prstGeom prst="rect">
            <a:avLst/>
          </a:prstGeom>
          <a:noFill/>
        </p:spPr>
        <p:txBody>
          <a:bodyPr wrap="square" rtlCol="0">
            <a:spAutoFit/>
          </a:bodyPr>
          <a:lstStyle/>
          <a:p>
            <a:r>
              <a:rPr lang="en-US" altLang="ja-JP" sz="3600" dirty="0" smtClean="0">
                <a:solidFill>
                  <a:srgbClr val="2D333A"/>
                </a:solidFill>
                <a:latin typeface="HGP創英角ﾎﾟｯﾌﾟ体" panose="040B0A00000000000000" pitchFamily="50" charset="-128"/>
                <a:ea typeface="HGP創英角ﾎﾟｯﾌﾟ体" panose="040B0A00000000000000" pitchFamily="50" charset="-128"/>
              </a:rPr>
              <a:t>slack</a:t>
            </a:r>
          </a:p>
          <a:p>
            <a:r>
              <a:rPr lang="ja-JP" altLang="en-US" sz="3200" dirty="0" smtClean="0">
                <a:solidFill>
                  <a:srgbClr val="2D333A"/>
                </a:solidFill>
                <a:latin typeface="HGP創英角ﾎﾟｯﾌﾟ体" panose="040B0A00000000000000" pitchFamily="50" charset="-128"/>
                <a:ea typeface="HGP創英角ﾎﾟｯﾌﾟ体" panose="040B0A00000000000000" pitchFamily="50" charset="-128"/>
              </a:rPr>
              <a:t> の使い方</a:t>
            </a:r>
            <a:endParaRPr lang="en-US" sz="3200" dirty="0">
              <a:solidFill>
                <a:srgbClr val="2D333A"/>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1503045" y="1917632"/>
            <a:ext cx="1088444" cy="461665"/>
          </a:xfrm>
          <a:prstGeom prst="rect">
            <a:avLst/>
          </a:prstGeom>
          <a:noFill/>
        </p:spPr>
        <p:txBody>
          <a:bodyPr wrap="square" rtlCol="0">
            <a:spAutoFit/>
          </a:bodyPr>
          <a:lstStyle/>
          <a:p>
            <a:r>
              <a:rPr lang="en-US" altLang="ja-JP" sz="2400" dirty="0" smtClean="0">
                <a:solidFill>
                  <a:srgbClr val="2D333A"/>
                </a:solidFill>
                <a:latin typeface="Times New Roman" panose="02020603050405020304" pitchFamily="18" charset="0"/>
                <a:ea typeface="HGP創英角ﾎﾟｯﾌﾟ体" panose="040B0A00000000000000" pitchFamily="50" charset="-128"/>
                <a:cs typeface="Times New Roman" panose="02020603050405020304" pitchFamily="18" charset="0"/>
              </a:rPr>
              <a:t>v2018</a:t>
            </a:r>
            <a:endParaRPr lang="en-US" sz="2000" dirty="0">
              <a:solidFill>
                <a:srgbClr val="2D333A"/>
              </a:solidFill>
              <a:latin typeface="Times New Roman" panose="02020603050405020304" pitchFamily="18" charset="0"/>
              <a:ea typeface="HGP創英角ﾎﾟｯﾌﾟ体" panose="040B0A00000000000000" pitchFamily="50" charset="-128"/>
              <a:cs typeface="Times New Roman" panose="02020603050405020304" pitchFamily="18" charset="0"/>
            </a:endParaRPr>
          </a:p>
        </p:txBody>
      </p:sp>
    </p:spTree>
    <p:extLst>
      <p:ext uri="{BB962C8B-B14F-4D97-AF65-F5344CB8AC3E}">
        <p14:creationId xmlns:p14="http://schemas.microsoft.com/office/powerpoint/2010/main" val="1694983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文章</a:t>
            </a:r>
            <a:r>
              <a:rPr lang="ja-JP" altLang="en-US" dirty="0" smtClean="0"/>
              <a:t>を打つ・送信する</a:t>
            </a:r>
            <a:endParaRPr 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71" y="1872581"/>
            <a:ext cx="7168447" cy="4593986"/>
          </a:xfrm>
          <a:prstGeom prst="rect">
            <a:avLst/>
          </a:prstGeom>
        </p:spPr>
      </p:pic>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22063" t="90908"/>
          <a:stretch/>
        </p:blipFill>
        <p:spPr>
          <a:xfrm>
            <a:off x="331990" y="4538749"/>
            <a:ext cx="8700279" cy="650429"/>
          </a:xfrm>
          <a:prstGeom prst="rect">
            <a:avLst/>
          </a:prstGeom>
          <a:ln w="28575">
            <a:solidFill>
              <a:srgbClr val="FF5050"/>
            </a:solidFill>
          </a:ln>
        </p:spPr>
      </p:pic>
      <p:sp>
        <p:nvSpPr>
          <p:cNvPr id="7" name="楕円 6"/>
          <p:cNvSpPr/>
          <p:nvPr/>
        </p:nvSpPr>
        <p:spPr>
          <a:xfrm>
            <a:off x="2310938" y="5993476"/>
            <a:ext cx="5766980" cy="473091"/>
          </a:xfrm>
          <a:prstGeom prst="ellipse">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線コネクタ 8"/>
          <p:cNvCxnSpPr>
            <a:stCxn id="7" idx="2"/>
          </p:cNvCxnSpPr>
          <p:nvPr/>
        </p:nvCxnSpPr>
        <p:spPr>
          <a:xfrm flipH="1" flipV="1">
            <a:off x="331990" y="5189178"/>
            <a:ext cx="1978948" cy="1040844"/>
          </a:xfrm>
          <a:prstGeom prst="line">
            <a:avLst/>
          </a:prstGeom>
          <a:ln w="28575">
            <a:solidFill>
              <a:srgbClr val="FF5050"/>
            </a:solidFill>
          </a:ln>
        </p:spPr>
        <p:style>
          <a:lnRef idx="1">
            <a:schemeClr val="dk1"/>
          </a:lnRef>
          <a:fillRef idx="0">
            <a:schemeClr val="dk1"/>
          </a:fillRef>
          <a:effectRef idx="0">
            <a:schemeClr val="dk1"/>
          </a:effectRef>
          <a:fontRef idx="minor">
            <a:schemeClr val="tx1"/>
          </a:fontRef>
        </p:style>
      </p:cxnSp>
      <p:cxnSp>
        <p:nvCxnSpPr>
          <p:cNvPr id="12" name="直線コネクタ 11"/>
          <p:cNvCxnSpPr>
            <a:stCxn id="7" idx="6"/>
          </p:cNvCxnSpPr>
          <p:nvPr/>
        </p:nvCxnSpPr>
        <p:spPr>
          <a:xfrm flipV="1">
            <a:off x="8077918" y="5189178"/>
            <a:ext cx="954351" cy="1040844"/>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2710414" y="4662671"/>
            <a:ext cx="4737194" cy="369332"/>
          </a:xfrm>
          <a:prstGeom prst="rect">
            <a:avLst/>
          </a:prstGeom>
          <a:noFill/>
        </p:spPr>
        <p:txBody>
          <a:bodyPr wrap="none" rtlCol="0">
            <a:spAutoFit/>
          </a:bodyPr>
          <a:lstStyle/>
          <a:p>
            <a:r>
              <a:rPr lang="ja-JP" altLang="en-US" b="1" dirty="0" smtClean="0">
                <a:solidFill>
                  <a:srgbClr val="FF5050"/>
                </a:solidFill>
              </a:rPr>
              <a:t>→ </a:t>
            </a:r>
            <a:r>
              <a:rPr lang="en-US" b="1" dirty="0" smtClean="0">
                <a:solidFill>
                  <a:srgbClr val="FF5050"/>
                </a:solidFill>
              </a:rPr>
              <a:t>Ctrl</a:t>
            </a:r>
            <a:r>
              <a:rPr lang="ja-JP" altLang="en-US" b="1" dirty="0" smtClean="0">
                <a:solidFill>
                  <a:srgbClr val="FF5050"/>
                </a:solidFill>
              </a:rPr>
              <a:t> </a:t>
            </a:r>
            <a:r>
              <a:rPr lang="en-US" altLang="ja-JP" b="1" dirty="0" smtClean="0">
                <a:solidFill>
                  <a:srgbClr val="FF5050"/>
                </a:solidFill>
              </a:rPr>
              <a:t>+ Enter</a:t>
            </a:r>
            <a:r>
              <a:rPr lang="ja-JP" altLang="en-US" b="1" dirty="0" smtClean="0">
                <a:solidFill>
                  <a:srgbClr val="FF5050"/>
                </a:solidFill>
              </a:rPr>
              <a:t>（もしくは「送信」ボタン）</a:t>
            </a:r>
            <a:endParaRPr lang="en-US" b="1" dirty="0">
              <a:solidFill>
                <a:srgbClr val="FF5050"/>
              </a:solidFill>
            </a:endParaRPr>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10</a:t>
            </a:fld>
            <a:endParaRPr kumimoji="1" lang="ja-JP" altLang="en-US"/>
          </a:p>
        </p:txBody>
      </p:sp>
    </p:spTree>
    <p:extLst>
      <p:ext uri="{BB962C8B-B14F-4D97-AF65-F5344CB8AC3E}">
        <p14:creationId xmlns:p14="http://schemas.microsoft.com/office/powerpoint/2010/main" val="4223179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70" y="1872581"/>
            <a:ext cx="7168447" cy="4593985"/>
          </a:xfrm>
          <a:prstGeom prst="rect">
            <a:avLst/>
          </a:prstGeom>
        </p:spPr>
      </p:pic>
      <p:sp>
        <p:nvSpPr>
          <p:cNvPr id="2" name="タイトル 1"/>
          <p:cNvSpPr>
            <a:spLocks noGrp="1"/>
          </p:cNvSpPr>
          <p:nvPr>
            <p:ph type="title"/>
          </p:nvPr>
        </p:nvSpPr>
        <p:spPr/>
        <p:txBody>
          <a:bodyPr/>
          <a:lstStyle/>
          <a:p>
            <a:r>
              <a:rPr lang="ja-JP" altLang="en-US" dirty="0"/>
              <a:t>文章</a:t>
            </a:r>
            <a:r>
              <a:rPr lang="ja-JP" altLang="en-US" dirty="0" smtClean="0"/>
              <a:t>を打つ・送信する</a:t>
            </a:r>
            <a:endParaRPr lang="en-US" dirty="0"/>
          </a:p>
        </p:txBody>
      </p:sp>
      <p:sp>
        <p:nvSpPr>
          <p:cNvPr id="14" name="楕円 13"/>
          <p:cNvSpPr/>
          <p:nvPr/>
        </p:nvSpPr>
        <p:spPr>
          <a:xfrm>
            <a:off x="2310938" y="5694218"/>
            <a:ext cx="1961804" cy="473091"/>
          </a:xfrm>
          <a:prstGeom prst="ellipse">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11</a:t>
            </a:fld>
            <a:endParaRPr kumimoji="1" lang="ja-JP" altLang="en-US"/>
          </a:p>
        </p:txBody>
      </p:sp>
    </p:spTree>
    <p:extLst>
      <p:ext uri="{BB962C8B-B14F-4D97-AF65-F5344CB8AC3E}">
        <p14:creationId xmlns:p14="http://schemas.microsoft.com/office/powerpoint/2010/main" val="283277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716183"/>
            <a:ext cx="9144000" cy="1569660"/>
          </a:xfrm>
          <a:prstGeom prst="rect">
            <a:avLst/>
          </a:prstGeom>
          <a:noFill/>
        </p:spPr>
        <p:txBody>
          <a:bodyPr wrap="square" rtlCol="0">
            <a:spAutoFit/>
          </a:bodyPr>
          <a:lstStyle/>
          <a:p>
            <a:pPr algn="ctr"/>
            <a:r>
              <a:rPr lang="ja-JP" altLang="en-US" sz="3200" dirty="0" smtClean="0"/>
              <a:t>使い方　その２</a:t>
            </a:r>
            <a:endParaRPr lang="en-US" altLang="ja-JP" sz="3200" dirty="0" smtClean="0"/>
          </a:p>
          <a:p>
            <a:pPr algn="ctr"/>
            <a:endParaRPr lang="en-US" altLang="ja-JP" sz="3200" dirty="0" smtClean="0"/>
          </a:p>
          <a:p>
            <a:pPr algn="ctr"/>
            <a:r>
              <a:rPr lang="ja-JP" altLang="en-US" sz="3200" dirty="0" smtClean="0"/>
              <a:t>文字を装飾する</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12</a:t>
            </a:fld>
            <a:endParaRPr kumimoji="1" lang="ja-JP" altLang="en-US"/>
          </a:p>
        </p:txBody>
      </p:sp>
      <p:sp>
        <p:nvSpPr>
          <p:cNvPr id="5" name="テキスト ボックス 4"/>
          <p:cNvSpPr txBox="1"/>
          <p:nvPr/>
        </p:nvSpPr>
        <p:spPr>
          <a:xfrm>
            <a:off x="425379" y="4750019"/>
            <a:ext cx="8603637" cy="338554"/>
          </a:xfrm>
          <a:prstGeom prst="rect">
            <a:avLst/>
          </a:prstGeom>
          <a:noFill/>
        </p:spPr>
        <p:txBody>
          <a:bodyPr wrap="none" rtlCol="0">
            <a:spAutoFit/>
          </a:bodyPr>
          <a:lstStyle/>
          <a:p>
            <a:r>
              <a:rPr lang="en-US" altLang="ja-JP" sz="1600" dirty="0" smtClean="0">
                <a:solidFill>
                  <a:srgbClr val="FFFF00"/>
                </a:solidFill>
              </a:rPr>
              <a:t>※</a:t>
            </a:r>
            <a:r>
              <a:rPr lang="ja-JP" altLang="en-US" sz="1600" dirty="0">
                <a:solidFill>
                  <a:srgbClr val="FFFF00"/>
                </a:solidFill>
              </a:rPr>
              <a:t> </a:t>
            </a:r>
            <a:r>
              <a:rPr lang="ja-JP" altLang="en-US" sz="1600" dirty="0" smtClean="0">
                <a:solidFill>
                  <a:srgbClr val="FFFF00"/>
                </a:solidFill>
              </a:rPr>
              <a:t>い</a:t>
            </a:r>
            <a:r>
              <a:rPr lang="ja-JP" altLang="en-US" sz="1600" dirty="0">
                <a:solidFill>
                  <a:srgbClr val="FFFF00"/>
                </a:solidFill>
              </a:rPr>
              <a:t>ま</a:t>
            </a:r>
            <a:r>
              <a:rPr lang="ja-JP" altLang="en-US" sz="1600" dirty="0" smtClean="0">
                <a:solidFill>
                  <a:srgbClr val="FFFF00"/>
                </a:solidFill>
              </a:rPr>
              <a:t> </a:t>
            </a:r>
            <a:r>
              <a:rPr lang="en-US" altLang="ja-JP" sz="1600" dirty="0" smtClean="0">
                <a:solidFill>
                  <a:srgbClr val="FFFF00"/>
                </a:solidFill>
              </a:rPr>
              <a:t>#general </a:t>
            </a:r>
            <a:r>
              <a:rPr lang="ja-JP" altLang="en-US" sz="1600" dirty="0" smtClean="0">
                <a:solidFill>
                  <a:srgbClr val="FFFF00"/>
                </a:solidFill>
              </a:rPr>
              <a:t>の</a:t>
            </a:r>
            <a:r>
              <a:rPr lang="ja-JP" altLang="en-US" sz="1600" dirty="0" smtClean="0">
                <a:solidFill>
                  <a:srgbClr val="FFFF00"/>
                </a:solidFill>
              </a:rPr>
              <a:t>中ですが、ここからは練習</a:t>
            </a:r>
            <a:r>
              <a:rPr lang="ja-JP" altLang="en-US" sz="1600" dirty="0" smtClean="0">
                <a:solidFill>
                  <a:srgbClr val="FFFF00"/>
                </a:solidFill>
              </a:rPr>
              <a:t>するときは</a:t>
            </a:r>
            <a:r>
              <a:rPr lang="ja-JP" altLang="en-US" sz="1600" dirty="0">
                <a:solidFill>
                  <a:srgbClr val="FFFF00"/>
                </a:solidFill>
              </a:rPr>
              <a:t>自分</a:t>
            </a:r>
            <a:r>
              <a:rPr lang="ja-JP" altLang="en-US" sz="1600" dirty="0" smtClean="0">
                <a:solidFill>
                  <a:srgbClr val="FFFF00"/>
                </a:solidFill>
              </a:rPr>
              <a:t>のスペースや </a:t>
            </a:r>
            <a:r>
              <a:rPr lang="en-US" altLang="ja-JP" sz="1600" dirty="0" smtClean="0">
                <a:solidFill>
                  <a:srgbClr val="FFFF00"/>
                </a:solidFill>
              </a:rPr>
              <a:t>#students </a:t>
            </a:r>
            <a:r>
              <a:rPr lang="ja-JP" altLang="en-US" sz="1600" dirty="0" smtClean="0">
                <a:solidFill>
                  <a:srgbClr val="FFFF00"/>
                </a:solidFill>
              </a:rPr>
              <a:t>で。</a:t>
            </a:r>
            <a:endParaRPr lang="en-US" sz="1600" dirty="0">
              <a:solidFill>
                <a:srgbClr val="FFFF00"/>
              </a:solidFill>
            </a:endParaRPr>
          </a:p>
        </p:txBody>
      </p:sp>
    </p:spTree>
    <p:extLst>
      <p:ext uri="{BB962C8B-B14F-4D97-AF65-F5344CB8AC3E}">
        <p14:creationId xmlns:p14="http://schemas.microsoft.com/office/powerpoint/2010/main" val="227607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文字を装飾す</a:t>
            </a:r>
            <a:r>
              <a:rPr lang="ja-JP" altLang="en-US" dirty="0"/>
              <a:t>る</a:t>
            </a:r>
            <a:r>
              <a:rPr lang="ja-JP" altLang="en-US" sz="2400" dirty="0" smtClean="0"/>
              <a:t>（</a:t>
            </a:r>
            <a:r>
              <a:rPr lang="en-US" altLang="ja-JP" sz="2400" dirty="0" smtClean="0"/>
              <a:t>Markdown </a:t>
            </a:r>
            <a:r>
              <a:rPr lang="ja-JP" altLang="en-US" sz="2400" dirty="0" smtClean="0"/>
              <a:t>記法）</a:t>
            </a:r>
            <a:endParaRPr lang="en-US" sz="2400"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b="6236"/>
          <a:stretch/>
        </p:blipFill>
        <p:spPr>
          <a:xfrm>
            <a:off x="0" y="1780614"/>
            <a:ext cx="9149271" cy="2749822"/>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38304"/>
            <a:ext cx="9126224" cy="1952898"/>
          </a:xfrm>
          <a:prstGeom prst="rect">
            <a:avLst/>
          </a:prstGeom>
        </p:spPr>
      </p:pic>
      <p:sp>
        <p:nvSpPr>
          <p:cNvPr id="7" name="テキスト ボックス 6"/>
          <p:cNvSpPr txBox="1"/>
          <p:nvPr/>
        </p:nvSpPr>
        <p:spPr>
          <a:xfrm>
            <a:off x="1449184" y="2241386"/>
            <a:ext cx="3361818" cy="369332"/>
          </a:xfrm>
          <a:prstGeom prst="rect">
            <a:avLst/>
          </a:prstGeom>
          <a:noFill/>
        </p:spPr>
        <p:txBody>
          <a:bodyPr wrap="none" rtlCol="0">
            <a:spAutoFit/>
          </a:bodyPr>
          <a:lstStyle/>
          <a:p>
            <a:r>
              <a:rPr lang="en-US" dirty="0" smtClean="0">
                <a:solidFill>
                  <a:srgbClr val="FF5050"/>
                </a:solidFill>
              </a:rPr>
              <a:t>* </a:t>
            </a:r>
            <a:r>
              <a:rPr lang="ja-JP" altLang="en-US" dirty="0" smtClean="0">
                <a:solidFill>
                  <a:srgbClr val="FF5050"/>
                </a:solidFill>
              </a:rPr>
              <a:t>（アスタリスク）　　で囲む</a:t>
            </a:r>
            <a:endParaRPr lang="en-US" dirty="0">
              <a:solidFill>
                <a:srgbClr val="FF5050"/>
              </a:solidFill>
            </a:endParaRPr>
          </a:p>
        </p:txBody>
      </p:sp>
      <p:sp>
        <p:nvSpPr>
          <p:cNvPr id="8" name="テキスト ボックス 7"/>
          <p:cNvSpPr txBox="1"/>
          <p:nvPr/>
        </p:nvSpPr>
        <p:spPr>
          <a:xfrm>
            <a:off x="1449184" y="2628982"/>
            <a:ext cx="3347391" cy="369332"/>
          </a:xfrm>
          <a:prstGeom prst="rect">
            <a:avLst/>
          </a:prstGeom>
          <a:noFill/>
        </p:spPr>
        <p:txBody>
          <a:bodyPr wrap="none" rtlCol="0">
            <a:spAutoFit/>
          </a:bodyPr>
          <a:lstStyle/>
          <a:p>
            <a:r>
              <a:rPr lang="en-US" dirty="0" smtClean="0">
                <a:solidFill>
                  <a:srgbClr val="FF5050"/>
                </a:solidFill>
              </a:rPr>
              <a:t>~</a:t>
            </a:r>
            <a:r>
              <a:rPr lang="ja-JP" altLang="en-US" dirty="0" smtClean="0">
                <a:solidFill>
                  <a:srgbClr val="FF5050"/>
                </a:solidFill>
              </a:rPr>
              <a:t>（チルダ）　　　　　で囲む</a:t>
            </a:r>
            <a:endParaRPr lang="en-US" dirty="0">
              <a:solidFill>
                <a:srgbClr val="FF5050"/>
              </a:solidFill>
            </a:endParaRPr>
          </a:p>
        </p:txBody>
      </p:sp>
      <p:sp>
        <p:nvSpPr>
          <p:cNvPr id="9" name="テキスト ボックス 8"/>
          <p:cNvSpPr txBox="1"/>
          <p:nvPr/>
        </p:nvSpPr>
        <p:spPr>
          <a:xfrm>
            <a:off x="1449184" y="3016579"/>
            <a:ext cx="3366627" cy="369332"/>
          </a:xfrm>
          <a:prstGeom prst="rect">
            <a:avLst/>
          </a:prstGeom>
          <a:noFill/>
        </p:spPr>
        <p:txBody>
          <a:bodyPr wrap="none" rtlCol="0">
            <a:spAutoFit/>
          </a:bodyPr>
          <a:lstStyle/>
          <a:p>
            <a:r>
              <a:rPr lang="en-US" dirty="0" smtClean="0">
                <a:solidFill>
                  <a:srgbClr val="FF5050"/>
                </a:solidFill>
              </a:rPr>
              <a:t>` </a:t>
            </a:r>
            <a:r>
              <a:rPr lang="ja-JP" altLang="en-US" dirty="0" smtClean="0">
                <a:solidFill>
                  <a:srgbClr val="FF5050"/>
                </a:solidFill>
              </a:rPr>
              <a:t>（バッククウォート）で囲む</a:t>
            </a:r>
            <a:endParaRPr lang="en-US" dirty="0">
              <a:solidFill>
                <a:srgbClr val="FF5050"/>
              </a:solidFill>
            </a:endParaRPr>
          </a:p>
        </p:txBody>
      </p:sp>
      <p:sp>
        <p:nvSpPr>
          <p:cNvPr id="10" name="テキスト ボックス 9"/>
          <p:cNvSpPr txBox="1"/>
          <p:nvPr/>
        </p:nvSpPr>
        <p:spPr>
          <a:xfrm>
            <a:off x="1717962" y="3799438"/>
            <a:ext cx="3993401" cy="369332"/>
          </a:xfrm>
          <a:prstGeom prst="rect">
            <a:avLst/>
          </a:prstGeom>
          <a:noFill/>
        </p:spPr>
        <p:txBody>
          <a:bodyPr wrap="none" rtlCol="0">
            <a:spAutoFit/>
          </a:bodyPr>
          <a:lstStyle/>
          <a:p>
            <a:r>
              <a:rPr lang="en-US" dirty="0" smtClean="0">
                <a:solidFill>
                  <a:srgbClr val="FF5050"/>
                </a:solidFill>
              </a:rPr>
              <a:t>```</a:t>
            </a:r>
            <a:r>
              <a:rPr lang="ja-JP" altLang="en-US" dirty="0" smtClean="0">
                <a:solidFill>
                  <a:srgbClr val="FF5050"/>
                </a:solidFill>
              </a:rPr>
              <a:t>（３連バッククウォート）で囲む</a:t>
            </a:r>
            <a:endParaRPr lang="en-US" dirty="0">
              <a:solidFill>
                <a:srgbClr val="FF5050"/>
              </a:solidFill>
            </a:endParaRPr>
          </a:p>
        </p:txBody>
      </p:sp>
      <p:sp>
        <p:nvSpPr>
          <p:cNvPr id="15" name="下矢印 14"/>
          <p:cNvSpPr/>
          <p:nvPr/>
        </p:nvSpPr>
        <p:spPr>
          <a:xfrm>
            <a:off x="3283527" y="4405745"/>
            <a:ext cx="1413164" cy="556953"/>
          </a:xfrm>
          <a:prstGeom prst="down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テキスト ボックス 10"/>
          <p:cNvSpPr txBox="1"/>
          <p:nvPr/>
        </p:nvSpPr>
        <p:spPr>
          <a:xfrm>
            <a:off x="1942406" y="6187594"/>
            <a:ext cx="3416320" cy="307777"/>
          </a:xfrm>
          <a:prstGeom prst="rect">
            <a:avLst/>
          </a:prstGeom>
          <a:noFill/>
        </p:spPr>
        <p:txBody>
          <a:bodyPr wrap="none" rtlCol="0">
            <a:spAutoFit/>
          </a:bodyPr>
          <a:lstStyle/>
          <a:p>
            <a:r>
              <a:rPr lang="ja-JP" altLang="en-US" sz="1400" dirty="0" smtClean="0">
                <a:solidFill>
                  <a:srgbClr val="FF5050"/>
                </a:solidFill>
              </a:rPr>
              <a:t>数行のコードやエラーを貼るときに便利</a:t>
            </a:r>
            <a:endParaRPr lang="en-US" sz="1400" dirty="0">
              <a:solidFill>
                <a:srgbClr val="FF5050"/>
              </a:solidFill>
            </a:endParaRPr>
          </a:p>
        </p:txBody>
      </p:sp>
      <p:sp>
        <p:nvSpPr>
          <p:cNvPr id="12" name="テキスト ボックス 11"/>
          <p:cNvSpPr txBox="1"/>
          <p:nvPr/>
        </p:nvSpPr>
        <p:spPr>
          <a:xfrm>
            <a:off x="1263532" y="5708294"/>
            <a:ext cx="2159566" cy="307777"/>
          </a:xfrm>
          <a:prstGeom prst="rect">
            <a:avLst/>
          </a:prstGeom>
          <a:noFill/>
        </p:spPr>
        <p:txBody>
          <a:bodyPr wrap="none" rtlCol="0">
            <a:spAutoFit/>
          </a:bodyPr>
          <a:lstStyle/>
          <a:p>
            <a:r>
              <a:rPr lang="ja-JP" altLang="en-US" sz="1400" dirty="0" smtClean="0">
                <a:solidFill>
                  <a:srgbClr val="FF5050"/>
                </a:solidFill>
              </a:rPr>
              <a:t>変数などを打つ時に便利</a:t>
            </a:r>
            <a:endParaRPr lang="en-US" sz="1400" dirty="0">
              <a:solidFill>
                <a:srgbClr val="FF5050"/>
              </a:solidFill>
            </a:endParaRPr>
          </a:p>
        </p:txBody>
      </p:sp>
      <p:sp>
        <p:nvSpPr>
          <p:cNvPr id="13" name="テキスト ボックス 12"/>
          <p:cNvSpPr txBox="1"/>
          <p:nvPr/>
        </p:nvSpPr>
        <p:spPr>
          <a:xfrm>
            <a:off x="1263533" y="5469097"/>
            <a:ext cx="4852610" cy="307777"/>
          </a:xfrm>
          <a:prstGeom prst="rect">
            <a:avLst/>
          </a:prstGeom>
          <a:noFill/>
        </p:spPr>
        <p:txBody>
          <a:bodyPr wrap="none" rtlCol="0">
            <a:spAutoFit/>
          </a:bodyPr>
          <a:lstStyle/>
          <a:p>
            <a:r>
              <a:rPr lang="ja-JP" altLang="en-US" sz="1400" dirty="0" smtClean="0">
                <a:solidFill>
                  <a:srgbClr val="FF5050"/>
                </a:solidFill>
              </a:rPr>
              <a:t>送信済みの内容を編集する時に使うと相手がわかりやすい</a:t>
            </a:r>
            <a:endParaRPr lang="en-US" sz="1400" dirty="0">
              <a:solidFill>
                <a:srgbClr val="FF5050"/>
              </a:solidFill>
            </a:endParaRPr>
          </a:p>
        </p:txBody>
      </p:sp>
      <p:sp>
        <p:nvSpPr>
          <p:cNvPr id="14" name="テキスト ボックス 13"/>
          <p:cNvSpPr txBox="1"/>
          <p:nvPr/>
        </p:nvSpPr>
        <p:spPr>
          <a:xfrm>
            <a:off x="1266556" y="5216820"/>
            <a:ext cx="902811" cy="307777"/>
          </a:xfrm>
          <a:prstGeom prst="rect">
            <a:avLst/>
          </a:prstGeom>
          <a:noFill/>
        </p:spPr>
        <p:txBody>
          <a:bodyPr wrap="none" rtlCol="0">
            <a:spAutoFit/>
          </a:bodyPr>
          <a:lstStyle/>
          <a:p>
            <a:r>
              <a:rPr lang="ja-JP" altLang="en-US" sz="1400" dirty="0" smtClean="0">
                <a:solidFill>
                  <a:srgbClr val="FF5050"/>
                </a:solidFill>
              </a:rPr>
              <a:t>強調表示</a:t>
            </a:r>
            <a:endParaRPr lang="en-US" sz="1400" dirty="0">
              <a:solidFill>
                <a:srgbClr val="FF5050"/>
              </a:solidFill>
            </a:endParaRPr>
          </a:p>
        </p:txBody>
      </p:sp>
      <p:sp>
        <p:nvSpPr>
          <p:cNvPr id="16" name="テキスト ボックス 15"/>
          <p:cNvSpPr txBox="1"/>
          <p:nvPr/>
        </p:nvSpPr>
        <p:spPr>
          <a:xfrm>
            <a:off x="30479" y="2241386"/>
            <a:ext cx="415498" cy="369332"/>
          </a:xfrm>
          <a:prstGeom prst="rect">
            <a:avLst/>
          </a:prstGeom>
          <a:noFill/>
        </p:spPr>
        <p:txBody>
          <a:bodyPr wrap="none" rtlCol="0">
            <a:spAutoFit/>
          </a:bodyPr>
          <a:lstStyle/>
          <a:p>
            <a:r>
              <a:rPr lang="ja-JP" altLang="en-US" dirty="0" smtClean="0">
                <a:solidFill>
                  <a:srgbClr val="FF5050"/>
                </a:solidFill>
              </a:rPr>
              <a:t>①</a:t>
            </a:r>
            <a:endParaRPr lang="en-US" dirty="0">
              <a:solidFill>
                <a:srgbClr val="FF5050"/>
              </a:solidFill>
            </a:endParaRPr>
          </a:p>
        </p:txBody>
      </p:sp>
      <p:sp>
        <p:nvSpPr>
          <p:cNvPr id="17" name="テキスト ボックス 16"/>
          <p:cNvSpPr txBox="1"/>
          <p:nvPr/>
        </p:nvSpPr>
        <p:spPr>
          <a:xfrm>
            <a:off x="30479" y="2619031"/>
            <a:ext cx="415498" cy="369332"/>
          </a:xfrm>
          <a:prstGeom prst="rect">
            <a:avLst/>
          </a:prstGeom>
          <a:noFill/>
        </p:spPr>
        <p:txBody>
          <a:bodyPr wrap="none" rtlCol="0">
            <a:spAutoFit/>
          </a:bodyPr>
          <a:lstStyle/>
          <a:p>
            <a:r>
              <a:rPr lang="ja-JP" altLang="en-US" dirty="0" smtClean="0">
                <a:solidFill>
                  <a:srgbClr val="FF5050"/>
                </a:solidFill>
              </a:rPr>
              <a:t>②</a:t>
            </a:r>
            <a:endParaRPr lang="en-US" dirty="0">
              <a:solidFill>
                <a:srgbClr val="FF5050"/>
              </a:solidFill>
            </a:endParaRPr>
          </a:p>
        </p:txBody>
      </p:sp>
      <p:sp>
        <p:nvSpPr>
          <p:cNvPr id="18" name="テキスト ボックス 17"/>
          <p:cNvSpPr txBox="1"/>
          <p:nvPr/>
        </p:nvSpPr>
        <p:spPr>
          <a:xfrm>
            <a:off x="30479" y="3004954"/>
            <a:ext cx="415498" cy="369332"/>
          </a:xfrm>
          <a:prstGeom prst="rect">
            <a:avLst/>
          </a:prstGeom>
          <a:noFill/>
        </p:spPr>
        <p:txBody>
          <a:bodyPr wrap="none" rtlCol="0">
            <a:spAutoFit/>
          </a:bodyPr>
          <a:lstStyle/>
          <a:p>
            <a:r>
              <a:rPr lang="ja-JP" altLang="en-US" dirty="0" smtClean="0">
                <a:solidFill>
                  <a:srgbClr val="FF5050"/>
                </a:solidFill>
              </a:rPr>
              <a:t>③</a:t>
            </a:r>
            <a:endParaRPr lang="en-US" dirty="0">
              <a:solidFill>
                <a:srgbClr val="FF5050"/>
              </a:solidFill>
            </a:endParaRPr>
          </a:p>
        </p:txBody>
      </p:sp>
      <p:sp>
        <p:nvSpPr>
          <p:cNvPr id="19" name="テキスト ボックス 18"/>
          <p:cNvSpPr txBox="1"/>
          <p:nvPr/>
        </p:nvSpPr>
        <p:spPr>
          <a:xfrm>
            <a:off x="30479" y="3759382"/>
            <a:ext cx="415498" cy="369332"/>
          </a:xfrm>
          <a:prstGeom prst="rect">
            <a:avLst/>
          </a:prstGeom>
          <a:noFill/>
        </p:spPr>
        <p:txBody>
          <a:bodyPr wrap="none" rtlCol="0">
            <a:spAutoFit/>
          </a:bodyPr>
          <a:lstStyle/>
          <a:p>
            <a:r>
              <a:rPr lang="ja-JP" altLang="en-US" dirty="0" smtClean="0">
                <a:solidFill>
                  <a:srgbClr val="FF5050"/>
                </a:solidFill>
              </a:rPr>
              <a:t>④</a:t>
            </a:r>
            <a:endParaRPr lang="en-US" dirty="0">
              <a:solidFill>
                <a:srgbClr val="FF5050"/>
              </a:solidFill>
            </a:endParaRPr>
          </a:p>
        </p:txBody>
      </p:sp>
      <p:sp>
        <p:nvSpPr>
          <p:cNvPr id="20" name="テキスト ボックス 19"/>
          <p:cNvSpPr txBox="1"/>
          <p:nvPr/>
        </p:nvSpPr>
        <p:spPr>
          <a:xfrm>
            <a:off x="41423" y="5233446"/>
            <a:ext cx="364202" cy="307777"/>
          </a:xfrm>
          <a:prstGeom prst="rect">
            <a:avLst/>
          </a:prstGeom>
          <a:noFill/>
        </p:spPr>
        <p:txBody>
          <a:bodyPr wrap="none" rtlCol="0">
            <a:spAutoFit/>
          </a:bodyPr>
          <a:lstStyle/>
          <a:p>
            <a:r>
              <a:rPr lang="ja-JP" altLang="en-US" sz="1400" dirty="0" smtClean="0">
                <a:solidFill>
                  <a:srgbClr val="FF5050"/>
                </a:solidFill>
              </a:rPr>
              <a:t>①</a:t>
            </a:r>
            <a:endParaRPr lang="en-US" sz="1400" dirty="0">
              <a:solidFill>
                <a:srgbClr val="FF5050"/>
              </a:solidFill>
            </a:endParaRPr>
          </a:p>
        </p:txBody>
      </p:sp>
      <p:sp>
        <p:nvSpPr>
          <p:cNvPr id="21" name="テキスト ボックス 20"/>
          <p:cNvSpPr txBox="1"/>
          <p:nvPr/>
        </p:nvSpPr>
        <p:spPr>
          <a:xfrm>
            <a:off x="40862" y="5475752"/>
            <a:ext cx="364202" cy="307777"/>
          </a:xfrm>
          <a:prstGeom prst="rect">
            <a:avLst/>
          </a:prstGeom>
          <a:noFill/>
        </p:spPr>
        <p:txBody>
          <a:bodyPr wrap="none" rtlCol="0">
            <a:spAutoFit/>
          </a:bodyPr>
          <a:lstStyle/>
          <a:p>
            <a:r>
              <a:rPr lang="ja-JP" altLang="en-US" sz="1400" dirty="0" smtClean="0">
                <a:solidFill>
                  <a:srgbClr val="FF5050"/>
                </a:solidFill>
              </a:rPr>
              <a:t>②</a:t>
            </a:r>
            <a:endParaRPr lang="en-US" sz="1400" dirty="0">
              <a:solidFill>
                <a:srgbClr val="FF5050"/>
              </a:solidFill>
            </a:endParaRPr>
          </a:p>
        </p:txBody>
      </p:sp>
      <p:sp>
        <p:nvSpPr>
          <p:cNvPr id="22" name="テキスト ボックス 21"/>
          <p:cNvSpPr txBox="1"/>
          <p:nvPr/>
        </p:nvSpPr>
        <p:spPr>
          <a:xfrm>
            <a:off x="40862" y="5718058"/>
            <a:ext cx="364202" cy="307777"/>
          </a:xfrm>
          <a:prstGeom prst="rect">
            <a:avLst/>
          </a:prstGeom>
          <a:noFill/>
        </p:spPr>
        <p:txBody>
          <a:bodyPr wrap="none" rtlCol="0">
            <a:spAutoFit/>
          </a:bodyPr>
          <a:lstStyle/>
          <a:p>
            <a:r>
              <a:rPr lang="ja-JP" altLang="en-US" sz="1400" dirty="0" smtClean="0">
                <a:solidFill>
                  <a:srgbClr val="FF5050"/>
                </a:solidFill>
              </a:rPr>
              <a:t>③</a:t>
            </a:r>
            <a:endParaRPr lang="en-US" sz="1400" dirty="0">
              <a:solidFill>
                <a:srgbClr val="FF5050"/>
              </a:solidFill>
            </a:endParaRPr>
          </a:p>
        </p:txBody>
      </p:sp>
      <p:sp>
        <p:nvSpPr>
          <p:cNvPr id="23" name="テキスト ボックス 22"/>
          <p:cNvSpPr txBox="1"/>
          <p:nvPr/>
        </p:nvSpPr>
        <p:spPr>
          <a:xfrm>
            <a:off x="37901" y="6197518"/>
            <a:ext cx="364202" cy="307777"/>
          </a:xfrm>
          <a:prstGeom prst="rect">
            <a:avLst/>
          </a:prstGeom>
          <a:noFill/>
        </p:spPr>
        <p:txBody>
          <a:bodyPr wrap="none" rtlCol="0">
            <a:spAutoFit/>
          </a:bodyPr>
          <a:lstStyle/>
          <a:p>
            <a:r>
              <a:rPr lang="ja-JP" altLang="en-US" sz="1400" dirty="0" smtClean="0">
                <a:solidFill>
                  <a:srgbClr val="FF5050"/>
                </a:solidFill>
              </a:rPr>
              <a:t>④</a:t>
            </a:r>
            <a:endParaRPr lang="en-US" sz="1400" dirty="0">
              <a:solidFill>
                <a:srgbClr val="FF5050"/>
              </a:solidFill>
            </a:endParaRPr>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13</a:t>
            </a:fld>
            <a:endParaRPr kumimoji="1" lang="ja-JP" altLang="en-US"/>
          </a:p>
        </p:txBody>
      </p:sp>
    </p:spTree>
    <p:extLst>
      <p:ext uri="{BB962C8B-B14F-4D97-AF65-F5344CB8AC3E}">
        <p14:creationId xmlns:p14="http://schemas.microsoft.com/office/powerpoint/2010/main" val="1754031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716183"/>
            <a:ext cx="9144000" cy="1569660"/>
          </a:xfrm>
          <a:prstGeom prst="rect">
            <a:avLst/>
          </a:prstGeom>
          <a:noFill/>
        </p:spPr>
        <p:txBody>
          <a:bodyPr wrap="square" rtlCol="0">
            <a:spAutoFit/>
          </a:bodyPr>
          <a:lstStyle/>
          <a:p>
            <a:pPr algn="ctr"/>
            <a:r>
              <a:rPr lang="ja-JP" altLang="en-US" sz="3200" dirty="0" smtClean="0"/>
              <a:t>使い方　その３</a:t>
            </a:r>
            <a:endParaRPr lang="en-US" altLang="ja-JP" sz="3200" dirty="0" smtClean="0"/>
          </a:p>
          <a:p>
            <a:pPr algn="ctr"/>
            <a:endParaRPr lang="en-US" altLang="ja-JP" sz="3200" dirty="0" smtClean="0"/>
          </a:p>
          <a:p>
            <a:pPr algn="ctr"/>
            <a:r>
              <a:rPr lang="ja-JP" altLang="en-US" sz="3200" dirty="0" smtClean="0"/>
              <a:t>長いコードをはる</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14</a:t>
            </a:fld>
            <a:endParaRPr kumimoji="1" lang="ja-JP" altLang="en-US"/>
          </a:p>
        </p:txBody>
      </p:sp>
    </p:spTree>
    <p:extLst>
      <p:ext uri="{BB962C8B-B14F-4D97-AF65-F5344CB8AC3E}">
        <p14:creationId xmlns:p14="http://schemas.microsoft.com/office/powerpoint/2010/main" val="1593148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7" y="226750"/>
            <a:ext cx="7851865" cy="970450"/>
          </a:xfrm>
        </p:spPr>
        <p:txBody>
          <a:bodyPr/>
          <a:lstStyle/>
          <a:p>
            <a:r>
              <a:rPr lang="ja-JP" altLang="en-US" dirty="0"/>
              <a:t>長いコードをはる</a:t>
            </a:r>
            <a:r>
              <a:rPr lang="ja-JP" altLang="en-US" sz="2400" dirty="0"/>
              <a:t>（コードスニペット）</a:t>
            </a:r>
            <a:endParaRPr lang="en-US" sz="2400" dirty="0"/>
          </a:p>
        </p:txBody>
      </p:sp>
      <p:grpSp>
        <p:nvGrpSpPr>
          <p:cNvPr id="11" name="グループ化 10"/>
          <p:cNvGrpSpPr/>
          <p:nvPr/>
        </p:nvGrpSpPr>
        <p:grpSpPr>
          <a:xfrm>
            <a:off x="593367" y="3059282"/>
            <a:ext cx="2259128" cy="1409447"/>
            <a:chOff x="191193" y="2312798"/>
            <a:chExt cx="2259128" cy="1409447"/>
          </a:xfrm>
        </p:grpSpPr>
        <p:sp>
          <p:nvSpPr>
            <p:cNvPr id="6" name="テキスト ボックス 5"/>
            <p:cNvSpPr txBox="1"/>
            <p:nvPr/>
          </p:nvSpPr>
          <p:spPr>
            <a:xfrm>
              <a:off x="213811" y="2312798"/>
              <a:ext cx="2236510" cy="338554"/>
            </a:xfrm>
            <a:prstGeom prst="rect">
              <a:avLst/>
            </a:prstGeom>
            <a:noFill/>
          </p:spPr>
          <p:txBody>
            <a:bodyPr wrap="none" rtlCol="0">
              <a:spAutoFit/>
            </a:bodyPr>
            <a:lstStyle/>
            <a:p>
              <a:r>
                <a:rPr lang="ja-JP" altLang="en-US" sz="1600" dirty="0" smtClean="0">
                  <a:solidFill>
                    <a:srgbClr val="FFFF99"/>
                  </a:solidFill>
                </a:rPr>
                <a:t>任意。空欄でも可。→</a:t>
              </a:r>
              <a:endParaRPr lang="en-US" sz="1600" dirty="0">
                <a:solidFill>
                  <a:srgbClr val="FFFF99"/>
                </a:solidFill>
              </a:endParaRPr>
            </a:p>
          </p:txBody>
        </p:sp>
        <p:sp>
          <p:nvSpPr>
            <p:cNvPr id="15" name="テキスト ボックス 14"/>
            <p:cNvSpPr txBox="1"/>
            <p:nvPr/>
          </p:nvSpPr>
          <p:spPr>
            <a:xfrm>
              <a:off x="191193" y="2768138"/>
              <a:ext cx="2044931" cy="954107"/>
            </a:xfrm>
            <a:prstGeom prst="rect">
              <a:avLst/>
            </a:prstGeom>
            <a:noFill/>
          </p:spPr>
          <p:txBody>
            <a:bodyPr wrap="square" rtlCol="0">
              <a:spAutoFit/>
            </a:bodyPr>
            <a:lstStyle/>
            <a:p>
              <a:r>
                <a:rPr lang="ja-JP" altLang="en-US" sz="1400" dirty="0" smtClean="0"/>
                <a:t>後で検索するときにファイル名を付けていた方が検索はしやすいです。</a:t>
              </a:r>
              <a:endParaRPr lang="en-US" sz="1400" dirty="0"/>
            </a:p>
          </p:txBody>
        </p:sp>
      </p:grpSp>
      <p:grpSp>
        <p:nvGrpSpPr>
          <p:cNvPr id="17" name="グループ化 16"/>
          <p:cNvGrpSpPr/>
          <p:nvPr/>
        </p:nvGrpSpPr>
        <p:grpSpPr>
          <a:xfrm>
            <a:off x="6114235" y="3045134"/>
            <a:ext cx="2646878" cy="2222304"/>
            <a:chOff x="6529637" y="2312798"/>
            <a:chExt cx="2646878" cy="2222304"/>
          </a:xfrm>
        </p:grpSpPr>
        <p:sp>
          <p:nvSpPr>
            <p:cNvPr id="8" name="テキスト ボックス 7"/>
            <p:cNvSpPr txBox="1"/>
            <p:nvPr/>
          </p:nvSpPr>
          <p:spPr>
            <a:xfrm>
              <a:off x="6529637" y="2312798"/>
              <a:ext cx="2646878" cy="338554"/>
            </a:xfrm>
            <a:prstGeom prst="rect">
              <a:avLst/>
            </a:prstGeom>
            <a:noFill/>
          </p:spPr>
          <p:txBody>
            <a:bodyPr wrap="none" rtlCol="0">
              <a:spAutoFit/>
            </a:bodyPr>
            <a:lstStyle/>
            <a:p>
              <a:r>
                <a:rPr lang="ja-JP" altLang="en-US" sz="1600" dirty="0" smtClean="0">
                  <a:solidFill>
                    <a:srgbClr val="FFFF99"/>
                  </a:solidFill>
                </a:rPr>
                <a:t>←任意。そのままでも可。</a:t>
              </a:r>
              <a:endParaRPr lang="en-US" altLang="ja-JP" sz="1600" dirty="0" smtClean="0">
                <a:solidFill>
                  <a:srgbClr val="FFFF99"/>
                </a:solidFill>
              </a:endParaRPr>
            </a:p>
          </p:txBody>
        </p:sp>
        <p:sp>
          <p:nvSpPr>
            <p:cNvPr id="16" name="テキスト ボックス 15"/>
            <p:cNvSpPr txBox="1"/>
            <p:nvPr/>
          </p:nvSpPr>
          <p:spPr>
            <a:xfrm>
              <a:off x="6867523" y="2719220"/>
              <a:ext cx="2099462" cy="1815882"/>
            </a:xfrm>
            <a:prstGeom prst="rect">
              <a:avLst/>
            </a:prstGeom>
            <a:noFill/>
          </p:spPr>
          <p:txBody>
            <a:bodyPr wrap="square" rtlCol="0">
              <a:spAutoFit/>
            </a:bodyPr>
            <a:lstStyle/>
            <a:p>
              <a:r>
                <a:rPr lang="ja-JP" altLang="en-US" sz="1400" dirty="0" smtClean="0"/>
                <a:t>ほとんどの言語は「自動検出」のままでもコードに色付けしてくれます。</a:t>
              </a:r>
              <a:r>
                <a:rPr lang="en-US" altLang="ja-JP" sz="1400" dirty="0" smtClean="0"/>
                <a:t>Fortran </a:t>
              </a:r>
              <a:r>
                <a:rPr lang="ja-JP" altLang="en-US" sz="1400" dirty="0" smtClean="0"/>
                <a:t>はなぜかダメなので、この例では</a:t>
              </a:r>
              <a:r>
                <a:rPr lang="ja-JP" altLang="en-US" sz="1400" dirty="0"/>
                <a:t>明示的</a:t>
              </a:r>
              <a:r>
                <a:rPr lang="ja-JP" altLang="en-US" sz="1400" dirty="0" smtClean="0"/>
                <a:t>に</a:t>
              </a:r>
              <a:r>
                <a:rPr lang="ja-JP" altLang="en-US" sz="1400" dirty="0"/>
                <a:t>指定</a:t>
              </a:r>
              <a:r>
                <a:rPr lang="ja-JP" altLang="en-US" sz="1400" dirty="0" smtClean="0"/>
                <a:t>しています。別に色付けしなくてもいいです。</a:t>
              </a:r>
              <a:endParaRPr lang="en-US" sz="1400" dirty="0"/>
            </a:p>
          </p:txBody>
        </p:sp>
      </p:grpSp>
      <p:pic>
        <p:nvPicPr>
          <p:cNvPr id="20" name="図 19"/>
          <p:cNvPicPr>
            <a:picLocks noChangeAspect="1"/>
          </p:cNvPicPr>
          <p:nvPr/>
        </p:nvPicPr>
        <p:blipFill>
          <a:blip r:embed="rId2"/>
          <a:stretch>
            <a:fillRect/>
          </a:stretch>
        </p:blipFill>
        <p:spPr>
          <a:xfrm>
            <a:off x="749963" y="6066147"/>
            <a:ext cx="7644070" cy="689088"/>
          </a:xfrm>
          <a:prstGeom prst="rect">
            <a:avLst/>
          </a:prstGeom>
        </p:spPr>
      </p:pic>
      <p:sp>
        <p:nvSpPr>
          <p:cNvPr id="22" name="テキスト ボックス 21"/>
          <p:cNvSpPr txBox="1"/>
          <p:nvPr/>
        </p:nvSpPr>
        <p:spPr>
          <a:xfrm>
            <a:off x="2543694" y="6225371"/>
            <a:ext cx="5929828" cy="584775"/>
          </a:xfrm>
          <a:prstGeom prst="rect">
            <a:avLst/>
          </a:prstGeom>
          <a:noFill/>
        </p:spPr>
        <p:txBody>
          <a:bodyPr wrap="none" rtlCol="0">
            <a:spAutoFit/>
          </a:bodyPr>
          <a:lstStyle/>
          <a:p>
            <a:r>
              <a:rPr lang="ja-JP" altLang="en-US" sz="1600" dirty="0" smtClean="0">
                <a:solidFill>
                  <a:srgbClr val="FF5050"/>
                </a:solidFill>
              </a:rPr>
              <a:t>←行番号付きで送られます。</a:t>
            </a:r>
            <a:r>
              <a:rPr lang="en-US" altLang="ja-JP" sz="1600" dirty="0" smtClean="0">
                <a:solidFill>
                  <a:srgbClr val="FF5050"/>
                </a:solidFill>
              </a:rPr>
              <a:t/>
            </a:r>
            <a:br>
              <a:rPr lang="en-US" altLang="ja-JP" sz="1600" dirty="0" smtClean="0">
                <a:solidFill>
                  <a:srgbClr val="FF5050"/>
                </a:solidFill>
              </a:rPr>
            </a:br>
            <a:r>
              <a:rPr lang="ja-JP" altLang="en-US" sz="1600" dirty="0" smtClean="0">
                <a:solidFill>
                  <a:srgbClr val="FF5050"/>
                </a:solidFill>
              </a:rPr>
              <a:t>　この例は</a:t>
            </a:r>
            <a:r>
              <a:rPr lang="ja-JP" altLang="en-US" sz="1600" dirty="0">
                <a:solidFill>
                  <a:srgbClr val="FF5050"/>
                </a:solidFill>
              </a:rPr>
              <a:t>３</a:t>
            </a:r>
            <a:r>
              <a:rPr lang="ja-JP" altLang="en-US" sz="1600" dirty="0" smtClean="0">
                <a:solidFill>
                  <a:srgbClr val="FF5050"/>
                </a:solidFill>
              </a:rPr>
              <a:t>行でしたが、長いコードのやりとりに便利です。</a:t>
            </a:r>
            <a:endParaRPr lang="en-US" sz="1600" dirty="0">
              <a:solidFill>
                <a:srgbClr val="FF5050"/>
              </a:solidFill>
            </a:endParaRPr>
          </a:p>
        </p:txBody>
      </p:sp>
      <p:sp>
        <p:nvSpPr>
          <p:cNvPr id="23" name="下矢印 22"/>
          <p:cNvSpPr/>
          <p:nvPr/>
        </p:nvSpPr>
        <p:spPr>
          <a:xfrm>
            <a:off x="4153917" y="5819133"/>
            <a:ext cx="897774" cy="362938"/>
          </a:xfrm>
          <a:prstGeom prst="downArrow">
            <a:avLst/>
          </a:prstGeom>
          <a:solidFill>
            <a:schemeClr val="accent1">
              <a:lumMod val="20000"/>
              <a:lumOff val="80000"/>
            </a:schemeClr>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 name="グループ化 6"/>
          <p:cNvGrpSpPr/>
          <p:nvPr/>
        </p:nvGrpSpPr>
        <p:grpSpPr>
          <a:xfrm>
            <a:off x="2801388" y="2647855"/>
            <a:ext cx="3451208" cy="3252958"/>
            <a:chOff x="2377441" y="1770611"/>
            <a:chExt cx="4381914" cy="4130202"/>
          </a:xfrm>
        </p:grpSpPr>
        <p:grpSp>
          <p:nvGrpSpPr>
            <p:cNvPr id="14" name="グループ化 13"/>
            <p:cNvGrpSpPr/>
            <p:nvPr/>
          </p:nvGrpSpPr>
          <p:grpSpPr>
            <a:xfrm>
              <a:off x="2377441" y="1770611"/>
              <a:ext cx="4206240" cy="4130202"/>
              <a:chOff x="2377441" y="1903615"/>
              <a:chExt cx="4206240" cy="4130202"/>
            </a:xfrm>
          </p:grpSpPr>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32582" t="13578" r="27460" b="25199"/>
              <a:stretch/>
            </p:blipFill>
            <p:spPr>
              <a:xfrm>
                <a:off x="2377441" y="1903615"/>
                <a:ext cx="4206240" cy="4130202"/>
              </a:xfrm>
              <a:prstGeom prst="rect">
                <a:avLst/>
              </a:prstGeom>
            </p:spPr>
          </p:pic>
          <p:pic>
            <p:nvPicPr>
              <p:cNvPr id="12" name="図 11"/>
              <p:cNvPicPr>
                <a:picLocks noChangeAspect="1"/>
              </p:cNvPicPr>
              <p:nvPr/>
            </p:nvPicPr>
            <p:blipFill>
              <a:blip r:embed="rId4"/>
              <a:stretch>
                <a:fillRect/>
              </a:stretch>
            </p:blipFill>
            <p:spPr>
              <a:xfrm>
                <a:off x="3642009" y="4564955"/>
                <a:ext cx="981075" cy="219075"/>
              </a:xfrm>
              <a:prstGeom prst="rect">
                <a:avLst/>
              </a:prstGeom>
            </p:spPr>
          </p:pic>
          <p:sp>
            <p:nvSpPr>
              <p:cNvPr id="13" name="正方形/長方形 12"/>
              <p:cNvSpPr/>
              <p:nvPr/>
            </p:nvSpPr>
            <p:spPr>
              <a:xfrm>
                <a:off x="4571998" y="4567336"/>
                <a:ext cx="282633" cy="2190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テキスト ボックス 8"/>
            <p:cNvSpPr txBox="1"/>
            <p:nvPr/>
          </p:nvSpPr>
          <p:spPr>
            <a:xfrm>
              <a:off x="2507220" y="3257702"/>
              <a:ext cx="4252135" cy="586165"/>
            </a:xfrm>
            <a:prstGeom prst="rect">
              <a:avLst/>
            </a:prstGeom>
            <a:noFill/>
          </p:spPr>
          <p:txBody>
            <a:bodyPr wrap="none" rtlCol="0">
              <a:spAutoFit/>
            </a:bodyPr>
            <a:lstStyle/>
            <a:p>
              <a:r>
                <a:rPr lang="ja-JP" altLang="en-US" sz="2400" b="1" dirty="0" smtClean="0">
                  <a:solidFill>
                    <a:srgbClr val="FF5050"/>
                  </a:solidFill>
                </a:rPr>
                <a:t>① 書く（</a:t>
              </a:r>
              <a:r>
                <a:rPr lang="en-US" altLang="ja-JP" sz="2400" b="1" dirty="0" smtClean="0">
                  <a:solidFill>
                    <a:srgbClr val="FF5050"/>
                  </a:solidFill>
                </a:rPr>
                <a:t>or </a:t>
              </a:r>
              <a:r>
                <a:rPr lang="ja-JP" altLang="en-US" sz="2400" b="1" dirty="0" smtClean="0">
                  <a:solidFill>
                    <a:srgbClr val="FF5050"/>
                  </a:solidFill>
                </a:rPr>
                <a:t>ペースト）</a:t>
              </a:r>
              <a:endParaRPr lang="en-US" sz="2400" b="1" dirty="0">
                <a:solidFill>
                  <a:srgbClr val="FF5050"/>
                </a:solidFill>
              </a:endParaRPr>
            </a:p>
          </p:txBody>
        </p:sp>
        <p:sp>
          <p:nvSpPr>
            <p:cNvPr id="10" name="テキスト ボックス 9"/>
            <p:cNvSpPr txBox="1"/>
            <p:nvPr/>
          </p:nvSpPr>
          <p:spPr>
            <a:xfrm>
              <a:off x="4476399" y="4957402"/>
              <a:ext cx="1874912" cy="586165"/>
            </a:xfrm>
            <a:prstGeom prst="rect">
              <a:avLst/>
            </a:prstGeom>
            <a:noFill/>
          </p:spPr>
          <p:txBody>
            <a:bodyPr wrap="none" rtlCol="0">
              <a:spAutoFit/>
            </a:bodyPr>
            <a:lstStyle/>
            <a:p>
              <a:r>
                <a:rPr lang="ja-JP" altLang="en-US" sz="2400" b="1" dirty="0" smtClean="0">
                  <a:solidFill>
                    <a:srgbClr val="FF5050"/>
                  </a:solidFill>
                </a:rPr>
                <a:t>② 押す↓</a:t>
              </a:r>
              <a:endParaRPr lang="en-US" sz="2400" b="1" dirty="0">
                <a:solidFill>
                  <a:srgbClr val="FF5050"/>
                </a:solidFill>
              </a:endParaRPr>
            </a:p>
          </p:txBody>
        </p:sp>
        <p:sp>
          <p:nvSpPr>
            <p:cNvPr id="25" name="正方形/長方形 24"/>
            <p:cNvSpPr/>
            <p:nvPr/>
          </p:nvSpPr>
          <p:spPr>
            <a:xfrm>
              <a:off x="2543694" y="2719220"/>
              <a:ext cx="3915295" cy="1487020"/>
            </a:xfrm>
            <a:prstGeom prst="rect">
              <a:avLst/>
            </a:prstGeom>
            <a:noFill/>
            <a:ln>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正方形/長方形 25"/>
            <p:cNvSpPr/>
            <p:nvPr/>
          </p:nvSpPr>
          <p:spPr>
            <a:xfrm>
              <a:off x="5051691" y="5438521"/>
              <a:ext cx="1425642" cy="318868"/>
            </a:xfrm>
            <a:prstGeom prst="rect">
              <a:avLst/>
            </a:prstGeom>
            <a:noFill/>
            <a:ln>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スライド番号プレースホルダー 4"/>
          <p:cNvSpPr>
            <a:spLocks noGrp="1"/>
          </p:cNvSpPr>
          <p:nvPr>
            <p:ph type="sldNum" sz="quarter" idx="12"/>
          </p:nvPr>
        </p:nvSpPr>
        <p:spPr/>
        <p:txBody>
          <a:bodyPr/>
          <a:lstStyle/>
          <a:p>
            <a:fld id="{6246214A-BCF9-4E1B-B696-BF76860CE82B}" type="slidenum">
              <a:rPr kumimoji="1" lang="ja-JP" altLang="en-US" smtClean="0"/>
              <a:t>15</a:t>
            </a:fld>
            <a:endParaRPr kumimoji="1" lang="ja-JP" altLang="en-US"/>
          </a:p>
        </p:txBody>
      </p:sp>
      <p:sp>
        <p:nvSpPr>
          <p:cNvPr id="18" name="正方形/長方形 17"/>
          <p:cNvSpPr/>
          <p:nvPr/>
        </p:nvSpPr>
        <p:spPr>
          <a:xfrm>
            <a:off x="2932329" y="3075908"/>
            <a:ext cx="2004796" cy="257496"/>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正方形/長方形 23"/>
          <p:cNvSpPr/>
          <p:nvPr/>
        </p:nvSpPr>
        <p:spPr>
          <a:xfrm>
            <a:off x="4965700" y="3076056"/>
            <a:ext cx="1039835" cy="257496"/>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図 26"/>
          <p:cNvPicPr>
            <a:picLocks noChangeAspect="1"/>
          </p:cNvPicPr>
          <p:nvPr/>
        </p:nvPicPr>
        <p:blipFill rotWithShape="1">
          <a:blip r:embed="rId5">
            <a:extLst>
              <a:ext uri="{28A0092B-C50C-407E-A947-70E740481C1C}">
                <a14:useLocalDpi xmlns:a14="http://schemas.microsoft.com/office/drawing/2010/main" val="0"/>
              </a:ext>
            </a:extLst>
          </a:blip>
          <a:srcRect l="21654" t="91797"/>
          <a:stretch/>
        </p:blipFill>
        <p:spPr>
          <a:xfrm>
            <a:off x="191753" y="1771330"/>
            <a:ext cx="5423697" cy="363931"/>
          </a:xfrm>
          <a:prstGeom prst="rect">
            <a:avLst/>
          </a:prstGeom>
        </p:spPr>
      </p:pic>
      <p:sp>
        <p:nvSpPr>
          <p:cNvPr id="28" name="楕円 27"/>
          <p:cNvSpPr/>
          <p:nvPr/>
        </p:nvSpPr>
        <p:spPr>
          <a:xfrm>
            <a:off x="192273" y="1722092"/>
            <a:ext cx="357448" cy="349135"/>
          </a:xfrm>
          <a:prstGeom prst="ellipse">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テキスト ボックス 28"/>
          <p:cNvSpPr txBox="1"/>
          <p:nvPr/>
        </p:nvSpPr>
        <p:spPr>
          <a:xfrm>
            <a:off x="192273" y="2135262"/>
            <a:ext cx="5262979" cy="369332"/>
          </a:xfrm>
          <a:prstGeom prst="rect">
            <a:avLst/>
          </a:prstGeom>
          <a:noFill/>
        </p:spPr>
        <p:txBody>
          <a:bodyPr wrap="none" rtlCol="0">
            <a:spAutoFit/>
          </a:bodyPr>
          <a:lstStyle/>
          <a:p>
            <a:r>
              <a:rPr lang="ja-JP" altLang="en-US" dirty="0" smtClean="0">
                <a:solidFill>
                  <a:srgbClr val="FF7C80"/>
                </a:solidFill>
              </a:rPr>
              <a:t>コードを送りたいチャンネルで「＋」をクリック</a:t>
            </a:r>
            <a:endParaRPr lang="en-US" dirty="0">
              <a:solidFill>
                <a:srgbClr val="FF7C80"/>
              </a:solidFill>
            </a:endParaRPr>
          </a:p>
        </p:txBody>
      </p:sp>
      <p:pic>
        <p:nvPicPr>
          <p:cNvPr id="30" name="図 29"/>
          <p:cNvPicPr>
            <a:picLocks noChangeAspect="1"/>
          </p:cNvPicPr>
          <p:nvPr/>
        </p:nvPicPr>
        <p:blipFill rotWithShape="1">
          <a:blip r:embed="rId6">
            <a:extLst>
              <a:ext uri="{28A0092B-C50C-407E-A947-70E740481C1C}">
                <a14:useLocalDpi xmlns:a14="http://schemas.microsoft.com/office/drawing/2010/main" val="0"/>
              </a:ext>
            </a:extLst>
          </a:blip>
          <a:srcRect l="21791" t="72260" r="54130" b="1118"/>
          <a:stretch/>
        </p:blipFill>
        <p:spPr>
          <a:xfrm>
            <a:off x="6452121" y="1658256"/>
            <a:ext cx="1666875" cy="1181100"/>
          </a:xfrm>
          <a:prstGeom prst="rect">
            <a:avLst/>
          </a:prstGeom>
        </p:spPr>
      </p:pic>
      <p:sp>
        <p:nvSpPr>
          <p:cNvPr id="31" name="楕円 30"/>
          <p:cNvSpPr/>
          <p:nvPr/>
        </p:nvSpPr>
        <p:spPr>
          <a:xfrm>
            <a:off x="6443115" y="1735959"/>
            <a:ext cx="1604357" cy="349135"/>
          </a:xfrm>
          <a:prstGeom prst="ellipse">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テキスト ボックス 31"/>
          <p:cNvSpPr txBox="1"/>
          <p:nvPr/>
        </p:nvSpPr>
        <p:spPr>
          <a:xfrm>
            <a:off x="8047472" y="1715762"/>
            <a:ext cx="1107996" cy="369332"/>
          </a:xfrm>
          <a:prstGeom prst="rect">
            <a:avLst/>
          </a:prstGeom>
          <a:noFill/>
        </p:spPr>
        <p:txBody>
          <a:bodyPr wrap="none" rtlCol="0">
            <a:spAutoFit/>
          </a:bodyPr>
          <a:lstStyle/>
          <a:p>
            <a:r>
              <a:rPr lang="ja-JP" altLang="en-US" dirty="0" smtClean="0">
                <a:solidFill>
                  <a:srgbClr val="FF5050"/>
                </a:solidFill>
              </a:rPr>
              <a:t>クリック</a:t>
            </a:r>
            <a:endParaRPr lang="en-US" dirty="0">
              <a:solidFill>
                <a:srgbClr val="FF5050"/>
              </a:solidFill>
            </a:endParaRPr>
          </a:p>
        </p:txBody>
      </p:sp>
      <p:sp>
        <p:nvSpPr>
          <p:cNvPr id="19" name="右矢印 18"/>
          <p:cNvSpPr/>
          <p:nvPr/>
        </p:nvSpPr>
        <p:spPr>
          <a:xfrm>
            <a:off x="5831307" y="1642695"/>
            <a:ext cx="451871" cy="626490"/>
          </a:xfrm>
          <a:prstGeom prst="rightArrow">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右矢印 32"/>
          <p:cNvSpPr/>
          <p:nvPr/>
        </p:nvSpPr>
        <p:spPr>
          <a:xfrm rot="8865589">
            <a:off x="5755237" y="2492177"/>
            <a:ext cx="609296" cy="509261"/>
          </a:xfrm>
          <a:prstGeom prst="rightArrow">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071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716183"/>
            <a:ext cx="9144000" cy="1569660"/>
          </a:xfrm>
          <a:prstGeom prst="rect">
            <a:avLst/>
          </a:prstGeom>
          <a:noFill/>
        </p:spPr>
        <p:txBody>
          <a:bodyPr wrap="square" rtlCol="0">
            <a:spAutoFit/>
          </a:bodyPr>
          <a:lstStyle/>
          <a:p>
            <a:pPr algn="ctr"/>
            <a:r>
              <a:rPr lang="ja-JP" altLang="en-US" sz="3200" dirty="0" smtClean="0"/>
              <a:t>使い方　その４</a:t>
            </a:r>
            <a:endParaRPr lang="en-US" altLang="ja-JP" sz="3200" dirty="0" smtClean="0"/>
          </a:p>
          <a:p>
            <a:pPr algn="ctr"/>
            <a:endParaRPr lang="en-US" altLang="ja-JP" sz="3200" dirty="0" smtClean="0"/>
          </a:p>
          <a:p>
            <a:pPr algn="ctr"/>
            <a:r>
              <a:rPr lang="ja-JP" altLang="en-US" sz="3200" dirty="0" smtClean="0"/>
              <a:t>通知レベルを上げる</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16</a:t>
            </a:fld>
            <a:endParaRPr kumimoji="1" lang="ja-JP" altLang="en-US"/>
          </a:p>
        </p:txBody>
      </p:sp>
    </p:spTree>
    <p:extLst>
      <p:ext uri="{BB962C8B-B14F-4D97-AF65-F5344CB8AC3E}">
        <p14:creationId xmlns:p14="http://schemas.microsoft.com/office/powerpoint/2010/main" val="92786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通知レベルを上げる</a:t>
            </a:r>
            <a:r>
              <a:rPr lang="ja-JP" altLang="en-US" sz="2400" dirty="0" smtClean="0"/>
              <a:t>（</a:t>
            </a:r>
            <a:r>
              <a:rPr lang="en-US" altLang="ja-JP" sz="2400" dirty="0" smtClean="0"/>
              <a:t>@</a:t>
            </a:r>
            <a:r>
              <a:rPr lang="ja-JP" altLang="en-US" sz="2400" dirty="0" smtClean="0"/>
              <a:t>メンション）</a:t>
            </a:r>
            <a:endParaRPr lang="en-US" dirty="0"/>
          </a:p>
        </p:txBody>
      </p:sp>
      <p:sp>
        <p:nvSpPr>
          <p:cNvPr id="3" name="コンテンツ プレースホルダー 2"/>
          <p:cNvSpPr>
            <a:spLocks noGrp="1"/>
          </p:cNvSpPr>
          <p:nvPr>
            <p:ph idx="1"/>
          </p:nvPr>
        </p:nvSpPr>
        <p:spPr>
          <a:xfrm>
            <a:off x="809997" y="1738992"/>
            <a:ext cx="7524003" cy="4794812"/>
          </a:xfrm>
        </p:spPr>
        <p:txBody>
          <a:bodyPr/>
          <a:lstStyle/>
          <a:p>
            <a:pPr fontAlgn="base"/>
            <a:r>
              <a:rPr lang="ja-JP" altLang="en-US" dirty="0"/>
              <a:t>メンションは、特に複数のメンバーが参加しているグループチャット環境で絶大な効果があります。</a:t>
            </a:r>
            <a:br>
              <a:rPr lang="ja-JP" altLang="en-US" dirty="0"/>
            </a:br>
            <a:r>
              <a:rPr lang="ja-JP" altLang="en-US" dirty="0"/>
              <a:t>　</a:t>
            </a:r>
          </a:p>
          <a:p>
            <a:pPr fontAlgn="base"/>
            <a:r>
              <a:rPr lang="ja-JP" altLang="en-US" dirty="0"/>
              <a:t>というのも、通常グループチャットでメッセージを投稿すると、相手が画面を見ない限り、メッセージは相手に読んでもらえません。</a:t>
            </a:r>
            <a:br>
              <a:rPr lang="ja-JP" altLang="en-US" dirty="0"/>
            </a:br>
            <a:r>
              <a:rPr lang="ja-JP" altLang="en-US" dirty="0"/>
              <a:t>　</a:t>
            </a:r>
          </a:p>
          <a:p>
            <a:pPr fontAlgn="base"/>
            <a:r>
              <a:rPr lang="ja-JP" altLang="en-US" dirty="0"/>
              <a:t>しかし</a:t>
            </a:r>
            <a:r>
              <a:rPr lang="ja-JP" altLang="en-US" dirty="0">
                <a:solidFill>
                  <a:srgbClr val="FFFF00"/>
                </a:solidFill>
              </a:rPr>
              <a:t>メンション付でメッセージを投稿</a:t>
            </a:r>
            <a:r>
              <a:rPr lang="ja-JP" altLang="en-US" dirty="0"/>
              <a:t>すると、投稿と同時に</a:t>
            </a:r>
            <a:r>
              <a:rPr lang="ja-JP" altLang="en-US" dirty="0" smtClean="0"/>
              <a:t>、</a:t>
            </a:r>
            <a:r>
              <a:rPr lang="ja-JP" altLang="en-US" b="1" u="sng" dirty="0" smtClean="0"/>
              <a:t>相手</a:t>
            </a:r>
            <a:r>
              <a:rPr lang="ja-JP" altLang="en-US" b="1" u="sng" dirty="0"/>
              <a:t>に</a:t>
            </a:r>
            <a:r>
              <a:rPr lang="en-US" altLang="ja-JP" b="1" u="sng" dirty="0"/>
              <a:t>『</a:t>
            </a:r>
            <a:r>
              <a:rPr lang="ja-JP" altLang="en-US" b="1" u="sng" dirty="0"/>
              <a:t>あなた宛のメッセージが届いていますよ</a:t>
            </a:r>
            <a:r>
              <a:rPr lang="en-US" altLang="ja-JP" b="1" u="sng" dirty="0"/>
              <a:t>』</a:t>
            </a:r>
            <a:r>
              <a:rPr lang="ja-JP" altLang="en-US" b="1" u="sng" dirty="0"/>
              <a:t>と、各デバイスのプッシュ通知機能がメッセージの存在を知らせてくれます</a:t>
            </a:r>
            <a:r>
              <a:rPr lang="ja-JP" altLang="en-US" dirty="0" smtClean="0"/>
              <a:t>。</a:t>
            </a:r>
            <a:endParaRPr lang="en-US" altLang="ja-JP" dirty="0" smtClean="0"/>
          </a:p>
          <a:p>
            <a:pPr fontAlgn="base"/>
            <a:endParaRPr lang="ja-JP" altLang="en-US" dirty="0"/>
          </a:p>
          <a:p>
            <a:r>
              <a:rPr lang="ja-JP" altLang="en-US" b="1" u="sng" dirty="0" smtClean="0"/>
              <a:t>チャンネルが混雑しているときにも、「あ、これは自分宛なんだな」と判断できる</a:t>
            </a:r>
            <a:r>
              <a:rPr lang="ja-JP" altLang="en-US" dirty="0" smtClean="0"/>
              <a:t>利点もあります。</a:t>
            </a:r>
            <a:endParaRPr lang="en-US" dirty="0"/>
          </a:p>
        </p:txBody>
      </p:sp>
      <p:sp>
        <p:nvSpPr>
          <p:cNvPr id="5" name="スライド番号プレースホルダー 4"/>
          <p:cNvSpPr>
            <a:spLocks noGrp="1"/>
          </p:cNvSpPr>
          <p:nvPr>
            <p:ph type="sldNum" sz="quarter" idx="12"/>
          </p:nvPr>
        </p:nvSpPr>
        <p:spPr/>
        <p:txBody>
          <a:bodyPr/>
          <a:lstStyle/>
          <a:p>
            <a:fld id="{6246214A-BCF9-4E1B-B696-BF76860CE82B}" type="slidenum">
              <a:rPr kumimoji="1" lang="ja-JP" altLang="en-US" smtClean="0"/>
              <a:t>17</a:t>
            </a:fld>
            <a:endParaRPr kumimoji="1" lang="ja-JP" altLang="en-US"/>
          </a:p>
        </p:txBody>
      </p:sp>
    </p:spTree>
    <p:extLst>
      <p:ext uri="{BB962C8B-B14F-4D97-AF65-F5344CB8AC3E}">
        <p14:creationId xmlns:p14="http://schemas.microsoft.com/office/powerpoint/2010/main" val="3407305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a:xfrm>
            <a:off x="7275" y="5485410"/>
            <a:ext cx="9150106" cy="2977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正方形/長方形 3"/>
          <p:cNvSpPr/>
          <p:nvPr/>
        </p:nvSpPr>
        <p:spPr>
          <a:xfrm>
            <a:off x="-6106" y="1908110"/>
            <a:ext cx="9150106" cy="2977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直線コネクタ 21"/>
          <p:cNvCxnSpPr/>
          <p:nvPr/>
        </p:nvCxnSpPr>
        <p:spPr>
          <a:xfrm>
            <a:off x="7278" y="5477033"/>
            <a:ext cx="9136722" cy="0"/>
          </a:xfrm>
          <a:prstGeom prst="line">
            <a:avLst/>
          </a:prstGeom>
          <a:ln w="28575">
            <a:solidFill>
              <a:srgbClr val="FFFF99"/>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0" y="1908110"/>
            <a:ext cx="9136722" cy="0"/>
          </a:xfrm>
          <a:prstGeom prst="line">
            <a:avLst/>
          </a:prstGeom>
          <a:ln w="28575">
            <a:solidFill>
              <a:srgbClr val="FFFF99"/>
            </a:solidFill>
            <a:prstDash val="sysDot"/>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a:t>通知レベルを上げる</a:t>
            </a:r>
            <a:r>
              <a:rPr lang="ja-JP" altLang="en-US" sz="2400" dirty="0"/>
              <a:t>（</a:t>
            </a:r>
            <a:r>
              <a:rPr lang="en-US" altLang="ja-JP" sz="2400" dirty="0"/>
              <a:t>@</a:t>
            </a:r>
            <a:r>
              <a:rPr lang="ja-JP" altLang="en-US" sz="2400" dirty="0"/>
              <a:t>メンション）</a:t>
            </a:r>
            <a:endParaRPr 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2606"/>
          <a:stretch/>
        </p:blipFill>
        <p:spPr>
          <a:xfrm>
            <a:off x="7276" y="2527077"/>
            <a:ext cx="9136723" cy="931787"/>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0" y="3823819"/>
            <a:ext cx="9135750" cy="457264"/>
          </a:xfrm>
          <a:prstGeom prst="rect">
            <a:avLst/>
          </a:prstGeom>
        </p:spPr>
      </p:pic>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t="-1" b="56992"/>
          <a:stretch/>
        </p:blipFill>
        <p:spPr>
          <a:xfrm>
            <a:off x="7276" y="4666317"/>
            <a:ext cx="9136723" cy="412758"/>
          </a:xfrm>
          <a:prstGeom prst="rect">
            <a:avLst/>
          </a:prstGeom>
        </p:spPr>
      </p:pic>
      <p:sp>
        <p:nvSpPr>
          <p:cNvPr id="8" name="テキスト ボックス 7"/>
          <p:cNvSpPr txBox="1"/>
          <p:nvPr/>
        </p:nvSpPr>
        <p:spPr>
          <a:xfrm>
            <a:off x="174568" y="2252552"/>
            <a:ext cx="8611984" cy="307777"/>
          </a:xfrm>
          <a:prstGeom prst="rect">
            <a:avLst/>
          </a:prstGeom>
          <a:noFill/>
        </p:spPr>
        <p:txBody>
          <a:bodyPr wrap="square" rtlCol="0">
            <a:spAutoFit/>
          </a:bodyPr>
          <a:lstStyle/>
          <a:p>
            <a:r>
              <a:rPr lang="ja-JP" altLang="en-US" sz="1400" dirty="0" smtClean="0"/>
              <a:t>①</a:t>
            </a:r>
            <a:r>
              <a:rPr lang="ja-JP" altLang="en-US" sz="1400" dirty="0" smtClean="0">
                <a:solidFill>
                  <a:srgbClr val="FF7C80"/>
                </a:solidFill>
              </a:rPr>
              <a:t> </a:t>
            </a:r>
            <a:r>
              <a:rPr lang="en-US" sz="1400" dirty="0" smtClean="0">
                <a:solidFill>
                  <a:srgbClr val="FF7C80"/>
                </a:solidFill>
              </a:rPr>
              <a:t>@</a:t>
            </a:r>
            <a:r>
              <a:rPr lang="ja-JP" altLang="en-US" sz="1400" dirty="0" smtClean="0">
                <a:solidFill>
                  <a:srgbClr val="FF7C80"/>
                </a:solidFill>
              </a:rPr>
              <a:t>を打つ</a:t>
            </a:r>
            <a:r>
              <a:rPr lang="ja-JP" altLang="en-US" sz="1400" dirty="0" smtClean="0"/>
              <a:t>と候補が出てきます。</a:t>
            </a:r>
            <a:r>
              <a:rPr lang="ja-JP" altLang="en-US" sz="1400" dirty="0" smtClean="0">
                <a:solidFill>
                  <a:srgbClr val="FF7C80"/>
                </a:solidFill>
              </a:rPr>
              <a:t>↑↓で選択</a:t>
            </a:r>
            <a:r>
              <a:rPr lang="ja-JP" altLang="en-US" sz="1400" dirty="0" smtClean="0"/>
              <a:t>できます。</a:t>
            </a:r>
            <a:r>
              <a:rPr lang="ja-JP" altLang="en-US" sz="1400" dirty="0" smtClean="0">
                <a:solidFill>
                  <a:srgbClr val="FF7C80"/>
                </a:solidFill>
              </a:rPr>
              <a:t>そのまま続けるとマッチする人が絞り込まれます</a:t>
            </a:r>
            <a:r>
              <a:rPr lang="ja-JP" altLang="en-US" sz="1400" dirty="0" smtClean="0"/>
              <a:t>。</a:t>
            </a:r>
            <a:endParaRPr lang="en-US" sz="1400" dirty="0"/>
          </a:p>
        </p:txBody>
      </p:sp>
      <p:sp>
        <p:nvSpPr>
          <p:cNvPr id="9" name="テキスト ボックス 8"/>
          <p:cNvSpPr txBox="1"/>
          <p:nvPr/>
        </p:nvSpPr>
        <p:spPr>
          <a:xfrm>
            <a:off x="167292" y="3516048"/>
            <a:ext cx="8611984" cy="307777"/>
          </a:xfrm>
          <a:prstGeom prst="rect">
            <a:avLst/>
          </a:prstGeom>
          <a:noFill/>
        </p:spPr>
        <p:txBody>
          <a:bodyPr wrap="square" rtlCol="0">
            <a:spAutoFit/>
          </a:bodyPr>
          <a:lstStyle/>
          <a:p>
            <a:r>
              <a:rPr lang="ja-JP" altLang="en-US" sz="1400" dirty="0" smtClean="0"/>
              <a:t>②</a:t>
            </a:r>
            <a:r>
              <a:rPr lang="ja-JP" altLang="en-US" sz="1400" dirty="0" smtClean="0">
                <a:solidFill>
                  <a:srgbClr val="FF7C80"/>
                </a:solidFill>
              </a:rPr>
              <a:t> 相手を </a:t>
            </a:r>
            <a:r>
              <a:rPr lang="en-US" sz="1400" dirty="0" smtClean="0">
                <a:solidFill>
                  <a:srgbClr val="FF7C80"/>
                </a:solidFill>
              </a:rPr>
              <a:t>Enter </a:t>
            </a:r>
            <a:r>
              <a:rPr lang="ja-JP" altLang="en-US" sz="1400" dirty="0" smtClean="0">
                <a:solidFill>
                  <a:srgbClr val="FF7C80"/>
                </a:solidFill>
              </a:rPr>
              <a:t>で選択</a:t>
            </a:r>
            <a:r>
              <a:rPr lang="ja-JP" altLang="en-US" sz="1400" dirty="0" smtClean="0"/>
              <a:t>し、メッセージを続けます。</a:t>
            </a:r>
            <a:endParaRPr lang="en-US" sz="1400" dirty="0"/>
          </a:p>
        </p:txBody>
      </p:sp>
      <p:sp>
        <p:nvSpPr>
          <p:cNvPr id="10" name="テキスト ボックス 9"/>
          <p:cNvSpPr txBox="1"/>
          <p:nvPr/>
        </p:nvSpPr>
        <p:spPr>
          <a:xfrm>
            <a:off x="174569" y="4348077"/>
            <a:ext cx="8611984" cy="307777"/>
          </a:xfrm>
          <a:prstGeom prst="rect">
            <a:avLst/>
          </a:prstGeom>
          <a:noFill/>
        </p:spPr>
        <p:txBody>
          <a:bodyPr wrap="square" rtlCol="0">
            <a:spAutoFit/>
          </a:bodyPr>
          <a:lstStyle/>
          <a:p>
            <a:r>
              <a:rPr lang="ja-JP" altLang="en-US" sz="1400" dirty="0" smtClean="0"/>
              <a:t>③</a:t>
            </a:r>
            <a:r>
              <a:rPr lang="ja-JP" altLang="en-US" sz="1400" dirty="0" smtClean="0">
                <a:solidFill>
                  <a:srgbClr val="FF7C80"/>
                </a:solidFill>
              </a:rPr>
              <a:t> 送信</a:t>
            </a:r>
            <a:r>
              <a:rPr lang="ja-JP" altLang="en-US" sz="1400" dirty="0" smtClean="0"/>
              <a:t>すると、このようになります。</a:t>
            </a:r>
            <a:r>
              <a:rPr lang="ja-JP" altLang="en-US" sz="1400" dirty="0" smtClean="0">
                <a:solidFill>
                  <a:srgbClr val="FF7C80"/>
                </a:solidFill>
              </a:rPr>
              <a:t>通常のメッセージよりも、相手への通知レベルが上がります</a:t>
            </a:r>
            <a:r>
              <a:rPr lang="ja-JP" altLang="en-US" sz="1400" dirty="0" smtClean="0"/>
              <a:t>。</a:t>
            </a:r>
            <a:endParaRPr lang="en-US" sz="1400" dirty="0"/>
          </a:p>
        </p:txBody>
      </p:sp>
      <p:pic>
        <p:nvPicPr>
          <p:cNvPr id="11" name="図 10"/>
          <p:cNvPicPr>
            <a:picLocks noChangeAspect="1"/>
          </p:cNvPicPr>
          <p:nvPr/>
        </p:nvPicPr>
        <p:blipFill rotWithShape="1">
          <a:blip r:embed="rId5">
            <a:extLst>
              <a:ext uri="{28A0092B-C50C-407E-A947-70E740481C1C}">
                <a14:useLocalDpi xmlns:a14="http://schemas.microsoft.com/office/drawing/2010/main" val="0"/>
              </a:ext>
            </a:extLst>
          </a:blip>
          <a:srcRect b="36037"/>
          <a:stretch/>
        </p:blipFill>
        <p:spPr>
          <a:xfrm>
            <a:off x="7275" y="6138496"/>
            <a:ext cx="9129447" cy="370366"/>
          </a:xfrm>
          <a:prstGeom prst="rect">
            <a:avLst/>
          </a:prstGeom>
        </p:spPr>
      </p:pic>
      <p:sp>
        <p:nvSpPr>
          <p:cNvPr id="13" name="テキスト ボックス 12"/>
          <p:cNvSpPr txBox="1"/>
          <p:nvPr/>
        </p:nvSpPr>
        <p:spPr>
          <a:xfrm>
            <a:off x="3127141" y="1914680"/>
            <a:ext cx="2421601" cy="307777"/>
          </a:xfrm>
          <a:prstGeom prst="rect">
            <a:avLst/>
          </a:prstGeom>
          <a:noFill/>
        </p:spPr>
        <p:txBody>
          <a:bodyPr wrap="square" rtlCol="0">
            <a:spAutoFit/>
          </a:bodyPr>
          <a:lstStyle/>
          <a:p>
            <a:pPr algn="ctr"/>
            <a:r>
              <a:rPr lang="ja-JP" altLang="en-US" sz="1400" dirty="0" smtClean="0">
                <a:solidFill>
                  <a:srgbClr val="FFFF99"/>
                </a:solidFill>
              </a:rPr>
              <a:t>個人の相手へのメンション</a:t>
            </a:r>
            <a:endParaRPr lang="en-US" sz="1400" dirty="0">
              <a:solidFill>
                <a:srgbClr val="FFFF99"/>
              </a:solidFill>
            </a:endParaRPr>
          </a:p>
        </p:txBody>
      </p:sp>
      <p:sp>
        <p:nvSpPr>
          <p:cNvPr id="14" name="テキスト ボックス 13"/>
          <p:cNvSpPr txBox="1"/>
          <p:nvPr/>
        </p:nvSpPr>
        <p:spPr>
          <a:xfrm>
            <a:off x="2732284" y="5480383"/>
            <a:ext cx="3211315" cy="307777"/>
          </a:xfrm>
          <a:prstGeom prst="rect">
            <a:avLst/>
          </a:prstGeom>
          <a:noFill/>
        </p:spPr>
        <p:txBody>
          <a:bodyPr wrap="square" rtlCol="0">
            <a:spAutoFit/>
          </a:bodyPr>
          <a:lstStyle/>
          <a:p>
            <a:pPr algn="ctr"/>
            <a:r>
              <a:rPr lang="ja-JP" altLang="en-US" sz="1400" dirty="0" smtClean="0">
                <a:solidFill>
                  <a:srgbClr val="FFFF99"/>
                </a:solidFill>
              </a:rPr>
              <a:t>チャンネル内の全員へのメンション</a:t>
            </a:r>
            <a:endParaRPr lang="en-US" sz="1400" dirty="0">
              <a:solidFill>
                <a:srgbClr val="FFFF99"/>
              </a:solidFill>
            </a:endParaRPr>
          </a:p>
        </p:txBody>
      </p:sp>
      <p:sp>
        <p:nvSpPr>
          <p:cNvPr id="15" name="楕円 14"/>
          <p:cNvSpPr/>
          <p:nvPr/>
        </p:nvSpPr>
        <p:spPr>
          <a:xfrm>
            <a:off x="349135" y="6309356"/>
            <a:ext cx="773083" cy="207818"/>
          </a:xfrm>
          <a:prstGeom prst="ellipse">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テキスト ボックス 15"/>
          <p:cNvSpPr txBox="1"/>
          <p:nvPr/>
        </p:nvSpPr>
        <p:spPr>
          <a:xfrm>
            <a:off x="174569" y="5828763"/>
            <a:ext cx="8611984" cy="307777"/>
          </a:xfrm>
          <a:prstGeom prst="rect">
            <a:avLst/>
          </a:prstGeom>
          <a:noFill/>
        </p:spPr>
        <p:txBody>
          <a:bodyPr wrap="square" rtlCol="0">
            <a:spAutoFit/>
          </a:bodyPr>
          <a:lstStyle/>
          <a:p>
            <a:r>
              <a:rPr lang="ja-JP" altLang="en-US" sz="1400" dirty="0" smtClean="0"/>
              <a:t>同様の手順で </a:t>
            </a:r>
            <a:r>
              <a:rPr lang="en-US" sz="1400" dirty="0" smtClean="0">
                <a:solidFill>
                  <a:srgbClr val="FF7C80"/>
                </a:solidFill>
              </a:rPr>
              <a:t>@</a:t>
            </a:r>
            <a:r>
              <a:rPr lang="en-US" altLang="ja-JP" sz="1400" dirty="0" smtClean="0">
                <a:solidFill>
                  <a:srgbClr val="FF7C80"/>
                </a:solidFill>
              </a:rPr>
              <a:t>channel</a:t>
            </a:r>
            <a:r>
              <a:rPr lang="en-US" altLang="ja-JP" sz="1400" dirty="0" smtClean="0"/>
              <a:t> </a:t>
            </a:r>
            <a:r>
              <a:rPr lang="ja-JP" altLang="en-US" sz="1400" dirty="0"/>
              <a:t>で</a:t>
            </a:r>
            <a:r>
              <a:rPr lang="ja-JP" altLang="en-US" sz="1400" dirty="0" smtClean="0"/>
              <a:t>送信すると、</a:t>
            </a:r>
            <a:r>
              <a:rPr lang="ja-JP" altLang="en-US" sz="1400" dirty="0" smtClean="0">
                <a:solidFill>
                  <a:srgbClr val="FF7C80"/>
                </a:solidFill>
              </a:rPr>
              <a:t>そのチャンネルに参加している全員に通知</a:t>
            </a:r>
            <a:r>
              <a:rPr lang="ja-JP" altLang="en-US" sz="1400" dirty="0" smtClean="0"/>
              <a:t>が行きます。</a:t>
            </a:r>
            <a:endParaRPr lang="en-US" sz="1400" dirty="0"/>
          </a:p>
        </p:txBody>
      </p:sp>
      <p:sp>
        <p:nvSpPr>
          <p:cNvPr id="19" name="楕円 18"/>
          <p:cNvSpPr/>
          <p:nvPr/>
        </p:nvSpPr>
        <p:spPr>
          <a:xfrm>
            <a:off x="315884" y="4860225"/>
            <a:ext cx="1113905" cy="207818"/>
          </a:xfrm>
          <a:prstGeom prst="ellipse">
            <a:avLst/>
          </a:prstGeom>
          <a:noFill/>
          <a:ln w="190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スライド番号プレースホルダー 2"/>
          <p:cNvSpPr>
            <a:spLocks noGrp="1"/>
          </p:cNvSpPr>
          <p:nvPr>
            <p:ph type="sldNum" sz="quarter" idx="12"/>
          </p:nvPr>
        </p:nvSpPr>
        <p:spPr/>
        <p:txBody>
          <a:bodyPr/>
          <a:lstStyle/>
          <a:p>
            <a:fld id="{6246214A-BCF9-4E1B-B696-BF76860CE82B}" type="slidenum">
              <a:rPr kumimoji="1" lang="ja-JP" altLang="en-US" smtClean="0"/>
              <a:t>18</a:t>
            </a:fld>
            <a:endParaRPr kumimoji="1" lang="ja-JP" altLang="en-US"/>
          </a:p>
        </p:txBody>
      </p:sp>
      <p:cxnSp>
        <p:nvCxnSpPr>
          <p:cNvPr id="18" name="直線コネクタ 17"/>
          <p:cNvCxnSpPr/>
          <p:nvPr/>
        </p:nvCxnSpPr>
        <p:spPr>
          <a:xfrm>
            <a:off x="-6106" y="2205831"/>
            <a:ext cx="9136722" cy="0"/>
          </a:xfrm>
          <a:prstGeom prst="line">
            <a:avLst/>
          </a:prstGeom>
          <a:ln w="28575">
            <a:solidFill>
              <a:srgbClr val="FFFF99"/>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6106" y="5771534"/>
            <a:ext cx="9136722" cy="0"/>
          </a:xfrm>
          <a:prstGeom prst="line">
            <a:avLst/>
          </a:prstGeom>
          <a:ln w="28575">
            <a:solidFill>
              <a:srgbClr val="FFFF99"/>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710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716183"/>
            <a:ext cx="9144000" cy="1569660"/>
          </a:xfrm>
          <a:prstGeom prst="rect">
            <a:avLst/>
          </a:prstGeom>
          <a:noFill/>
        </p:spPr>
        <p:txBody>
          <a:bodyPr wrap="square" rtlCol="0">
            <a:spAutoFit/>
          </a:bodyPr>
          <a:lstStyle/>
          <a:p>
            <a:pPr algn="ctr"/>
            <a:r>
              <a:rPr lang="ja-JP" altLang="en-US" sz="3200" dirty="0" smtClean="0"/>
              <a:t>使い方　その５</a:t>
            </a:r>
            <a:endParaRPr lang="en-US" altLang="ja-JP" sz="3200" dirty="0" smtClean="0"/>
          </a:p>
          <a:p>
            <a:pPr algn="ctr"/>
            <a:endParaRPr lang="en-US" altLang="ja-JP" sz="3200" dirty="0" smtClean="0"/>
          </a:p>
          <a:p>
            <a:pPr algn="ctr"/>
            <a:r>
              <a:rPr lang="ja-JP" altLang="en-US" sz="3200" dirty="0" smtClean="0"/>
              <a:t>多数決をつくる・投票する</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19</a:t>
            </a:fld>
            <a:endParaRPr kumimoji="1" lang="ja-JP" altLang="en-US"/>
          </a:p>
        </p:txBody>
      </p:sp>
    </p:spTree>
    <p:extLst>
      <p:ext uri="{BB962C8B-B14F-4D97-AF65-F5344CB8AC3E}">
        <p14:creationId xmlns:p14="http://schemas.microsoft.com/office/powerpoint/2010/main" val="2180443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Slack</a:t>
            </a:r>
            <a:r>
              <a:rPr lang="ja-JP" altLang="en-US" dirty="0"/>
              <a:t> </a:t>
            </a:r>
            <a:r>
              <a:rPr lang="en-US" altLang="ja-JP" dirty="0" smtClean="0"/>
              <a:t>is </a:t>
            </a:r>
            <a:r>
              <a:rPr lang="ja-JP" altLang="en-US" dirty="0" smtClean="0"/>
              <a:t>何</a:t>
            </a:r>
            <a:endParaRPr kumimoji="1" lang="ja-JP" altLang="en-US" dirty="0"/>
          </a:p>
        </p:txBody>
      </p:sp>
      <p:sp>
        <p:nvSpPr>
          <p:cNvPr id="3" name="コンテンツ プレースホルダー 2"/>
          <p:cNvSpPr>
            <a:spLocks noGrp="1"/>
          </p:cNvSpPr>
          <p:nvPr>
            <p:ph idx="1"/>
          </p:nvPr>
        </p:nvSpPr>
        <p:spPr>
          <a:xfrm>
            <a:off x="541867" y="1938098"/>
            <a:ext cx="8415097" cy="4620747"/>
          </a:xfrm>
        </p:spPr>
        <p:txBody>
          <a:bodyPr>
            <a:noAutofit/>
          </a:bodyPr>
          <a:lstStyle/>
          <a:p>
            <a:pPr marL="0" indent="0">
              <a:buNone/>
            </a:pPr>
            <a:r>
              <a:rPr lang="ja-JP" altLang="en-US" dirty="0" smtClean="0"/>
              <a:t> ⇒</a:t>
            </a:r>
            <a:r>
              <a:rPr lang="en-US" altLang="ja-JP" dirty="0" smtClean="0"/>
              <a:t>LINE</a:t>
            </a:r>
            <a:r>
              <a:rPr lang="ja-JP" altLang="en-US" dirty="0" smtClean="0"/>
              <a:t>以上メール未満のビジネス用チャット（無料）</a:t>
            </a:r>
            <a:endParaRPr kumimoji="1" lang="en-US" altLang="ja-JP" dirty="0" smtClean="0"/>
          </a:p>
          <a:p>
            <a:pPr>
              <a:buFont typeface="Wingdings" panose="05000000000000000000" pitchFamily="2" charset="2"/>
              <a:buChar char="ü"/>
            </a:pPr>
            <a:r>
              <a:rPr kumimoji="1" lang="en-US" altLang="ja-JP" sz="1400" dirty="0" smtClean="0"/>
              <a:t>Windows</a:t>
            </a:r>
            <a:r>
              <a:rPr lang="en-US" altLang="ja-JP" sz="1400" dirty="0" smtClean="0"/>
              <a:t>/</a:t>
            </a:r>
            <a:r>
              <a:rPr kumimoji="1" lang="en-US" altLang="ja-JP" sz="1400" dirty="0" smtClean="0"/>
              <a:t>Mac</a:t>
            </a:r>
            <a:r>
              <a:rPr lang="en-US" altLang="ja-JP" sz="1400" dirty="0" smtClean="0"/>
              <a:t>/</a:t>
            </a:r>
            <a:r>
              <a:rPr kumimoji="1" lang="en-US" altLang="ja-JP" sz="1400" dirty="0" smtClean="0"/>
              <a:t>Linux</a:t>
            </a:r>
            <a:r>
              <a:rPr kumimoji="1" lang="ja-JP" altLang="en-US" sz="1400" dirty="0" smtClean="0"/>
              <a:t>アプリ（</a:t>
            </a:r>
            <a:r>
              <a:rPr lang="ja-JP" altLang="en-US" sz="1400" dirty="0" smtClean="0"/>
              <a:t>学生</a:t>
            </a:r>
            <a:r>
              <a:rPr kumimoji="1" lang="ja-JP" altLang="en-US" sz="1400" dirty="0" smtClean="0"/>
              <a:t>は導入必須</a:t>
            </a:r>
            <a:r>
              <a:rPr lang="ja-JP" altLang="en-US" sz="1400" dirty="0" smtClean="0"/>
              <a:t>。</a:t>
            </a:r>
            <a:r>
              <a:rPr kumimoji="1" lang="ja-JP" altLang="en-US" sz="1400" dirty="0" smtClean="0"/>
              <a:t>関係者は</a:t>
            </a:r>
            <a:r>
              <a:rPr lang="ja-JP" altLang="en-US" sz="1400" dirty="0" smtClean="0"/>
              <a:t>任意</a:t>
            </a:r>
            <a:r>
              <a:rPr kumimoji="1" lang="ja-JP" altLang="en-US" sz="1400" dirty="0" smtClean="0"/>
              <a:t>。）</a:t>
            </a:r>
            <a:endParaRPr lang="en-US" altLang="ja-JP" sz="1400" dirty="0"/>
          </a:p>
          <a:p>
            <a:pPr>
              <a:buFont typeface="Wingdings" panose="05000000000000000000" pitchFamily="2" charset="2"/>
              <a:buChar char="ü"/>
            </a:pPr>
            <a:r>
              <a:rPr kumimoji="1" lang="en-US" altLang="ja-JP" sz="1400" dirty="0" smtClean="0"/>
              <a:t>iOS</a:t>
            </a:r>
            <a:r>
              <a:rPr lang="en-US" altLang="ja-JP" sz="1400" dirty="0"/>
              <a:t>/</a:t>
            </a:r>
            <a:r>
              <a:rPr kumimoji="1" lang="en-US" altLang="ja-JP" sz="1400" dirty="0" smtClean="0"/>
              <a:t>Android </a:t>
            </a:r>
            <a:r>
              <a:rPr lang="ja-JP" altLang="en-US" sz="1400" dirty="0" smtClean="0"/>
              <a:t>アプリ（</a:t>
            </a:r>
            <a:r>
              <a:rPr lang="ja-JP" altLang="en-US" sz="1400" u="sng" dirty="0" smtClean="0"/>
              <a:t>学生は導入必須</a:t>
            </a:r>
            <a:r>
              <a:rPr lang="en-US" altLang="ja-JP" sz="1400" u="sng" dirty="0" smtClean="0">
                <a:solidFill>
                  <a:srgbClr val="FFFF99"/>
                </a:solidFill>
              </a:rPr>
              <a:t>※1</a:t>
            </a:r>
            <a:r>
              <a:rPr lang="en-US" altLang="ja-JP" sz="1400" dirty="0" smtClean="0">
                <a:solidFill>
                  <a:srgbClr val="FFFF00"/>
                </a:solidFill>
              </a:rPr>
              <a:t> </a:t>
            </a:r>
            <a:r>
              <a:rPr lang="ja-JP" altLang="en-US" sz="1400" dirty="0" smtClean="0"/>
              <a:t> 関係者は任意。）</a:t>
            </a:r>
            <a:endParaRPr lang="en-US" altLang="ja-JP" sz="1400" dirty="0" smtClean="0"/>
          </a:p>
          <a:p>
            <a:pPr marL="0" indent="0">
              <a:buNone/>
            </a:pPr>
            <a:r>
              <a:rPr lang="en-US" altLang="ja-JP" sz="1400" dirty="0">
                <a:solidFill>
                  <a:srgbClr val="FFFF99"/>
                </a:solidFill>
              </a:rPr>
              <a:t>(</a:t>
            </a:r>
            <a:r>
              <a:rPr lang="en-US" altLang="ja-JP" sz="1400" dirty="0" smtClean="0">
                <a:solidFill>
                  <a:srgbClr val="FFFF99"/>
                </a:solidFill>
              </a:rPr>
              <a:t>※1)</a:t>
            </a:r>
            <a:r>
              <a:rPr lang="en-US" altLang="ja-JP" sz="1400" dirty="0" smtClean="0">
                <a:solidFill>
                  <a:srgbClr val="FFFF00"/>
                </a:solidFill>
              </a:rPr>
              <a:t> </a:t>
            </a:r>
            <a:r>
              <a:rPr lang="en-US" altLang="ja-JP" sz="1400" dirty="0" smtClean="0"/>
              <a:t>LINE </a:t>
            </a:r>
            <a:r>
              <a:rPr lang="ja-JP" altLang="en-US" sz="1400" dirty="0" smtClean="0"/>
              <a:t>は新着確認や通知設定の統一が難しく、 </a:t>
            </a:r>
            <a:r>
              <a:rPr lang="en-US" altLang="ja-JP" sz="1400" dirty="0" smtClean="0"/>
              <a:t>”</a:t>
            </a:r>
            <a:r>
              <a:rPr lang="ja-JP" altLang="en-US" sz="1400" dirty="0" smtClean="0"/>
              <a:t>学生間の業務連絡</a:t>
            </a:r>
            <a:r>
              <a:rPr lang="en-US" altLang="ja-JP" sz="1400" dirty="0" smtClean="0"/>
              <a:t>” </a:t>
            </a:r>
            <a:r>
              <a:rPr lang="ja-JP" altLang="en-US" sz="1400" dirty="0" smtClean="0"/>
              <a:t>にあまり適しません。</a:t>
            </a:r>
            <a:r>
              <a:rPr lang="en-US" altLang="ja-JP" sz="1400" dirty="0" smtClean="0"/>
              <a:t/>
            </a:r>
            <a:br>
              <a:rPr lang="en-US" altLang="ja-JP" sz="1400" dirty="0" smtClean="0"/>
            </a:br>
            <a:r>
              <a:rPr lang="ja-JP" altLang="en-US" sz="1400" dirty="0" smtClean="0"/>
              <a:t>　　  この機会に、</a:t>
            </a:r>
            <a:r>
              <a:rPr lang="ja-JP" altLang="en-US" sz="1400" u="sng" dirty="0" smtClean="0">
                <a:solidFill>
                  <a:srgbClr val="FFFF99"/>
                </a:solidFill>
              </a:rPr>
              <a:t>この</a:t>
            </a:r>
            <a:r>
              <a:rPr lang="en-US" altLang="ja-JP" sz="1400" u="sng" dirty="0" smtClean="0">
                <a:solidFill>
                  <a:srgbClr val="FFFF99"/>
                </a:solidFill>
              </a:rPr>
              <a:t>WS</a:t>
            </a:r>
            <a:r>
              <a:rPr lang="ja-JP" altLang="en-US" sz="1400" u="sng" dirty="0" smtClean="0">
                <a:solidFill>
                  <a:srgbClr val="FFFF99"/>
                </a:solidFill>
              </a:rPr>
              <a:t>を</a:t>
            </a:r>
            <a:r>
              <a:rPr lang="ja-JP" altLang="en-US" sz="1400" u="sng" dirty="0">
                <a:solidFill>
                  <a:srgbClr val="FFFF99"/>
                </a:solidFill>
              </a:rPr>
              <a:t>学生間</a:t>
            </a:r>
            <a:r>
              <a:rPr lang="ja-JP" altLang="en-US" sz="1400" u="sng" dirty="0" smtClean="0">
                <a:solidFill>
                  <a:srgbClr val="FFFF99"/>
                </a:solidFill>
              </a:rPr>
              <a:t>の連絡手段に活用</a:t>
            </a:r>
            <a:r>
              <a:rPr lang="ja-JP" altLang="en-US" sz="1400" dirty="0" smtClean="0"/>
              <a:t>してもらえればと思います。</a:t>
            </a:r>
            <a:endParaRPr lang="en-US" altLang="ja-JP" sz="1400" dirty="0" smtClean="0"/>
          </a:p>
          <a:p>
            <a:pPr marL="0" indent="0">
              <a:buNone/>
            </a:pPr>
            <a:endParaRPr lang="en-US" altLang="ja-JP" sz="1400" dirty="0" smtClean="0"/>
          </a:p>
          <a:p>
            <a:pPr marL="0" indent="0">
              <a:buNone/>
            </a:pPr>
            <a:r>
              <a:rPr lang="ja-JP" altLang="en-US" dirty="0" smtClean="0"/>
              <a:t>特徴</a:t>
            </a:r>
            <a:r>
              <a:rPr lang="ja-JP" altLang="en-US" dirty="0"/>
              <a:t>：</a:t>
            </a:r>
            <a:r>
              <a:rPr lang="ja-JP" altLang="en-US" dirty="0" smtClean="0">
                <a:solidFill>
                  <a:srgbClr val="FF7C80"/>
                </a:solidFill>
              </a:rPr>
              <a:t>チャンネル機能</a:t>
            </a:r>
            <a:endParaRPr lang="en-US" altLang="ja-JP" dirty="0">
              <a:solidFill>
                <a:srgbClr val="FF7C80"/>
              </a:solidFill>
            </a:endParaRPr>
          </a:p>
          <a:p>
            <a:pPr lvl="1"/>
            <a:r>
              <a:rPr lang="ja-JP" altLang="en-US" sz="1400" dirty="0"/>
              <a:t>頭</a:t>
            </a:r>
            <a:r>
              <a:rPr lang="ja-JP" altLang="en-US" sz="1400" dirty="0" smtClean="0"/>
              <a:t>に </a:t>
            </a:r>
            <a:r>
              <a:rPr lang="en-US" altLang="ja-JP" sz="1400" dirty="0" smtClean="0"/>
              <a:t># </a:t>
            </a:r>
            <a:r>
              <a:rPr lang="ja-JP" altLang="en-US" sz="1400" dirty="0" smtClean="0"/>
              <a:t>がついてる目的</a:t>
            </a:r>
            <a:r>
              <a:rPr lang="ja-JP" altLang="en-US" sz="1400" dirty="0"/>
              <a:t>別の</a:t>
            </a:r>
            <a:r>
              <a:rPr lang="ja-JP" altLang="en-US" sz="1400" dirty="0" smtClean="0"/>
              <a:t>グループチャットのこと。誰でもすぐ作れる。</a:t>
            </a:r>
            <a:endParaRPr lang="en-US" altLang="ja-JP" sz="1400" dirty="0" smtClean="0"/>
          </a:p>
          <a:p>
            <a:pPr lvl="1"/>
            <a:r>
              <a:rPr lang="ja-JP" altLang="en-US" sz="1400" b="1" u="sng" dirty="0" smtClean="0"/>
              <a:t>学生や関係者</a:t>
            </a:r>
            <a:r>
              <a:rPr lang="en-US" altLang="ja-JP" sz="1400" b="1" u="sng" dirty="0" smtClean="0">
                <a:solidFill>
                  <a:srgbClr val="FFFF99"/>
                </a:solidFill>
              </a:rPr>
              <a:t>※2</a:t>
            </a:r>
            <a:r>
              <a:rPr lang="en-US" altLang="ja-JP" sz="1400" b="1" u="sng" dirty="0" smtClean="0">
                <a:solidFill>
                  <a:srgbClr val="FFFF00"/>
                </a:solidFill>
              </a:rPr>
              <a:t> </a:t>
            </a:r>
            <a:r>
              <a:rPr lang="ja-JP" altLang="en-US" sz="1400" b="1" u="sng" dirty="0" smtClean="0"/>
              <a:t>と</a:t>
            </a:r>
            <a:r>
              <a:rPr lang="ja-JP" altLang="en-US" sz="1400" b="1" u="sng" dirty="0"/>
              <a:t>の「</a:t>
            </a:r>
            <a:r>
              <a:rPr lang="ja-JP" altLang="en-US" sz="1400" b="1" u="sng" dirty="0" smtClean="0"/>
              <a:t>報連相・コード</a:t>
            </a:r>
            <a:r>
              <a:rPr lang="ja-JP" altLang="en-US" sz="1400" b="1" u="sng" dirty="0"/>
              <a:t>の</a:t>
            </a:r>
            <a:r>
              <a:rPr lang="ja-JP" altLang="en-US" sz="1400" b="1" u="sng" dirty="0" smtClean="0"/>
              <a:t>やりとり・日程</a:t>
            </a:r>
            <a:r>
              <a:rPr lang="ja-JP" altLang="en-US" sz="1400" b="1" u="sng" dirty="0"/>
              <a:t>調整</a:t>
            </a:r>
            <a:r>
              <a:rPr lang="ja-JP" altLang="en-US" sz="1400" b="1" u="sng" dirty="0" smtClean="0"/>
              <a:t>」が楽。</a:t>
            </a:r>
            <a:endParaRPr lang="en-US" altLang="ja-JP" sz="1400" b="1" u="sng" dirty="0" smtClean="0"/>
          </a:p>
          <a:p>
            <a:pPr lvl="1"/>
            <a:r>
              <a:rPr lang="ja-JP" altLang="en-US" sz="1400" dirty="0"/>
              <a:t>必要</a:t>
            </a:r>
            <a:r>
              <a:rPr lang="ja-JP" altLang="en-US" sz="1400" dirty="0" smtClean="0"/>
              <a:t>な人達と気軽にやり取り</a:t>
            </a:r>
            <a:r>
              <a:rPr lang="ja-JP" altLang="en-US" sz="1400" dirty="0"/>
              <a:t>する</a:t>
            </a:r>
            <a:r>
              <a:rPr lang="ja-JP" altLang="en-US" sz="1400" dirty="0" smtClean="0"/>
              <a:t>スペースをすぐに作れて、</a:t>
            </a:r>
            <a:r>
              <a:rPr lang="ja-JP" altLang="en-US" sz="1400" dirty="0"/>
              <a:t>やり取り</a:t>
            </a:r>
            <a:r>
              <a:rPr lang="ja-JP" altLang="en-US" sz="1400" dirty="0" smtClean="0"/>
              <a:t>の敷居が低い。</a:t>
            </a:r>
            <a:endParaRPr lang="en-US" altLang="ja-JP" sz="1400" dirty="0" smtClean="0">
              <a:solidFill>
                <a:srgbClr val="FFFF99"/>
              </a:solidFill>
            </a:endParaRPr>
          </a:p>
          <a:p>
            <a:pPr marL="0" indent="0">
              <a:buNone/>
            </a:pPr>
            <a:r>
              <a:rPr lang="en-US" altLang="ja-JP" sz="1400" dirty="0" smtClean="0">
                <a:solidFill>
                  <a:srgbClr val="FFFF99"/>
                </a:solidFill>
              </a:rPr>
              <a:t>(※</a:t>
            </a:r>
            <a:r>
              <a:rPr lang="en-US" altLang="ja-JP" sz="1400" dirty="0">
                <a:solidFill>
                  <a:srgbClr val="FFFF99"/>
                </a:solidFill>
              </a:rPr>
              <a:t>2) </a:t>
            </a:r>
            <a:r>
              <a:rPr lang="ja-JP" altLang="en-US" sz="1400" u="sng" dirty="0">
                <a:solidFill>
                  <a:srgbClr val="FFFF99"/>
                </a:solidFill>
              </a:rPr>
              <a:t>この</a:t>
            </a:r>
            <a:r>
              <a:rPr lang="en-US" altLang="ja-JP" sz="1400" u="sng" dirty="0">
                <a:solidFill>
                  <a:srgbClr val="FFFF99"/>
                </a:solidFill>
              </a:rPr>
              <a:t>WS</a:t>
            </a:r>
            <a:r>
              <a:rPr lang="ja-JP" altLang="en-US" sz="1400" u="sng" dirty="0">
                <a:solidFill>
                  <a:srgbClr val="FFFF99"/>
                </a:solidFill>
              </a:rPr>
              <a:t>は、</a:t>
            </a:r>
            <a:r>
              <a:rPr lang="en-US" altLang="ja-JP" sz="1400" b="1" u="sng" dirty="0">
                <a:solidFill>
                  <a:srgbClr val="FFFF99"/>
                </a:solidFill>
              </a:rPr>
              <a:t>OBOG</a:t>
            </a:r>
            <a:r>
              <a:rPr lang="ja-JP" altLang="en-US" sz="1400" b="1" u="sng" dirty="0">
                <a:solidFill>
                  <a:srgbClr val="FFFF99"/>
                </a:solidFill>
              </a:rPr>
              <a:t>・社ドク・研究関係者・留学生も参加可</a:t>
            </a:r>
            <a:r>
              <a:rPr lang="ja-JP" altLang="en-US" sz="1400" u="sng" dirty="0">
                <a:solidFill>
                  <a:srgbClr val="FFFF99"/>
                </a:solidFill>
              </a:rPr>
              <a:t>。</a:t>
            </a:r>
            <a:r>
              <a:rPr lang="ja-JP" altLang="en-US" sz="1400" u="sng" dirty="0"/>
              <a:t>コミュニティはチャンネルで区別</a:t>
            </a:r>
            <a:r>
              <a:rPr lang="ja-JP" altLang="en-US" sz="1400" u="sng" dirty="0" smtClean="0"/>
              <a:t>。</a:t>
            </a:r>
            <a:endParaRPr lang="en-US" altLang="ja-JP" sz="1600" dirty="0" smtClean="0"/>
          </a:p>
          <a:p>
            <a:endParaRPr lang="en-US" altLang="ja-JP" sz="1600" dirty="0" smtClean="0"/>
          </a:p>
          <a:p>
            <a:r>
              <a:rPr lang="ja-JP" altLang="en-US" sz="1600" dirty="0" smtClean="0"/>
              <a:t>この </a:t>
            </a:r>
            <a:r>
              <a:rPr lang="en-US" altLang="ja-JP" sz="1600" dirty="0" smtClean="0"/>
              <a:t>WS </a:t>
            </a:r>
            <a:r>
              <a:rPr lang="ja-JP" altLang="en-US" sz="1600" dirty="0" smtClean="0"/>
              <a:t>が何なのかは、各チャンネルの運用方針</a:t>
            </a:r>
            <a:r>
              <a:rPr lang="ja-JP" altLang="en-US" sz="1600" dirty="0"/>
              <a:t>（</a:t>
            </a:r>
            <a:r>
              <a:rPr lang="ja-JP" altLang="en-US" sz="1600" dirty="0" smtClean="0">
                <a:solidFill>
                  <a:srgbClr val="FF0000"/>
                </a:solidFill>
              </a:rPr>
              <a:t>２７ページ</a:t>
            </a:r>
            <a:r>
              <a:rPr lang="ja-JP" altLang="en-US" sz="1600" dirty="0" smtClean="0"/>
              <a:t>）を見て下さい。</a:t>
            </a:r>
            <a:endParaRPr lang="en-US" altLang="ja-JP" sz="1400" dirty="0"/>
          </a:p>
        </p:txBody>
      </p:sp>
      <p:sp>
        <p:nvSpPr>
          <p:cNvPr id="5" name="スライド番号プレースホルダー 4"/>
          <p:cNvSpPr>
            <a:spLocks noGrp="1"/>
          </p:cNvSpPr>
          <p:nvPr>
            <p:ph type="sldNum" sz="quarter" idx="12"/>
          </p:nvPr>
        </p:nvSpPr>
        <p:spPr/>
        <p:txBody>
          <a:bodyPr/>
          <a:lstStyle/>
          <a:p>
            <a:fld id="{6246214A-BCF9-4E1B-B696-BF76860CE82B}" type="slidenum">
              <a:rPr kumimoji="1" lang="ja-JP" altLang="en-US" smtClean="0"/>
              <a:t>2</a:t>
            </a:fld>
            <a:endParaRPr kumimoji="1" lang="ja-JP" altLang="en-US" dirty="0"/>
          </a:p>
        </p:txBody>
      </p:sp>
      <p:sp>
        <p:nvSpPr>
          <p:cNvPr id="6" name="テキスト ボックス 5"/>
          <p:cNvSpPr txBox="1"/>
          <p:nvPr/>
        </p:nvSpPr>
        <p:spPr>
          <a:xfrm>
            <a:off x="3865675" y="819851"/>
            <a:ext cx="5091289" cy="584775"/>
          </a:xfrm>
          <a:prstGeom prst="rect">
            <a:avLst/>
          </a:prstGeom>
          <a:solidFill>
            <a:schemeClr val="accent3">
              <a:lumMod val="20000"/>
              <a:lumOff val="80000"/>
            </a:schemeClr>
          </a:solidFill>
          <a:ln w="19050">
            <a:solidFill>
              <a:srgbClr val="FFFF99"/>
            </a:solidFill>
            <a:prstDash val="sysDot"/>
          </a:ln>
        </p:spPr>
        <p:txBody>
          <a:bodyPr wrap="square" rtlCol="0">
            <a:spAutoFit/>
          </a:bodyPr>
          <a:lstStyle/>
          <a:p>
            <a:r>
              <a:rPr lang="ja-JP" altLang="en-US" sz="1600" dirty="0" smtClean="0">
                <a:solidFill>
                  <a:srgbClr val="C00000"/>
                </a:solidFill>
                <a:effectLst>
                  <a:outerShdw blurRad="38100" dist="38100" dir="2700000" algn="tl">
                    <a:srgbClr val="000000">
                      <a:alpha val="43137"/>
                    </a:srgbClr>
                  </a:outerShdw>
                </a:effectLst>
              </a:rPr>
              <a:t>学　生 </a:t>
            </a:r>
            <a:r>
              <a:rPr lang="en-US" altLang="ja-JP" sz="1600" dirty="0" smtClean="0">
                <a:solidFill>
                  <a:srgbClr val="C00000"/>
                </a:solidFill>
                <a:effectLst>
                  <a:outerShdw blurRad="38100" dist="38100" dir="2700000" algn="tl">
                    <a:srgbClr val="000000">
                      <a:alpha val="43137"/>
                    </a:srgbClr>
                  </a:outerShdw>
                </a:effectLst>
              </a:rPr>
              <a:t>… </a:t>
            </a:r>
            <a:r>
              <a:rPr lang="ja-JP" altLang="en-US" sz="1600" dirty="0" smtClean="0">
                <a:solidFill>
                  <a:srgbClr val="C00000"/>
                </a:solidFill>
                <a:effectLst>
                  <a:outerShdw blurRad="38100" dist="38100" dir="2700000" algn="tl">
                    <a:srgbClr val="000000">
                      <a:alpha val="43137"/>
                    </a:srgbClr>
                  </a:outerShdw>
                </a:effectLst>
              </a:rPr>
              <a:t>研究</a:t>
            </a:r>
            <a:r>
              <a:rPr lang="ja-JP" altLang="en-US" sz="1600" dirty="0">
                <a:solidFill>
                  <a:srgbClr val="C00000"/>
                </a:solidFill>
                <a:effectLst>
                  <a:outerShdw blurRad="38100" dist="38100" dir="2700000" algn="tl">
                    <a:srgbClr val="000000">
                      <a:alpha val="43137"/>
                    </a:srgbClr>
                  </a:outerShdw>
                </a:effectLst>
              </a:rPr>
              <a:t>室内の学生メンバー</a:t>
            </a:r>
          </a:p>
          <a:p>
            <a:r>
              <a:rPr lang="ja-JP" altLang="en-US" sz="1600" dirty="0" smtClean="0">
                <a:solidFill>
                  <a:srgbClr val="C00000"/>
                </a:solidFill>
                <a:effectLst>
                  <a:outerShdw blurRad="38100" dist="38100" dir="2700000" algn="tl">
                    <a:srgbClr val="000000">
                      <a:alpha val="43137"/>
                    </a:srgbClr>
                  </a:outerShdw>
                </a:effectLst>
              </a:rPr>
              <a:t>関係者 </a:t>
            </a:r>
            <a:r>
              <a:rPr lang="en-US" altLang="ja-JP" sz="1600" dirty="0" smtClean="0">
                <a:solidFill>
                  <a:srgbClr val="C00000"/>
                </a:solidFill>
                <a:effectLst>
                  <a:outerShdw blurRad="38100" dist="38100" dir="2700000" algn="tl">
                    <a:srgbClr val="000000">
                      <a:alpha val="43137"/>
                    </a:srgbClr>
                  </a:outerShdw>
                </a:effectLst>
              </a:rPr>
              <a:t>… OBOG</a:t>
            </a:r>
            <a:r>
              <a:rPr lang="ja-JP" altLang="en-US" sz="1600" dirty="0">
                <a:solidFill>
                  <a:srgbClr val="C00000"/>
                </a:solidFill>
                <a:effectLst>
                  <a:outerShdw blurRad="38100" dist="38100" dir="2700000" algn="tl">
                    <a:srgbClr val="000000">
                      <a:alpha val="43137"/>
                    </a:srgbClr>
                  </a:outerShdw>
                </a:effectLst>
              </a:rPr>
              <a:t>・社ドク・研究関係者・留学生など</a:t>
            </a:r>
            <a:endParaRPr lang="en-US" sz="16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50829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 y="1809846"/>
            <a:ext cx="8961121" cy="466239"/>
          </a:xfrm>
          <a:prstGeom prst="rect">
            <a:avLst/>
          </a:prstGeom>
        </p:spPr>
      </p:pic>
      <p:sp>
        <p:nvSpPr>
          <p:cNvPr id="2" name="タイトル 1"/>
          <p:cNvSpPr>
            <a:spLocks noGrp="1"/>
          </p:cNvSpPr>
          <p:nvPr>
            <p:ph type="title"/>
          </p:nvPr>
        </p:nvSpPr>
        <p:spPr/>
        <p:txBody>
          <a:bodyPr/>
          <a:lstStyle/>
          <a:p>
            <a:r>
              <a:rPr lang="ja-JP" altLang="en-US" dirty="0" smtClean="0"/>
              <a:t>多数決をつくる（</a:t>
            </a:r>
            <a:r>
              <a:rPr lang="en-US" altLang="ja-JP" dirty="0" smtClean="0"/>
              <a:t>Polly</a:t>
            </a:r>
            <a:r>
              <a:rPr lang="ja-JP" altLang="en-US" dirty="0"/>
              <a:t>）</a:t>
            </a:r>
            <a:endParaRPr lang="en-US" dirty="0"/>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20</a:t>
            </a:fld>
            <a:endParaRPr kumimoji="1" lang="ja-JP" altLang="en-US"/>
          </a:p>
        </p:txBody>
      </p:sp>
      <p:pic>
        <p:nvPicPr>
          <p:cNvPr id="10" name="図 9"/>
          <p:cNvPicPr>
            <a:picLocks noChangeAspect="1"/>
          </p:cNvPicPr>
          <p:nvPr/>
        </p:nvPicPr>
        <p:blipFill rotWithShape="1">
          <a:blip r:embed="rId3">
            <a:extLst>
              <a:ext uri="{28A0092B-C50C-407E-A947-70E740481C1C}">
                <a14:useLocalDpi xmlns:a14="http://schemas.microsoft.com/office/drawing/2010/main" val="0"/>
              </a:ext>
            </a:extLst>
          </a:blip>
          <a:srcRect l="22910" t="58053" r="61727" b="1699"/>
          <a:stretch/>
        </p:blipFill>
        <p:spPr>
          <a:xfrm>
            <a:off x="649977" y="2376956"/>
            <a:ext cx="1404851" cy="2358548"/>
          </a:xfrm>
          <a:prstGeom prst="rect">
            <a:avLst/>
          </a:prstGeom>
        </p:spPr>
      </p:pic>
      <p:sp>
        <p:nvSpPr>
          <p:cNvPr id="12" name="下矢印 11"/>
          <p:cNvSpPr/>
          <p:nvPr/>
        </p:nvSpPr>
        <p:spPr>
          <a:xfrm>
            <a:off x="732547" y="2170675"/>
            <a:ext cx="931584" cy="289067"/>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楕円 16"/>
          <p:cNvSpPr/>
          <p:nvPr/>
        </p:nvSpPr>
        <p:spPr>
          <a:xfrm>
            <a:off x="966106" y="3078322"/>
            <a:ext cx="914155" cy="328837"/>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8" name="図 17"/>
          <p:cNvPicPr>
            <a:picLocks noChangeAspect="1"/>
          </p:cNvPicPr>
          <p:nvPr/>
        </p:nvPicPr>
        <p:blipFill rotWithShape="1">
          <a:blip r:embed="rId4">
            <a:extLst>
              <a:ext uri="{28A0092B-C50C-407E-A947-70E740481C1C}">
                <a14:useLocalDpi xmlns:a14="http://schemas.microsoft.com/office/drawing/2010/main" val="0"/>
              </a:ext>
            </a:extLst>
          </a:blip>
          <a:srcRect l="34454" t="28141" r="28636" b="18557"/>
          <a:stretch/>
        </p:blipFill>
        <p:spPr>
          <a:xfrm>
            <a:off x="2409802" y="2376957"/>
            <a:ext cx="2545124" cy="2355520"/>
          </a:xfrm>
          <a:prstGeom prst="rect">
            <a:avLst/>
          </a:prstGeom>
        </p:spPr>
      </p:pic>
      <p:sp>
        <p:nvSpPr>
          <p:cNvPr id="19" name="下矢印 18"/>
          <p:cNvSpPr/>
          <p:nvPr/>
        </p:nvSpPr>
        <p:spPr>
          <a:xfrm rot="16200000">
            <a:off x="1878643" y="3263179"/>
            <a:ext cx="871300" cy="541937"/>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20" name="図 19"/>
          <p:cNvPicPr>
            <a:picLocks noChangeAspect="1"/>
          </p:cNvPicPr>
          <p:nvPr/>
        </p:nvPicPr>
        <p:blipFill rotWithShape="1">
          <a:blip r:embed="rId5">
            <a:extLst>
              <a:ext uri="{28A0092B-C50C-407E-A947-70E740481C1C}">
                <a14:useLocalDpi xmlns:a14="http://schemas.microsoft.com/office/drawing/2010/main" val="0"/>
              </a:ext>
            </a:extLst>
          </a:blip>
          <a:srcRect l="21727" t="58016" r="33818" b="9631"/>
          <a:stretch/>
        </p:blipFill>
        <p:spPr>
          <a:xfrm>
            <a:off x="1582954" y="4857695"/>
            <a:ext cx="3896725" cy="1817471"/>
          </a:xfrm>
          <a:prstGeom prst="rect">
            <a:avLst/>
          </a:prstGeom>
        </p:spPr>
      </p:pic>
      <p:sp>
        <p:nvSpPr>
          <p:cNvPr id="21" name="楕円 20"/>
          <p:cNvSpPr/>
          <p:nvPr/>
        </p:nvSpPr>
        <p:spPr>
          <a:xfrm>
            <a:off x="4385699" y="4474419"/>
            <a:ext cx="450341"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右中かっこ 21"/>
          <p:cNvSpPr/>
          <p:nvPr/>
        </p:nvSpPr>
        <p:spPr>
          <a:xfrm>
            <a:off x="3352584" y="2552007"/>
            <a:ext cx="282633" cy="1430332"/>
          </a:xfrm>
          <a:prstGeom prst="rightBrace">
            <a:avLst/>
          </a:prstGeom>
          <a:ln w="28575">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23" name="テキスト ボックス 22"/>
          <p:cNvSpPr txBox="1"/>
          <p:nvPr/>
        </p:nvSpPr>
        <p:spPr>
          <a:xfrm>
            <a:off x="3666626" y="2949620"/>
            <a:ext cx="877163" cy="923330"/>
          </a:xfrm>
          <a:prstGeom prst="rect">
            <a:avLst/>
          </a:prstGeom>
          <a:noFill/>
        </p:spPr>
        <p:txBody>
          <a:bodyPr wrap="none" rtlCol="0">
            <a:spAutoFit/>
          </a:bodyPr>
          <a:lstStyle/>
          <a:p>
            <a:r>
              <a:rPr lang="ja-JP" altLang="en-US" b="1" dirty="0" smtClean="0">
                <a:solidFill>
                  <a:srgbClr val="FF5050"/>
                </a:solidFill>
              </a:rPr>
              <a:t>③</a:t>
            </a:r>
            <a:endParaRPr lang="en-US" altLang="ja-JP" b="1" dirty="0" smtClean="0">
              <a:solidFill>
                <a:srgbClr val="FF5050"/>
              </a:solidFill>
            </a:endParaRPr>
          </a:p>
          <a:p>
            <a:r>
              <a:rPr lang="ja-JP" altLang="en-US" b="1" dirty="0" smtClean="0">
                <a:solidFill>
                  <a:srgbClr val="FF5050"/>
                </a:solidFill>
              </a:rPr>
              <a:t>選択肢</a:t>
            </a:r>
            <a:endParaRPr lang="en-US" altLang="ja-JP" b="1" dirty="0" smtClean="0">
              <a:solidFill>
                <a:srgbClr val="FF5050"/>
              </a:solidFill>
            </a:endParaRPr>
          </a:p>
          <a:p>
            <a:r>
              <a:rPr lang="ja-JP" altLang="en-US" b="1" dirty="0" smtClean="0">
                <a:solidFill>
                  <a:srgbClr val="FF5050"/>
                </a:solidFill>
              </a:rPr>
              <a:t>を入力</a:t>
            </a:r>
            <a:endParaRPr lang="en-US" b="1" dirty="0">
              <a:solidFill>
                <a:srgbClr val="FF5050"/>
              </a:solidFill>
            </a:endParaRPr>
          </a:p>
        </p:txBody>
      </p:sp>
      <p:sp>
        <p:nvSpPr>
          <p:cNvPr id="24" name="楕円 23"/>
          <p:cNvSpPr/>
          <p:nvPr/>
        </p:nvSpPr>
        <p:spPr>
          <a:xfrm>
            <a:off x="2834323" y="6420583"/>
            <a:ext cx="930573"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5" name="テキスト ボックス 24"/>
          <p:cNvSpPr txBox="1"/>
          <p:nvPr/>
        </p:nvSpPr>
        <p:spPr>
          <a:xfrm>
            <a:off x="3531317" y="1867203"/>
            <a:ext cx="3786614" cy="369332"/>
          </a:xfrm>
          <a:prstGeom prst="rect">
            <a:avLst/>
          </a:prstGeom>
          <a:noFill/>
        </p:spPr>
        <p:txBody>
          <a:bodyPr wrap="none" rtlCol="0">
            <a:spAutoFit/>
          </a:bodyPr>
          <a:lstStyle/>
          <a:p>
            <a:r>
              <a:rPr lang="ja-JP" altLang="en-US" b="1" dirty="0" smtClean="0">
                <a:solidFill>
                  <a:srgbClr val="FF5050"/>
                </a:solidFill>
              </a:rPr>
              <a:t>① </a:t>
            </a:r>
            <a:r>
              <a:rPr lang="en-US" altLang="ja-JP" b="1" dirty="0" smtClean="0">
                <a:solidFill>
                  <a:srgbClr val="FF5050"/>
                </a:solidFill>
              </a:rPr>
              <a:t>/polly &lt;</a:t>
            </a:r>
            <a:r>
              <a:rPr lang="ja-JP" altLang="en-US" b="1" dirty="0" smtClean="0">
                <a:solidFill>
                  <a:srgbClr val="FF5050"/>
                </a:solidFill>
              </a:rPr>
              <a:t>多数決内容</a:t>
            </a:r>
            <a:r>
              <a:rPr lang="en-US" altLang="ja-JP" b="1" dirty="0" smtClean="0">
                <a:solidFill>
                  <a:srgbClr val="FF5050"/>
                </a:solidFill>
              </a:rPr>
              <a:t>&gt; </a:t>
            </a:r>
            <a:r>
              <a:rPr lang="ja-JP" altLang="en-US" b="1" dirty="0" smtClean="0">
                <a:solidFill>
                  <a:srgbClr val="FF5050"/>
                </a:solidFill>
              </a:rPr>
              <a:t>⇒「送信」</a:t>
            </a:r>
            <a:endParaRPr lang="en-US" b="1" dirty="0">
              <a:solidFill>
                <a:srgbClr val="FF5050"/>
              </a:solidFill>
            </a:endParaRPr>
          </a:p>
        </p:txBody>
      </p:sp>
      <p:sp>
        <p:nvSpPr>
          <p:cNvPr id="26" name="下矢印 25"/>
          <p:cNvSpPr/>
          <p:nvPr/>
        </p:nvSpPr>
        <p:spPr>
          <a:xfrm>
            <a:off x="3074686" y="4672205"/>
            <a:ext cx="871300" cy="283560"/>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楕円 26"/>
          <p:cNvSpPr/>
          <p:nvPr/>
        </p:nvSpPr>
        <p:spPr>
          <a:xfrm>
            <a:off x="4679748" y="5574141"/>
            <a:ext cx="781194"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テキスト ボックス 27"/>
          <p:cNvSpPr txBox="1"/>
          <p:nvPr/>
        </p:nvSpPr>
        <p:spPr>
          <a:xfrm>
            <a:off x="3121944" y="5271740"/>
            <a:ext cx="2262158" cy="369332"/>
          </a:xfrm>
          <a:prstGeom prst="rect">
            <a:avLst/>
          </a:prstGeom>
          <a:noFill/>
        </p:spPr>
        <p:txBody>
          <a:bodyPr wrap="none" rtlCol="0">
            <a:spAutoFit/>
          </a:bodyPr>
          <a:lstStyle/>
          <a:p>
            <a:r>
              <a:rPr lang="ja-JP" altLang="en-US" b="1" dirty="0" smtClean="0">
                <a:solidFill>
                  <a:srgbClr val="FF5050"/>
                </a:solidFill>
              </a:rPr>
              <a:t>④足りないなら足す</a:t>
            </a:r>
            <a:endParaRPr lang="en-US" b="1" dirty="0">
              <a:solidFill>
                <a:srgbClr val="FF5050"/>
              </a:solidFill>
            </a:endParaRPr>
          </a:p>
        </p:txBody>
      </p:sp>
      <p:sp>
        <p:nvSpPr>
          <p:cNvPr id="29" name="テキスト ボックス 28"/>
          <p:cNvSpPr txBox="1"/>
          <p:nvPr/>
        </p:nvSpPr>
        <p:spPr>
          <a:xfrm>
            <a:off x="2951079" y="6124546"/>
            <a:ext cx="1338828" cy="369332"/>
          </a:xfrm>
          <a:prstGeom prst="rect">
            <a:avLst/>
          </a:prstGeom>
          <a:noFill/>
        </p:spPr>
        <p:txBody>
          <a:bodyPr wrap="none" rtlCol="0">
            <a:spAutoFit/>
          </a:bodyPr>
          <a:lstStyle/>
          <a:p>
            <a:r>
              <a:rPr lang="ja-JP" altLang="en-US" b="1" dirty="0" smtClean="0">
                <a:solidFill>
                  <a:srgbClr val="FF5050"/>
                </a:solidFill>
              </a:rPr>
              <a:t>⑤クリック</a:t>
            </a:r>
            <a:endParaRPr lang="en-US" b="1" dirty="0">
              <a:solidFill>
                <a:srgbClr val="FF5050"/>
              </a:solidFill>
            </a:endParaRPr>
          </a:p>
        </p:txBody>
      </p:sp>
      <p:sp>
        <p:nvSpPr>
          <p:cNvPr id="30" name="テキスト ボックス 29"/>
          <p:cNvSpPr txBox="1"/>
          <p:nvPr/>
        </p:nvSpPr>
        <p:spPr>
          <a:xfrm>
            <a:off x="620409" y="3418777"/>
            <a:ext cx="1338828" cy="369332"/>
          </a:xfrm>
          <a:prstGeom prst="rect">
            <a:avLst/>
          </a:prstGeom>
          <a:noFill/>
        </p:spPr>
        <p:txBody>
          <a:bodyPr wrap="none" rtlCol="0">
            <a:spAutoFit/>
          </a:bodyPr>
          <a:lstStyle/>
          <a:p>
            <a:r>
              <a:rPr lang="ja-JP" altLang="en-US" b="1" dirty="0" smtClean="0">
                <a:solidFill>
                  <a:srgbClr val="FF5050"/>
                </a:solidFill>
              </a:rPr>
              <a:t>②クリック</a:t>
            </a:r>
            <a:endParaRPr lang="en-US" b="1" dirty="0">
              <a:solidFill>
                <a:srgbClr val="FF5050"/>
              </a:solidFill>
            </a:endParaRPr>
          </a:p>
        </p:txBody>
      </p:sp>
      <p:sp>
        <p:nvSpPr>
          <p:cNvPr id="32" name="テキスト ボックス 31"/>
          <p:cNvSpPr txBox="1"/>
          <p:nvPr/>
        </p:nvSpPr>
        <p:spPr>
          <a:xfrm>
            <a:off x="3847331" y="4077113"/>
            <a:ext cx="1338828" cy="369332"/>
          </a:xfrm>
          <a:prstGeom prst="rect">
            <a:avLst/>
          </a:prstGeom>
          <a:noFill/>
        </p:spPr>
        <p:txBody>
          <a:bodyPr wrap="none" rtlCol="0">
            <a:spAutoFit/>
          </a:bodyPr>
          <a:lstStyle/>
          <a:p>
            <a:r>
              <a:rPr lang="ja-JP" altLang="en-US" b="1" dirty="0" smtClean="0">
                <a:solidFill>
                  <a:srgbClr val="FF5050"/>
                </a:solidFill>
              </a:rPr>
              <a:t>④クリック</a:t>
            </a:r>
            <a:endParaRPr lang="en-US" b="1" dirty="0">
              <a:solidFill>
                <a:srgbClr val="FF5050"/>
              </a:solidFill>
            </a:endParaRPr>
          </a:p>
        </p:txBody>
      </p:sp>
      <p:pic>
        <p:nvPicPr>
          <p:cNvPr id="34" name="図 33"/>
          <p:cNvPicPr>
            <a:picLocks noChangeAspect="1"/>
          </p:cNvPicPr>
          <p:nvPr/>
        </p:nvPicPr>
        <p:blipFill rotWithShape="1">
          <a:blip r:embed="rId6">
            <a:extLst>
              <a:ext uri="{28A0092B-C50C-407E-A947-70E740481C1C}">
                <a14:useLocalDpi xmlns:a14="http://schemas.microsoft.com/office/drawing/2010/main" val="0"/>
              </a:ext>
            </a:extLst>
          </a:blip>
          <a:srcRect l="26727" t="62412" r="40091" b="8007"/>
          <a:stretch/>
        </p:blipFill>
        <p:spPr>
          <a:xfrm>
            <a:off x="5720179" y="4851992"/>
            <a:ext cx="3191166" cy="1823174"/>
          </a:xfrm>
          <a:prstGeom prst="rect">
            <a:avLst/>
          </a:prstGeom>
        </p:spPr>
      </p:pic>
      <p:sp>
        <p:nvSpPr>
          <p:cNvPr id="35" name="下矢印 34"/>
          <p:cNvSpPr/>
          <p:nvPr/>
        </p:nvSpPr>
        <p:spPr>
          <a:xfrm rot="16200000">
            <a:off x="5157311" y="5058662"/>
            <a:ext cx="872853" cy="384795"/>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7" name="楕円 36"/>
          <p:cNvSpPr/>
          <p:nvPr/>
        </p:nvSpPr>
        <p:spPr>
          <a:xfrm>
            <a:off x="5790857" y="5022950"/>
            <a:ext cx="781194"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8" name="テキスト ボックス 37"/>
          <p:cNvSpPr txBox="1"/>
          <p:nvPr/>
        </p:nvSpPr>
        <p:spPr>
          <a:xfrm>
            <a:off x="5661650" y="4547810"/>
            <a:ext cx="3254417" cy="369332"/>
          </a:xfrm>
          <a:prstGeom prst="rect">
            <a:avLst/>
          </a:prstGeom>
          <a:noFill/>
        </p:spPr>
        <p:txBody>
          <a:bodyPr wrap="none" rtlCol="0">
            <a:spAutoFit/>
          </a:bodyPr>
          <a:lstStyle/>
          <a:p>
            <a:r>
              <a:rPr lang="ja-JP" altLang="en-US" b="1" dirty="0">
                <a:solidFill>
                  <a:srgbClr val="FF5050"/>
                </a:solidFill>
              </a:rPr>
              <a:t>⑥</a:t>
            </a:r>
            <a:r>
              <a:rPr lang="ja-JP" altLang="en-US" b="1" dirty="0" smtClean="0">
                <a:solidFill>
                  <a:srgbClr val="FF5050"/>
                </a:solidFill>
              </a:rPr>
              <a:t>「</a:t>
            </a:r>
            <a:r>
              <a:rPr lang="en-US" altLang="ja-JP" b="1" dirty="0" smtClean="0">
                <a:solidFill>
                  <a:srgbClr val="FF5050"/>
                </a:solidFill>
              </a:rPr>
              <a:t>One Vote Max</a:t>
            </a:r>
            <a:r>
              <a:rPr lang="ja-JP" altLang="en-US" b="1" dirty="0" smtClean="0">
                <a:solidFill>
                  <a:srgbClr val="FF5050"/>
                </a:solidFill>
              </a:rPr>
              <a:t>」を外す</a:t>
            </a:r>
            <a:r>
              <a:rPr lang="en-US" altLang="ja-JP" sz="1400" b="1" dirty="0" smtClean="0">
                <a:solidFill>
                  <a:srgbClr val="FF5050"/>
                </a:solidFill>
              </a:rPr>
              <a:t>※</a:t>
            </a:r>
            <a:endParaRPr lang="en-US" b="1" dirty="0">
              <a:solidFill>
                <a:srgbClr val="FF5050"/>
              </a:solidFill>
            </a:endParaRPr>
          </a:p>
        </p:txBody>
      </p:sp>
      <p:sp>
        <p:nvSpPr>
          <p:cNvPr id="39" name="楕円 38"/>
          <p:cNvSpPr/>
          <p:nvPr/>
        </p:nvSpPr>
        <p:spPr>
          <a:xfrm>
            <a:off x="5716750" y="6314620"/>
            <a:ext cx="1014298"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テキスト ボックス 39"/>
          <p:cNvSpPr txBox="1"/>
          <p:nvPr/>
        </p:nvSpPr>
        <p:spPr>
          <a:xfrm>
            <a:off x="6181454" y="6018198"/>
            <a:ext cx="2454518" cy="369332"/>
          </a:xfrm>
          <a:prstGeom prst="rect">
            <a:avLst/>
          </a:prstGeom>
          <a:noFill/>
        </p:spPr>
        <p:txBody>
          <a:bodyPr wrap="none" rtlCol="0">
            <a:spAutoFit/>
          </a:bodyPr>
          <a:lstStyle/>
          <a:p>
            <a:r>
              <a:rPr lang="ja-JP" altLang="en-US" b="1" dirty="0">
                <a:solidFill>
                  <a:srgbClr val="FF5050"/>
                </a:solidFill>
              </a:rPr>
              <a:t>⑦</a:t>
            </a:r>
            <a:r>
              <a:rPr lang="ja-JP" altLang="en-US" b="1" dirty="0" smtClean="0">
                <a:solidFill>
                  <a:srgbClr val="FF5050"/>
                </a:solidFill>
              </a:rPr>
              <a:t> </a:t>
            </a:r>
            <a:r>
              <a:rPr lang="en-US" altLang="ja-JP" b="1" dirty="0" smtClean="0">
                <a:solidFill>
                  <a:srgbClr val="FF5050"/>
                </a:solidFill>
              </a:rPr>
              <a:t>Submit </a:t>
            </a:r>
            <a:r>
              <a:rPr lang="ja-JP" altLang="en-US" b="1" dirty="0" smtClean="0">
                <a:solidFill>
                  <a:srgbClr val="FF5050"/>
                </a:solidFill>
              </a:rPr>
              <a:t>して完了！</a:t>
            </a:r>
            <a:endParaRPr lang="en-US" b="1" dirty="0">
              <a:solidFill>
                <a:srgbClr val="FF5050"/>
              </a:solidFill>
            </a:endParaRPr>
          </a:p>
        </p:txBody>
      </p:sp>
      <p:sp>
        <p:nvSpPr>
          <p:cNvPr id="41" name="テキスト ボックス 40"/>
          <p:cNvSpPr txBox="1"/>
          <p:nvPr/>
        </p:nvSpPr>
        <p:spPr>
          <a:xfrm>
            <a:off x="5661650" y="4197817"/>
            <a:ext cx="2625783" cy="307777"/>
          </a:xfrm>
          <a:prstGeom prst="rect">
            <a:avLst/>
          </a:prstGeom>
          <a:noFill/>
        </p:spPr>
        <p:txBody>
          <a:bodyPr wrap="none" rtlCol="0">
            <a:spAutoFit/>
          </a:bodyPr>
          <a:lstStyle/>
          <a:p>
            <a:r>
              <a:rPr lang="en-US" altLang="ja-JP" sz="1400" dirty="0" smtClean="0">
                <a:latin typeface="Arial" panose="020B0604020202020204" pitchFamily="34" charset="0"/>
                <a:cs typeface="Arial" panose="020B0604020202020204" pitchFamily="34" charset="0"/>
              </a:rPr>
              <a:t>※</a:t>
            </a:r>
            <a:r>
              <a:rPr lang="ja-JP" alt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One Vote Max</a:t>
            </a:r>
            <a:r>
              <a:rPr lang="ja-JP" altLang="en-US" sz="1400" dirty="0" smtClean="0">
                <a:latin typeface="Arial" panose="020B0604020202020204" pitchFamily="34" charset="0"/>
                <a:cs typeface="Arial" panose="020B0604020202020204" pitchFamily="34" charset="0"/>
              </a:rPr>
              <a:t>　：一人一票</a:t>
            </a:r>
            <a:endParaRPr lang="en-US" altLang="ja-JP" sz="1400" dirty="0" smtClean="0">
              <a:latin typeface="Arial" panose="020B0604020202020204" pitchFamily="34" charset="0"/>
              <a:cs typeface="Arial" panose="020B0604020202020204" pitchFamily="34" charset="0"/>
            </a:endParaRPr>
          </a:p>
        </p:txBody>
      </p:sp>
      <p:pic>
        <p:nvPicPr>
          <p:cNvPr id="44" name="図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92308" y="355508"/>
            <a:ext cx="841692" cy="841692"/>
          </a:xfrm>
          <a:prstGeom prst="rect">
            <a:avLst/>
          </a:prstGeom>
        </p:spPr>
      </p:pic>
    </p:spTree>
    <p:extLst>
      <p:ext uri="{BB962C8B-B14F-4D97-AF65-F5344CB8AC3E}">
        <p14:creationId xmlns:p14="http://schemas.microsoft.com/office/powerpoint/2010/main" val="4255464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 y="1809846"/>
            <a:ext cx="8961121" cy="466239"/>
          </a:xfrm>
          <a:prstGeom prst="rect">
            <a:avLst/>
          </a:prstGeom>
        </p:spPr>
      </p:pic>
      <p:sp>
        <p:nvSpPr>
          <p:cNvPr id="2" name="タイトル 1"/>
          <p:cNvSpPr>
            <a:spLocks noGrp="1"/>
          </p:cNvSpPr>
          <p:nvPr>
            <p:ph type="title"/>
          </p:nvPr>
        </p:nvSpPr>
        <p:spPr/>
        <p:txBody>
          <a:bodyPr/>
          <a:lstStyle/>
          <a:p>
            <a:r>
              <a:rPr lang="ja-JP" altLang="en-US" dirty="0" smtClean="0"/>
              <a:t>多数決をつくる（</a:t>
            </a:r>
            <a:r>
              <a:rPr lang="en-US" altLang="ja-JP" dirty="0" smtClean="0"/>
              <a:t>Polly</a:t>
            </a:r>
            <a:r>
              <a:rPr lang="ja-JP" altLang="en-US" dirty="0"/>
              <a:t>）</a:t>
            </a:r>
            <a:endParaRPr lang="en-US" dirty="0"/>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21</a:t>
            </a:fld>
            <a:endParaRPr kumimoji="1" lang="ja-JP" altLang="en-US"/>
          </a:p>
        </p:txBody>
      </p:sp>
      <p:pic>
        <p:nvPicPr>
          <p:cNvPr id="10" name="図 9"/>
          <p:cNvPicPr>
            <a:picLocks noChangeAspect="1"/>
          </p:cNvPicPr>
          <p:nvPr/>
        </p:nvPicPr>
        <p:blipFill rotWithShape="1">
          <a:blip r:embed="rId3">
            <a:extLst>
              <a:ext uri="{28A0092B-C50C-407E-A947-70E740481C1C}">
                <a14:useLocalDpi xmlns:a14="http://schemas.microsoft.com/office/drawing/2010/main" val="0"/>
              </a:ext>
            </a:extLst>
          </a:blip>
          <a:srcRect l="22910" t="58053" r="61727" b="1699"/>
          <a:stretch/>
        </p:blipFill>
        <p:spPr>
          <a:xfrm>
            <a:off x="649977" y="2376956"/>
            <a:ext cx="1404851" cy="2358548"/>
          </a:xfrm>
          <a:prstGeom prst="rect">
            <a:avLst/>
          </a:prstGeom>
        </p:spPr>
      </p:pic>
      <p:sp>
        <p:nvSpPr>
          <p:cNvPr id="12" name="下矢印 11"/>
          <p:cNvSpPr/>
          <p:nvPr/>
        </p:nvSpPr>
        <p:spPr>
          <a:xfrm>
            <a:off x="732547" y="2170675"/>
            <a:ext cx="931584" cy="289067"/>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楕円 16"/>
          <p:cNvSpPr/>
          <p:nvPr/>
        </p:nvSpPr>
        <p:spPr>
          <a:xfrm>
            <a:off x="966106" y="3078322"/>
            <a:ext cx="914155" cy="328837"/>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8" name="図 17"/>
          <p:cNvPicPr>
            <a:picLocks noChangeAspect="1"/>
          </p:cNvPicPr>
          <p:nvPr/>
        </p:nvPicPr>
        <p:blipFill rotWithShape="1">
          <a:blip r:embed="rId4">
            <a:extLst>
              <a:ext uri="{28A0092B-C50C-407E-A947-70E740481C1C}">
                <a14:useLocalDpi xmlns:a14="http://schemas.microsoft.com/office/drawing/2010/main" val="0"/>
              </a:ext>
            </a:extLst>
          </a:blip>
          <a:srcRect l="34454" t="28141" r="28636" b="18557"/>
          <a:stretch/>
        </p:blipFill>
        <p:spPr>
          <a:xfrm>
            <a:off x="2409802" y="2376957"/>
            <a:ext cx="2545124" cy="2355520"/>
          </a:xfrm>
          <a:prstGeom prst="rect">
            <a:avLst/>
          </a:prstGeom>
        </p:spPr>
      </p:pic>
      <p:sp>
        <p:nvSpPr>
          <p:cNvPr id="19" name="下矢印 18"/>
          <p:cNvSpPr/>
          <p:nvPr/>
        </p:nvSpPr>
        <p:spPr>
          <a:xfrm rot="16200000">
            <a:off x="1878643" y="3263179"/>
            <a:ext cx="871300" cy="541937"/>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20" name="図 19"/>
          <p:cNvPicPr>
            <a:picLocks noChangeAspect="1"/>
          </p:cNvPicPr>
          <p:nvPr/>
        </p:nvPicPr>
        <p:blipFill rotWithShape="1">
          <a:blip r:embed="rId5">
            <a:extLst>
              <a:ext uri="{28A0092B-C50C-407E-A947-70E740481C1C}">
                <a14:useLocalDpi xmlns:a14="http://schemas.microsoft.com/office/drawing/2010/main" val="0"/>
              </a:ext>
            </a:extLst>
          </a:blip>
          <a:srcRect l="21727" t="58016" r="33818" b="9631"/>
          <a:stretch/>
        </p:blipFill>
        <p:spPr>
          <a:xfrm>
            <a:off x="1582954" y="4857695"/>
            <a:ext cx="3896725" cy="1817471"/>
          </a:xfrm>
          <a:prstGeom prst="rect">
            <a:avLst/>
          </a:prstGeom>
        </p:spPr>
      </p:pic>
      <p:sp>
        <p:nvSpPr>
          <p:cNvPr id="21" name="楕円 20"/>
          <p:cNvSpPr/>
          <p:nvPr/>
        </p:nvSpPr>
        <p:spPr>
          <a:xfrm>
            <a:off x="4385699" y="4474419"/>
            <a:ext cx="450341"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右中かっこ 21"/>
          <p:cNvSpPr/>
          <p:nvPr/>
        </p:nvSpPr>
        <p:spPr>
          <a:xfrm>
            <a:off x="3352584" y="2552007"/>
            <a:ext cx="282633" cy="1430332"/>
          </a:xfrm>
          <a:prstGeom prst="rightBrace">
            <a:avLst/>
          </a:prstGeom>
          <a:ln w="28575">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23" name="テキスト ボックス 22"/>
          <p:cNvSpPr txBox="1"/>
          <p:nvPr/>
        </p:nvSpPr>
        <p:spPr>
          <a:xfrm>
            <a:off x="3666626" y="2949620"/>
            <a:ext cx="877163" cy="923330"/>
          </a:xfrm>
          <a:prstGeom prst="rect">
            <a:avLst/>
          </a:prstGeom>
          <a:noFill/>
        </p:spPr>
        <p:txBody>
          <a:bodyPr wrap="none" rtlCol="0">
            <a:spAutoFit/>
          </a:bodyPr>
          <a:lstStyle/>
          <a:p>
            <a:r>
              <a:rPr lang="ja-JP" altLang="en-US" b="1" dirty="0" smtClean="0">
                <a:solidFill>
                  <a:srgbClr val="FF5050"/>
                </a:solidFill>
              </a:rPr>
              <a:t>③</a:t>
            </a:r>
            <a:endParaRPr lang="en-US" altLang="ja-JP" b="1" dirty="0" smtClean="0">
              <a:solidFill>
                <a:srgbClr val="FF5050"/>
              </a:solidFill>
            </a:endParaRPr>
          </a:p>
          <a:p>
            <a:r>
              <a:rPr lang="ja-JP" altLang="en-US" b="1" dirty="0" smtClean="0">
                <a:solidFill>
                  <a:srgbClr val="FF5050"/>
                </a:solidFill>
              </a:rPr>
              <a:t>選択肢</a:t>
            </a:r>
            <a:endParaRPr lang="en-US" altLang="ja-JP" b="1" dirty="0" smtClean="0">
              <a:solidFill>
                <a:srgbClr val="FF5050"/>
              </a:solidFill>
            </a:endParaRPr>
          </a:p>
          <a:p>
            <a:r>
              <a:rPr lang="ja-JP" altLang="en-US" b="1" dirty="0" smtClean="0">
                <a:solidFill>
                  <a:srgbClr val="FF5050"/>
                </a:solidFill>
              </a:rPr>
              <a:t>を入力</a:t>
            </a:r>
            <a:endParaRPr lang="en-US" b="1" dirty="0">
              <a:solidFill>
                <a:srgbClr val="FF5050"/>
              </a:solidFill>
            </a:endParaRPr>
          </a:p>
        </p:txBody>
      </p:sp>
      <p:sp>
        <p:nvSpPr>
          <p:cNvPr id="24" name="楕円 23"/>
          <p:cNvSpPr/>
          <p:nvPr/>
        </p:nvSpPr>
        <p:spPr>
          <a:xfrm>
            <a:off x="2834323" y="6420583"/>
            <a:ext cx="930573"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5" name="テキスト ボックス 24"/>
          <p:cNvSpPr txBox="1"/>
          <p:nvPr/>
        </p:nvSpPr>
        <p:spPr>
          <a:xfrm>
            <a:off x="3531317" y="1867203"/>
            <a:ext cx="3786614" cy="369332"/>
          </a:xfrm>
          <a:prstGeom prst="rect">
            <a:avLst/>
          </a:prstGeom>
          <a:noFill/>
        </p:spPr>
        <p:txBody>
          <a:bodyPr wrap="none" rtlCol="0">
            <a:spAutoFit/>
          </a:bodyPr>
          <a:lstStyle/>
          <a:p>
            <a:r>
              <a:rPr lang="ja-JP" altLang="en-US" b="1" dirty="0" smtClean="0">
                <a:solidFill>
                  <a:srgbClr val="FF5050"/>
                </a:solidFill>
              </a:rPr>
              <a:t>① </a:t>
            </a:r>
            <a:r>
              <a:rPr lang="en-US" altLang="ja-JP" b="1" dirty="0" smtClean="0">
                <a:solidFill>
                  <a:srgbClr val="FF5050"/>
                </a:solidFill>
              </a:rPr>
              <a:t>/polly &lt;</a:t>
            </a:r>
            <a:r>
              <a:rPr lang="ja-JP" altLang="en-US" b="1" dirty="0" smtClean="0">
                <a:solidFill>
                  <a:srgbClr val="FF5050"/>
                </a:solidFill>
              </a:rPr>
              <a:t>多数決内容</a:t>
            </a:r>
            <a:r>
              <a:rPr lang="en-US" altLang="ja-JP" b="1" dirty="0" smtClean="0">
                <a:solidFill>
                  <a:srgbClr val="FF5050"/>
                </a:solidFill>
              </a:rPr>
              <a:t>&gt; </a:t>
            </a:r>
            <a:r>
              <a:rPr lang="ja-JP" altLang="en-US" b="1" dirty="0" smtClean="0">
                <a:solidFill>
                  <a:srgbClr val="FF5050"/>
                </a:solidFill>
              </a:rPr>
              <a:t>⇒「送信」</a:t>
            </a:r>
            <a:endParaRPr lang="en-US" b="1" dirty="0">
              <a:solidFill>
                <a:srgbClr val="FF5050"/>
              </a:solidFill>
            </a:endParaRPr>
          </a:p>
        </p:txBody>
      </p:sp>
      <p:sp>
        <p:nvSpPr>
          <p:cNvPr id="26" name="下矢印 25"/>
          <p:cNvSpPr/>
          <p:nvPr/>
        </p:nvSpPr>
        <p:spPr>
          <a:xfrm>
            <a:off x="3074686" y="4672205"/>
            <a:ext cx="871300" cy="283560"/>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楕円 26"/>
          <p:cNvSpPr/>
          <p:nvPr/>
        </p:nvSpPr>
        <p:spPr>
          <a:xfrm>
            <a:off x="4679748" y="5574141"/>
            <a:ext cx="781194"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テキスト ボックス 27"/>
          <p:cNvSpPr txBox="1"/>
          <p:nvPr/>
        </p:nvSpPr>
        <p:spPr>
          <a:xfrm>
            <a:off x="3121944" y="5271740"/>
            <a:ext cx="2262158" cy="369332"/>
          </a:xfrm>
          <a:prstGeom prst="rect">
            <a:avLst/>
          </a:prstGeom>
          <a:noFill/>
        </p:spPr>
        <p:txBody>
          <a:bodyPr wrap="none" rtlCol="0">
            <a:spAutoFit/>
          </a:bodyPr>
          <a:lstStyle/>
          <a:p>
            <a:r>
              <a:rPr lang="ja-JP" altLang="en-US" b="1" dirty="0" smtClean="0">
                <a:solidFill>
                  <a:srgbClr val="FF5050"/>
                </a:solidFill>
              </a:rPr>
              <a:t>④足りないなら足す</a:t>
            </a:r>
            <a:endParaRPr lang="en-US" b="1" dirty="0">
              <a:solidFill>
                <a:srgbClr val="FF5050"/>
              </a:solidFill>
            </a:endParaRPr>
          </a:p>
        </p:txBody>
      </p:sp>
      <p:sp>
        <p:nvSpPr>
          <p:cNvPr id="29" name="テキスト ボックス 28"/>
          <p:cNvSpPr txBox="1"/>
          <p:nvPr/>
        </p:nvSpPr>
        <p:spPr>
          <a:xfrm>
            <a:off x="2951079" y="6124546"/>
            <a:ext cx="1338828" cy="369332"/>
          </a:xfrm>
          <a:prstGeom prst="rect">
            <a:avLst/>
          </a:prstGeom>
          <a:noFill/>
        </p:spPr>
        <p:txBody>
          <a:bodyPr wrap="none" rtlCol="0">
            <a:spAutoFit/>
          </a:bodyPr>
          <a:lstStyle/>
          <a:p>
            <a:r>
              <a:rPr lang="ja-JP" altLang="en-US" b="1" dirty="0" smtClean="0">
                <a:solidFill>
                  <a:srgbClr val="FF5050"/>
                </a:solidFill>
              </a:rPr>
              <a:t>⑤クリック</a:t>
            </a:r>
            <a:endParaRPr lang="en-US" b="1" dirty="0">
              <a:solidFill>
                <a:srgbClr val="FF5050"/>
              </a:solidFill>
            </a:endParaRPr>
          </a:p>
        </p:txBody>
      </p:sp>
      <p:sp>
        <p:nvSpPr>
          <p:cNvPr id="30" name="テキスト ボックス 29"/>
          <p:cNvSpPr txBox="1"/>
          <p:nvPr/>
        </p:nvSpPr>
        <p:spPr>
          <a:xfrm>
            <a:off x="620409" y="3418777"/>
            <a:ext cx="1338828" cy="369332"/>
          </a:xfrm>
          <a:prstGeom prst="rect">
            <a:avLst/>
          </a:prstGeom>
          <a:noFill/>
        </p:spPr>
        <p:txBody>
          <a:bodyPr wrap="none" rtlCol="0">
            <a:spAutoFit/>
          </a:bodyPr>
          <a:lstStyle/>
          <a:p>
            <a:r>
              <a:rPr lang="ja-JP" altLang="en-US" b="1" dirty="0" smtClean="0">
                <a:solidFill>
                  <a:srgbClr val="FF5050"/>
                </a:solidFill>
              </a:rPr>
              <a:t>②クリック</a:t>
            </a:r>
            <a:endParaRPr lang="en-US" b="1" dirty="0">
              <a:solidFill>
                <a:srgbClr val="FF5050"/>
              </a:solidFill>
            </a:endParaRPr>
          </a:p>
        </p:txBody>
      </p:sp>
      <p:sp>
        <p:nvSpPr>
          <p:cNvPr id="32" name="テキスト ボックス 31"/>
          <p:cNvSpPr txBox="1"/>
          <p:nvPr/>
        </p:nvSpPr>
        <p:spPr>
          <a:xfrm>
            <a:off x="3847331" y="4077113"/>
            <a:ext cx="1338828" cy="369332"/>
          </a:xfrm>
          <a:prstGeom prst="rect">
            <a:avLst/>
          </a:prstGeom>
          <a:noFill/>
        </p:spPr>
        <p:txBody>
          <a:bodyPr wrap="none" rtlCol="0">
            <a:spAutoFit/>
          </a:bodyPr>
          <a:lstStyle/>
          <a:p>
            <a:r>
              <a:rPr lang="ja-JP" altLang="en-US" b="1" dirty="0" smtClean="0">
                <a:solidFill>
                  <a:srgbClr val="FF5050"/>
                </a:solidFill>
              </a:rPr>
              <a:t>④クリック</a:t>
            </a:r>
            <a:endParaRPr lang="en-US" b="1" dirty="0">
              <a:solidFill>
                <a:srgbClr val="FF5050"/>
              </a:solidFill>
            </a:endParaRPr>
          </a:p>
        </p:txBody>
      </p:sp>
      <p:pic>
        <p:nvPicPr>
          <p:cNvPr id="34" name="図 33"/>
          <p:cNvPicPr>
            <a:picLocks noChangeAspect="1"/>
          </p:cNvPicPr>
          <p:nvPr/>
        </p:nvPicPr>
        <p:blipFill rotWithShape="1">
          <a:blip r:embed="rId6">
            <a:extLst>
              <a:ext uri="{28A0092B-C50C-407E-A947-70E740481C1C}">
                <a14:useLocalDpi xmlns:a14="http://schemas.microsoft.com/office/drawing/2010/main" val="0"/>
              </a:ext>
            </a:extLst>
          </a:blip>
          <a:srcRect l="26727" t="62412" r="40091" b="8007"/>
          <a:stretch/>
        </p:blipFill>
        <p:spPr>
          <a:xfrm>
            <a:off x="5720179" y="4851992"/>
            <a:ext cx="3191166" cy="1823174"/>
          </a:xfrm>
          <a:prstGeom prst="rect">
            <a:avLst/>
          </a:prstGeom>
        </p:spPr>
      </p:pic>
      <p:sp>
        <p:nvSpPr>
          <p:cNvPr id="35" name="下矢印 34"/>
          <p:cNvSpPr/>
          <p:nvPr/>
        </p:nvSpPr>
        <p:spPr>
          <a:xfrm rot="16200000">
            <a:off x="5157311" y="5058662"/>
            <a:ext cx="872853" cy="384795"/>
          </a:xfrm>
          <a:prstGeom prst="downArrow">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7" name="楕円 36"/>
          <p:cNvSpPr/>
          <p:nvPr/>
        </p:nvSpPr>
        <p:spPr>
          <a:xfrm>
            <a:off x="5790857" y="5022950"/>
            <a:ext cx="781194"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8" name="テキスト ボックス 37"/>
          <p:cNvSpPr txBox="1"/>
          <p:nvPr/>
        </p:nvSpPr>
        <p:spPr>
          <a:xfrm>
            <a:off x="5661650" y="4547810"/>
            <a:ext cx="3254417" cy="369332"/>
          </a:xfrm>
          <a:prstGeom prst="rect">
            <a:avLst/>
          </a:prstGeom>
          <a:noFill/>
        </p:spPr>
        <p:txBody>
          <a:bodyPr wrap="none" rtlCol="0">
            <a:spAutoFit/>
          </a:bodyPr>
          <a:lstStyle/>
          <a:p>
            <a:r>
              <a:rPr lang="ja-JP" altLang="en-US" b="1" dirty="0">
                <a:solidFill>
                  <a:srgbClr val="FF5050"/>
                </a:solidFill>
              </a:rPr>
              <a:t>⑥</a:t>
            </a:r>
            <a:r>
              <a:rPr lang="ja-JP" altLang="en-US" b="1" dirty="0" smtClean="0">
                <a:solidFill>
                  <a:srgbClr val="FF5050"/>
                </a:solidFill>
              </a:rPr>
              <a:t>「</a:t>
            </a:r>
            <a:r>
              <a:rPr lang="en-US" altLang="ja-JP" b="1" dirty="0" smtClean="0">
                <a:solidFill>
                  <a:srgbClr val="FF5050"/>
                </a:solidFill>
              </a:rPr>
              <a:t>One Vote Max</a:t>
            </a:r>
            <a:r>
              <a:rPr lang="ja-JP" altLang="en-US" b="1" dirty="0" smtClean="0">
                <a:solidFill>
                  <a:srgbClr val="FF5050"/>
                </a:solidFill>
              </a:rPr>
              <a:t>」を外す</a:t>
            </a:r>
            <a:r>
              <a:rPr lang="en-US" altLang="ja-JP" sz="1400" b="1" dirty="0" smtClean="0">
                <a:solidFill>
                  <a:srgbClr val="FF5050"/>
                </a:solidFill>
              </a:rPr>
              <a:t>※</a:t>
            </a:r>
            <a:endParaRPr lang="en-US" b="1" dirty="0">
              <a:solidFill>
                <a:srgbClr val="FF5050"/>
              </a:solidFill>
            </a:endParaRPr>
          </a:p>
        </p:txBody>
      </p:sp>
      <p:sp>
        <p:nvSpPr>
          <p:cNvPr id="39" name="楕円 38"/>
          <p:cNvSpPr/>
          <p:nvPr/>
        </p:nvSpPr>
        <p:spPr>
          <a:xfrm>
            <a:off x="5716750" y="6314620"/>
            <a:ext cx="1014298" cy="2487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テキスト ボックス 39"/>
          <p:cNvSpPr txBox="1"/>
          <p:nvPr/>
        </p:nvSpPr>
        <p:spPr>
          <a:xfrm>
            <a:off x="6181454" y="6018198"/>
            <a:ext cx="2454518" cy="369332"/>
          </a:xfrm>
          <a:prstGeom prst="rect">
            <a:avLst/>
          </a:prstGeom>
          <a:noFill/>
        </p:spPr>
        <p:txBody>
          <a:bodyPr wrap="none" rtlCol="0">
            <a:spAutoFit/>
          </a:bodyPr>
          <a:lstStyle/>
          <a:p>
            <a:r>
              <a:rPr lang="ja-JP" altLang="en-US" b="1" dirty="0">
                <a:solidFill>
                  <a:srgbClr val="FF5050"/>
                </a:solidFill>
              </a:rPr>
              <a:t>⑦</a:t>
            </a:r>
            <a:r>
              <a:rPr lang="ja-JP" altLang="en-US" b="1" dirty="0" smtClean="0">
                <a:solidFill>
                  <a:srgbClr val="FF5050"/>
                </a:solidFill>
              </a:rPr>
              <a:t> </a:t>
            </a:r>
            <a:r>
              <a:rPr lang="en-US" altLang="ja-JP" b="1" dirty="0" smtClean="0">
                <a:solidFill>
                  <a:srgbClr val="FF5050"/>
                </a:solidFill>
              </a:rPr>
              <a:t>Submit </a:t>
            </a:r>
            <a:r>
              <a:rPr lang="ja-JP" altLang="en-US" b="1" dirty="0" smtClean="0">
                <a:solidFill>
                  <a:srgbClr val="FF5050"/>
                </a:solidFill>
              </a:rPr>
              <a:t>して完了！</a:t>
            </a:r>
            <a:endParaRPr lang="en-US" b="1" dirty="0">
              <a:solidFill>
                <a:srgbClr val="FF5050"/>
              </a:solidFill>
            </a:endParaRPr>
          </a:p>
        </p:txBody>
      </p:sp>
      <p:sp>
        <p:nvSpPr>
          <p:cNvPr id="41" name="テキスト ボックス 40"/>
          <p:cNvSpPr txBox="1"/>
          <p:nvPr/>
        </p:nvSpPr>
        <p:spPr>
          <a:xfrm>
            <a:off x="5661650" y="4197817"/>
            <a:ext cx="2625783" cy="307777"/>
          </a:xfrm>
          <a:prstGeom prst="rect">
            <a:avLst/>
          </a:prstGeom>
          <a:noFill/>
        </p:spPr>
        <p:txBody>
          <a:bodyPr wrap="none" rtlCol="0">
            <a:spAutoFit/>
          </a:bodyPr>
          <a:lstStyle/>
          <a:p>
            <a:r>
              <a:rPr lang="en-US" altLang="ja-JP" sz="1400" dirty="0" smtClean="0">
                <a:latin typeface="Arial" panose="020B0604020202020204" pitchFamily="34" charset="0"/>
                <a:cs typeface="Arial" panose="020B0604020202020204" pitchFamily="34" charset="0"/>
              </a:rPr>
              <a:t>※</a:t>
            </a:r>
            <a:r>
              <a:rPr lang="ja-JP" alt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One Vote Max</a:t>
            </a:r>
            <a:r>
              <a:rPr lang="ja-JP" altLang="en-US" sz="1400" dirty="0" smtClean="0">
                <a:latin typeface="Arial" panose="020B0604020202020204" pitchFamily="34" charset="0"/>
                <a:cs typeface="Arial" panose="020B0604020202020204" pitchFamily="34" charset="0"/>
              </a:rPr>
              <a:t>　：一人一票</a:t>
            </a:r>
            <a:endParaRPr lang="en-US" altLang="ja-JP" sz="1400" dirty="0" smtClean="0">
              <a:latin typeface="Arial" panose="020B0604020202020204" pitchFamily="34" charset="0"/>
              <a:cs typeface="Arial" panose="020B0604020202020204" pitchFamily="34" charset="0"/>
            </a:endParaRPr>
          </a:p>
        </p:txBody>
      </p:sp>
      <p:pic>
        <p:nvPicPr>
          <p:cNvPr id="44" name="図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92308" y="355508"/>
            <a:ext cx="841692" cy="841692"/>
          </a:xfrm>
          <a:prstGeom prst="rect">
            <a:avLst/>
          </a:prstGeom>
        </p:spPr>
      </p:pic>
      <p:sp>
        <p:nvSpPr>
          <p:cNvPr id="48" name="雲 47"/>
          <p:cNvSpPr/>
          <p:nvPr/>
        </p:nvSpPr>
        <p:spPr>
          <a:xfrm>
            <a:off x="5186159" y="2552007"/>
            <a:ext cx="3849775" cy="1479666"/>
          </a:xfrm>
          <a:prstGeom prst="cloud">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図 45"/>
          <p:cNvPicPr>
            <a:picLocks noChangeAspect="1"/>
          </p:cNvPicPr>
          <p:nvPr/>
        </p:nvPicPr>
        <p:blipFill rotWithShape="1">
          <a:blip r:embed="rId8">
            <a:extLst>
              <a:ext uri="{BEBA8EAE-BF5A-486C-A8C5-ECC9F3942E4B}">
                <a14:imgProps xmlns:a14="http://schemas.microsoft.com/office/drawing/2010/main">
                  <a14:imgLayer r:embed="rId9">
                    <a14:imgEffect>
                      <a14:sharpenSoften amount="50000"/>
                    </a14:imgEffect>
                  </a14:imgLayer>
                </a14:imgProps>
              </a:ext>
            </a:extLst>
          </a:blip>
          <a:srcRect t="1" r="78200" b="3858"/>
          <a:stretch/>
        </p:blipFill>
        <p:spPr>
          <a:xfrm>
            <a:off x="6223899" y="3046468"/>
            <a:ext cx="1953491" cy="464250"/>
          </a:xfrm>
          <a:prstGeom prst="rect">
            <a:avLst/>
          </a:prstGeom>
        </p:spPr>
      </p:pic>
      <p:sp>
        <p:nvSpPr>
          <p:cNvPr id="49" name="テキスト ボックス 48"/>
          <p:cNvSpPr txBox="1"/>
          <p:nvPr/>
        </p:nvSpPr>
        <p:spPr>
          <a:xfrm>
            <a:off x="5593737" y="2770546"/>
            <a:ext cx="3175869" cy="307777"/>
          </a:xfrm>
          <a:prstGeom prst="rect">
            <a:avLst/>
          </a:prstGeom>
          <a:noFill/>
        </p:spPr>
        <p:txBody>
          <a:bodyPr wrap="none" rtlCol="0">
            <a:spAutoFit/>
          </a:bodyPr>
          <a:lstStyle/>
          <a:p>
            <a:r>
              <a:rPr lang="en-US" altLang="ja-JP" sz="1400" dirty="0" smtClean="0">
                <a:solidFill>
                  <a:schemeClr val="bg1">
                    <a:lumMod val="85000"/>
                    <a:lumOff val="15000"/>
                  </a:schemeClr>
                </a:solidFill>
                <a:latin typeface="Arial" panose="020B0604020202020204" pitchFamily="34" charset="0"/>
                <a:cs typeface="Arial" panose="020B0604020202020204" pitchFamily="34" charset="0"/>
              </a:rPr>
              <a:t>※</a:t>
            </a:r>
            <a:r>
              <a:rPr lang="ja-JP" altLang="en-US" sz="1400" dirty="0">
                <a:solidFill>
                  <a:schemeClr val="bg1">
                    <a:lumMod val="85000"/>
                    <a:lumOff val="15000"/>
                  </a:schemeClr>
                </a:solidFill>
                <a:latin typeface="Arial" panose="020B0604020202020204" pitchFamily="34" charset="0"/>
                <a:cs typeface="Arial" panose="020B0604020202020204" pitchFamily="34" charset="0"/>
              </a:rPr>
              <a:t> </a:t>
            </a:r>
            <a:r>
              <a:rPr lang="ja-JP" altLang="en-US" sz="1400" dirty="0" smtClean="0">
                <a:solidFill>
                  <a:schemeClr val="bg1">
                    <a:lumMod val="85000"/>
                    <a:lumOff val="15000"/>
                  </a:schemeClr>
                </a:solidFill>
                <a:latin typeface="Arial" panose="020B0604020202020204" pitchFamily="34" charset="0"/>
                <a:cs typeface="Arial" panose="020B0604020202020204" pitchFamily="34" charset="0"/>
              </a:rPr>
              <a:t>ちなみに </a:t>
            </a:r>
            <a:r>
              <a:rPr lang="en-US" altLang="ja-JP" sz="1400" dirty="0" smtClean="0">
                <a:solidFill>
                  <a:schemeClr val="bg1">
                    <a:lumMod val="85000"/>
                    <a:lumOff val="15000"/>
                  </a:schemeClr>
                </a:solidFill>
                <a:latin typeface="Arial" panose="020B0604020202020204" pitchFamily="34" charset="0"/>
                <a:cs typeface="Arial" panose="020B0604020202020204" pitchFamily="34" charset="0"/>
              </a:rPr>
              <a:t>[</a:t>
            </a:r>
            <a:r>
              <a:rPr lang="ja-JP" altLang="en-US" sz="1400" dirty="0" smtClean="0">
                <a:solidFill>
                  <a:schemeClr val="bg1">
                    <a:lumMod val="85000"/>
                    <a:lumOff val="15000"/>
                  </a:schemeClr>
                </a:solidFill>
                <a:latin typeface="Arial" panose="020B0604020202020204" pitchFamily="34" charset="0"/>
                <a:cs typeface="Arial" panose="020B0604020202020204" pitchFamily="34" charset="0"/>
              </a:rPr>
              <a:t>はい</a:t>
            </a:r>
            <a:r>
              <a:rPr lang="en-US" altLang="ja-JP" sz="1400" dirty="0" smtClean="0">
                <a:solidFill>
                  <a:schemeClr val="bg1">
                    <a:lumMod val="85000"/>
                    <a:lumOff val="15000"/>
                  </a:schemeClr>
                </a:solidFill>
                <a:latin typeface="Arial" panose="020B0604020202020204" pitchFamily="34" charset="0"/>
                <a:cs typeface="Arial" panose="020B0604020202020204" pitchFamily="34" charset="0"/>
              </a:rPr>
              <a:t>/</a:t>
            </a:r>
            <a:r>
              <a:rPr lang="ja-JP" altLang="en-US" sz="1400" dirty="0" smtClean="0">
                <a:solidFill>
                  <a:schemeClr val="bg1">
                    <a:lumMod val="85000"/>
                    <a:lumOff val="15000"/>
                  </a:schemeClr>
                </a:solidFill>
                <a:latin typeface="Arial" panose="020B0604020202020204" pitchFamily="34" charset="0"/>
                <a:cs typeface="Arial" panose="020B0604020202020204" pitchFamily="34" charset="0"/>
              </a:rPr>
              <a:t>いいえ</a:t>
            </a:r>
            <a:r>
              <a:rPr lang="en-US" altLang="ja-JP" sz="1400" dirty="0" smtClean="0">
                <a:solidFill>
                  <a:schemeClr val="bg1">
                    <a:lumMod val="85000"/>
                    <a:lumOff val="15000"/>
                  </a:schemeClr>
                </a:solidFill>
                <a:latin typeface="Arial" panose="020B0604020202020204" pitchFamily="34" charset="0"/>
                <a:cs typeface="Arial" panose="020B0604020202020204" pitchFamily="34" charset="0"/>
              </a:rPr>
              <a:t>]</a:t>
            </a:r>
            <a:r>
              <a:rPr lang="ja-JP" altLang="en-US" sz="1400" dirty="0" smtClean="0">
                <a:solidFill>
                  <a:schemeClr val="bg1">
                    <a:lumMod val="85000"/>
                    <a:lumOff val="15000"/>
                  </a:schemeClr>
                </a:solidFill>
                <a:latin typeface="Arial" panose="020B0604020202020204" pitchFamily="34" charset="0"/>
                <a:cs typeface="Arial" panose="020B0604020202020204" pitchFamily="34" charset="0"/>
              </a:rPr>
              <a:t> で済むなら</a:t>
            </a:r>
            <a:endParaRPr lang="en-US" altLang="ja-JP" sz="1400" dirty="0" smtClean="0">
              <a:solidFill>
                <a:schemeClr val="bg1">
                  <a:lumMod val="85000"/>
                  <a:lumOff val="15000"/>
                </a:schemeClr>
              </a:solidFill>
              <a:latin typeface="Arial" panose="020B0604020202020204" pitchFamily="34" charset="0"/>
              <a:cs typeface="Arial" panose="020B0604020202020204" pitchFamily="34" charset="0"/>
            </a:endParaRPr>
          </a:p>
        </p:txBody>
      </p:sp>
      <p:sp>
        <p:nvSpPr>
          <p:cNvPr id="50" name="テキスト ボックス 49"/>
          <p:cNvSpPr txBox="1"/>
          <p:nvPr/>
        </p:nvSpPr>
        <p:spPr>
          <a:xfrm>
            <a:off x="6229678" y="3501335"/>
            <a:ext cx="2239716" cy="307777"/>
          </a:xfrm>
          <a:prstGeom prst="rect">
            <a:avLst/>
          </a:prstGeom>
          <a:noFill/>
        </p:spPr>
        <p:txBody>
          <a:bodyPr wrap="none" rtlCol="0">
            <a:spAutoFit/>
          </a:bodyPr>
          <a:lstStyle/>
          <a:p>
            <a:r>
              <a:rPr lang="ja-JP" altLang="en-US" sz="1400" dirty="0" smtClean="0">
                <a:solidFill>
                  <a:schemeClr val="bg1">
                    <a:lumMod val="85000"/>
                    <a:lumOff val="15000"/>
                  </a:schemeClr>
                </a:solidFill>
                <a:latin typeface="Arial" panose="020B0604020202020204" pitchFamily="34" charset="0"/>
                <a:cs typeface="Arial" panose="020B0604020202020204" pitchFamily="34" charset="0"/>
              </a:rPr>
              <a:t>など</a:t>
            </a:r>
            <a:r>
              <a:rPr lang="ja-JP" altLang="en-US" sz="1400" dirty="0">
                <a:solidFill>
                  <a:schemeClr val="bg1">
                    <a:lumMod val="85000"/>
                    <a:lumOff val="15000"/>
                  </a:schemeClr>
                </a:solidFill>
                <a:latin typeface="Arial" panose="020B0604020202020204" pitchFamily="34" charset="0"/>
                <a:cs typeface="Arial" panose="020B0604020202020204" pitchFamily="34" charset="0"/>
              </a:rPr>
              <a:t>と</a:t>
            </a:r>
            <a:r>
              <a:rPr lang="ja-JP" altLang="en-US" sz="1400" dirty="0" smtClean="0">
                <a:solidFill>
                  <a:schemeClr val="bg1">
                    <a:lumMod val="85000"/>
                    <a:lumOff val="15000"/>
                  </a:schemeClr>
                </a:solidFill>
                <a:latin typeface="Arial" panose="020B0604020202020204" pitchFamily="34" charset="0"/>
                <a:cs typeface="Arial" panose="020B0604020202020204" pitchFamily="34" charset="0"/>
              </a:rPr>
              <a:t>送信するだけで</a:t>
            </a:r>
            <a:r>
              <a:rPr lang="en-US" altLang="ja-JP" sz="1400" dirty="0" smtClean="0">
                <a:solidFill>
                  <a:schemeClr val="bg1">
                    <a:lumMod val="85000"/>
                    <a:lumOff val="15000"/>
                  </a:schemeClr>
                </a:solidFill>
                <a:latin typeface="Arial" panose="020B0604020202020204" pitchFamily="34" charset="0"/>
                <a:cs typeface="Arial" panose="020B0604020202020204" pitchFamily="34" charset="0"/>
              </a:rPr>
              <a:t>OK</a:t>
            </a:r>
          </a:p>
        </p:txBody>
      </p:sp>
    </p:spTree>
    <p:extLst>
      <p:ext uri="{BB962C8B-B14F-4D97-AF65-F5344CB8AC3E}">
        <p14:creationId xmlns:p14="http://schemas.microsoft.com/office/powerpoint/2010/main" val="1854308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投票する（</a:t>
            </a:r>
            <a:r>
              <a:rPr lang="en-US" altLang="ja-JP" dirty="0" smtClean="0"/>
              <a:t>Polly</a:t>
            </a:r>
            <a:r>
              <a:rPr lang="ja-JP" altLang="en-US" dirty="0"/>
              <a:t>）</a:t>
            </a:r>
            <a:endParaRPr lang="en-US" dirty="0"/>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22</a:t>
            </a:fld>
            <a:endParaRPr kumimoji="1" lang="ja-JP" altLang="en-US"/>
          </a:p>
        </p:txBody>
      </p:sp>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22818" t="34892" r="20550" b="9056"/>
          <a:stretch/>
        </p:blipFill>
        <p:spPr>
          <a:xfrm>
            <a:off x="1294065" y="1837111"/>
            <a:ext cx="7039935" cy="4465371"/>
          </a:xfrm>
          <a:prstGeom prst="rect">
            <a:avLst/>
          </a:prstGeom>
        </p:spPr>
      </p:pic>
      <p:sp>
        <p:nvSpPr>
          <p:cNvPr id="36" name="テキスト ボックス 35"/>
          <p:cNvSpPr txBox="1"/>
          <p:nvPr/>
        </p:nvSpPr>
        <p:spPr>
          <a:xfrm>
            <a:off x="620266" y="2706376"/>
            <a:ext cx="636713" cy="369332"/>
          </a:xfrm>
          <a:prstGeom prst="rect">
            <a:avLst/>
          </a:prstGeom>
          <a:noFill/>
        </p:spPr>
        <p:txBody>
          <a:bodyPr wrap="none" rtlCol="0">
            <a:spAutoFit/>
          </a:bodyPr>
          <a:lstStyle/>
          <a:p>
            <a:r>
              <a:rPr lang="ja-JP" altLang="en-US" b="1" dirty="0" smtClean="0">
                <a:solidFill>
                  <a:srgbClr val="FFC000"/>
                </a:solidFill>
              </a:rPr>
              <a:t>投票</a:t>
            </a:r>
            <a:endParaRPr lang="en-US" b="1" dirty="0">
              <a:solidFill>
                <a:srgbClr val="FFC000"/>
              </a:solidFill>
            </a:endParaRPr>
          </a:p>
        </p:txBody>
      </p:sp>
      <p:sp>
        <p:nvSpPr>
          <p:cNvPr id="43" name="楕円 42"/>
          <p:cNvSpPr/>
          <p:nvPr/>
        </p:nvSpPr>
        <p:spPr>
          <a:xfrm>
            <a:off x="1779021" y="5956220"/>
            <a:ext cx="1205248" cy="261699"/>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FF00"/>
              </a:solidFill>
            </a:endParaRPr>
          </a:p>
        </p:txBody>
      </p:sp>
      <p:sp>
        <p:nvSpPr>
          <p:cNvPr id="44" name="テキスト ボックス 43"/>
          <p:cNvSpPr txBox="1"/>
          <p:nvPr/>
        </p:nvSpPr>
        <p:spPr>
          <a:xfrm>
            <a:off x="597996" y="6302482"/>
            <a:ext cx="4381328" cy="369332"/>
          </a:xfrm>
          <a:prstGeom prst="rect">
            <a:avLst/>
          </a:prstGeom>
          <a:noFill/>
        </p:spPr>
        <p:txBody>
          <a:bodyPr wrap="none" rtlCol="0">
            <a:spAutoFit/>
          </a:bodyPr>
          <a:lstStyle/>
          <a:p>
            <a:r>
              <a:rPr lang="ja-JP" altLang="en-US" b="1" dirty="0" smtClean="0">
                <a:solidFill>
                  <a:srgbClr val="FFC000"/>
                </a:solidFill>
              </a:rPr>
              <a:t>伝えたいことがあれば「</a:t>
            </a:r>
            <a:r>
              <a:rPr lang="en-US" altLang="ja-JP" b="1" dirty="0" smtClean="0">
                <a:solidFill>
                  <a:srgbClr val="FFC000"/>
                </a:solidFill>
              </a:rPr>
              <a:t>Add Comment</a:t>
            </a:r>
            <a:r>
              <a:rPr lang="ja-JP" altLang="en-US" b="1" dirty="0" smtClean="0">
                <a:solidFill>
                  <a:srgbClr val="FFC000"/>
                </a:solidFill>
              </a:rPr>
              <a:t>」</a:t>
            </a:r>
            <a:endParaRPr lang="en-US" b="1" dirty="0">
              <a:solidFill>
                <a:srgbClr val="FFC000"/>
              </a:solidFill>
            </a:endParaRPr>
          </a:p>
        </p:txBody>
      </p:sp>
      <p:sp>
        <p:nvSpPr>
          <p:cNvPr id="46" name="楕円 45"/>
          <p:cNvSpPr/>
          <p:nvPr/>
        </p:nvSpPr>
        <p:spPr>
          <a:xfrm>
            <a:off x="1413163" y="2681437"/>
            <a:ext cx="4505499" cy="365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FF00"/>
              </a:solidFill>
            </a:endParaRPr>
          </a:p>
        </p:txBody>
      </p:sp>
      <p:sp>
        <p:nvSpPr>
          <p:cNvPr id="9" name="フリーフォーム 8"/>
          <p:cNvSpPr/>
          <p:nvPr/>
        </p:nvSpPr>
        <p:spPr>
          <a:xfrm flipH="1">
            <a:off x="4385470" y="5827512"/>
            <a:ext cx="410973" cy="639790"/>
          </a:xfrm>
          <a:custGeom>
            <a:avLst/>
            <a:gdLst>
              <a:gd name="connsiteX0" fmla="*/ 4611 w 603127"/>
              <a:gd name="connsiteY0" fmla="*/ 366173 h 366173"/>
              <a:gd name="connsiteX1" fmla="*/ 87738 w 603127"/>
              <a:gd name="connsiteY1" fmla="*/ 58602 h 366173"/>
              <a:gd name="connsiteX2" fmla="*/ 603127 w 603127"/>
              <a:gd name="connsiteY2" fmla="*/ 413 h 366173"/>
            </a:gdLst>
            <a:ahLst/>
            <a:cxnLst>
              <a:cxn ang="0">
                <a:pos x="connsiteX0" y="connsiteY0"/>
              </a:cxn>
              <a:cxn ang="0">
                <a:pos x="connsiteX1" y="connsiteY1"/>
              </a:cxn>
              <a:cxn ang="0">
                <a:pos x="connsiteX2" y="connsiteY2"/>
              </a:cxn>
            </a:cxnLst>
            <a:rect l="l" t="t" r="r" b="b"/>
            <a:pathLst>
              <a:path w="603127" h="366173">
                <a:moveTo>
                  <a:pt x="4611" y="366173"/>
                </a:moveTo>
                <a:cubicBezTo>
                  <a:pt x="-3702" y="242867"/>
                  <a:pt x="-12015" y="119562"/>
                  <a:pt x="87738" y="58602"/>
                </a:cubicBezTo>
                <a:cubicBezTo>
                  <a:pt x="187491" y="-2358"/>
                  <a:pt x="395309" y="-973"/>
                  <a:pt x="603127" y="413"/>
                </a:cubicBezTo>
              </a:path>
            </a:pathLst>
          </a:custGeom>
          <a:noFill/>
          <a:ln w="28575">
            <a:solidFill>
              <a:srgbClr val="FFC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図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92308" y="355508"/>
            <a:ext cx="841692" cy="841692"/>
          </a:xfrm>
          <a:prstGeom prst="rect">
            <a:avLst/>
          </a:prstGeom>
        </p:spPr>
      </p:pic>
      <p:sp>
        <p:nvSpPr>
          <p:cNvPr id="11" name="右中かっこ 10"/>
          <p:cNvSpPr/>
          <p:nvPr/>
        </p:nvSpPr>
        <p:spPr>
          <a:xfrm>
            <a:off x="5844533" y="3269017"/>
            <a:ext cx="407326" cy="2948902"/>
          </a:xfrm>
          <a:prstGeom prst="rightBrace">
            <a:avLst/>
          </a:prstGeom>
          <a:ln w="28575">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テキスト ボックス 47"/>
          <p:cNvSpPr txBox="1"/>
          <p:nvPr/>
        </p:nvSpPr>
        <p:spPr>
          <a:xfrm>
            <a:off x="6403548" y="4558802"/>
            <a:ext cx="1088760" cy="369332"/>
          </a:xfrm>
          <a:prstGeom prst="rect">
            <a:avLst/>
          </a:prstGeom>
          <a:noFill/>
        </p:spPr>
        <p:txBody>
          <a:bodyPr wrap="none" rtlCol="0">
            <a:spAutoFit/>
          </a:bodyPr>
          <a:lstStyle/>
          <a:p>
            <a:r>
              <a:rPr lang="ja-JP" altLang="en-US" b="1" dirty="0" smtClean="0">
                <a:solidFill>
                  <a:srgbClr val="FF5050"/>
                </a:solidFill>
              </a:rPr>
              <a:t>投票</a:t>
            </a:r>
            <a:r>
              <a:rPr lang="ja-JP" altLang="en-US" b="1" dirty="0">
                <a:solidFill>
                  <a:srgbClr val="FF5050"/>
                </a:solidFill>
              </a:rPr>
              <a:t>結果</a:t>
            </a:r>
            <a:endParaRPr lang="en-US" b="1" dirty="0">
              <a:solidFill>
                <a:srgbClr val="FF5050"/>
              </a:solidFill>
            </a:endParaRPr>
          </a:p>
        </p:txBody>
      </p:sp>
    </p:spTree>
    <p:extLst>
      <p:ext uri="{BB962C8B-B14F-4D97-AF65-F5344CB8AC3E}">
        <p14:creationId xmlns:p14="http://schemas.microsoft.com/office/powerpoint/2010/main" val="2349064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716183"/>
            <a:ext cx="9144000" cy="1569660"/>
          </a:xfrm>
          <a:prstGeom prst="rect">
            <a:avLst/>
          </a:prstGeom>
          <a:noFill/>
        </p:spPr>
        <p:txBody>
          <a:bodyPr wrap="square" rtlCol="0">
            <a:spAutoFit/>
          </a:bodyPr>
          <a:lstStyle/>
          <a:p>
            <a:pPr algn="ctr"/>
            <a:r>
              <a:rPr lang="ja-JP" altLang="en-US" sz="3200" dirty="0" smtClean="0"/>
              <a:t>使い方　その６</a:t>
            </a:r>
            <a:endParaRPr lang="en-US" altLang="ja-JP" sz="3200" dirty="0" smtClean="0"/>
          </a:p>
          <a:p>
            <a:pPr algn="ctr"/>
            <a:endParaRPr lang="en-US" altLang="ja-JP" sz="3200" dirty="0" smtClean="0"/>
          </a:p>
          <a:p>
            <a:pPr algn="ctr"/>
            <a:r>
              <a:rPr lang="ja-JP" altLang="en-US" sz="3200" dirty="0" smtClean="0"/>
              <a:t>他のチャンネルを探す・入る</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23</a:t>
            </a:fld>
            <a:endParaRPr kumimoji="1" lang="ja-JP" altLang="en-US"/>
          </a:p>
        </p:txBody>
      </p:sp>
    </p:spTree>
    <p:extLst>
      <p:ext uri="{BB962C8B-B14F-4D97-AF65-F5344CB8AC3E}">
        <p14:creationId xmlns:p14="http://schemas.microsoft.com/office/powerpoint/2010/main" val="3424058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他のチャンネルを探す・入る</a:t>
            </a:r>
            <a:endParaRPr lang="en-US" dirty="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24</a:t>
            </a:fld>
            <a:endParaRPr kumimoji="1"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71689"/>
          <a:stretch/>
        </p:blipFill>
        <p:spPr>
          <a:xfrm>
            <a:off x="780646" y="1806150"/>
            <a:ext cx="2091145" cy="4733630"/>
          </a:xfrm>
          <a:prstGeom prst="rect">
            <a:avLst/>
          </a:prstGeom>
        </p:spPr>
      </p:pic>
      <p:sp>
        <p:nvSpPr>
          <p:cNvPr id="6" name="楕円 5"/>
          <p:cNvSpPr/>
          <p:nvPr/>
        </p:nvSpPr>
        <p:spPr>
          <a:xfrm>
            <a:off x="1134431" y="3534337"/>
            <a:ext cx="723207" cy="270895"/>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テキスト ボックス 6"/>
          <p:cNvSpPr txBox="1"/>
          <p:nvPr/>
        </p:nvSpPr>
        <p:spPr>
          <a:xfrm>
            <a:off x="1857638" y="3491599"/>
            <a:ext cx="415498" cy="369332"/>
          </a:xfrm>
          <a:prstGeom prst="rect">
            <a:avLst/>
          </a:prstGeom>
          <a:noFill/>
        </p:spPr>
        <p:txBody>
          <a:bodyPr wrap="none" rtlCol="0">
            <a:spAutoFit/>
          </a:bodyPr>
          <a:lstStyle/>
          <a:p>
            <a:r>
              <a:rPr lang="ja-JP" altLang="en-US" dirty="0" smtClean="0">
                <a:solidFill>
                  <a:srgbClr val="FF5050"/>
                </a:solidFill>
              </a:rPr>
              <a:t>①</a:t>
            </a:r>
            <a:endParaRPr lang="en-US" dirty="0">
              <a:solidFill>
                <a:srgbClr val="FF5050"/>
              </a:solidFill>
            </a:endParaRPr>
          </a:p>
        </p:txBody>
      </p:sp>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198" t="13232" r="21679"/>
          <a:stretch/>
        </p:blipFill>
        <p:spPr>
          <a:xfrm>
            <a:off x="3417683" y="1806150"/>
            <a:ext cx="4958913" cy="3529646"/>
          </a:xfrm>
          <a:prstGeom prst="rect">
            <a:avLst/>
          </a:prstGeom>
        </p:spPr>
      </p:pic>
      <p:sp>
        <p:nvSpPr>
          <p:cNvPr id="12" name="右矢印 11"/>
          <p:cNvSpPr/>
          <p:nvPr/>
        </p:nvSpPr>
        <p:spPr>
          <a:xfrm>
            <a:off x="2572464" y="2584640"/>
            <a:ext cx="1014153" cy="1634268"/>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グループ化 27"/>
          <p:cNvGrpSpPr/>
          <p:nvPr/>
        </p:nvGrpSpPr>
        <p:grpSpPr>
          <a:xfrm>
            <a:off x="5115602" y="4574257"/>
            <a:ext cx="3251529" cy="1214970"/>
            <a:chOff x="5115602" y="4574257"/>
            <a:chExt cx="3251529" cy="1214970"/>
          </a:xfrm>
        </p:grpSpPr>
        <p:sp>
          <p:nvSpPr>
            <p:cNvPr id="10" name="正方形/長方形 9"/>
            <p:cNvSpPr/>
            <p:nvPr/>
          </p:nvSpPr>
          <p:spPr>
            <a:xfrm>
              <a:off x="5115602" y="4574257"/>
              <a:ext cx="2201758" cy="406720"/>
            </a:xfrm>
            <a:prstGeom prst="rect">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図 13"/>
            <p:cNvPicPr>
              <a:picLocks noChangeAspect="1"/>
            </p:cNvPicPr>
            <p:nvPr/>
          </p:nvPicPr>
          <p:blipFill rotWithShape="1">
            <a:blip r:embed="rId3">
              <a:extLst>
                <a:ext uri="{28A0092B-C50C-407E-A947-70E740481C1C}">
                  <a14:useLocalDpi xmlns:a14="http://schemas.microsoft.com/office/drawing/2010/main" val="0"/>
                </a:ext>
              </a:extLst>
            </a:blip>
            <a:srcRect l="29539" t="82364" r="48516" b="9360"/>
            <a:stretch/>
          </p:blipFill>
          <p:spPr>
            <a:xfrm>
              <a:off x="5626707" y="5134471"/>
              <a:ext cx="2709334" cy="654756"/>
            </a:xfrm>
            <a:prstGeom prst="rect">
              <a:avLst/>
            </a:prstGeom>
            <a:ln w="38100">
              <a:solidFill>
                <a:srgbClr val="FF5050"/>
              </a:solidFill>
            </a:ln>
          </p:spPr>
        </p:pic>
        <p:cxnSp>
          <p:nvCxnSpPr>
            <p:cNvPr id="16" name="直線コネクタ 15"/>
            <p:cNvCxnSpPr/>
            <p:nvPr/>
          </p:nvCxnSpPr>
          <p:spPr>
            <a:xfrm>
              <a:off x="5115602" y="4975809"/>
              <a:ext cx="480015" cy="799683"/>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317360" y="4574257"/>
              <a:ext cx="1049771" cy="560214"/>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grpSp>
      <p:grpSp>
        <p:nvGrpSpPr>
          <p:cNvPr id="27" name="グループ化 26"/>
          <p:cNvGrpSpPr/>
          <p:nvPr/>
        </p:nvGrpSpPr>
        <p:grpSpPr>
          <a:xfrm>
            <a:off x="4692275" y="5776468"/>
            <a:ext cx="3877985" cy="830997"/>
            <a:chOff x="2506030" y="5759842"/>
            <a:chExt cx="3877985" cy="830997"/>
          </a:xfrm>
        </p:grpSpPr>
        <p:sp>
          <p:nvSpPr>
            <p:cNvPr id="11" name="テキスト ボックス 10"/>
            <p:cNvSpPr txBox="1"/>
            <p:nvPr/>
          </p:nvSpPr>
          <p:spPr>
            <a:xfrm>
              <a:off x="2506030" y="5759842"/>
              <a:ext cx="3877985" cy="830997"/>
            </a:xfrm>
            <a:prstGeom prst="rect">
              <a:avLst/>
            </a:prstGeom>
            <a:noFill/>
          </p:spPr>
          <p:txBody>
            <a:bodyPr wrap="none" rtlCol="0">
              <a:spAutoFit/>
            </a:bodyPr>
            <a:lstStyle/>
            <a:p>
              <a:pPr>
                <a:lnSpc>
                  <a:spcPct val="150000"/>
                </a:lnSpc>
              </a:pPr>
              <a:r>
                <a:rPr lang="ja-JP" altLang="en-US" sz="1600" b="1" dirty="0" smtClean="0">
                  <a:solidFill>
                    <a:srgbClr val="FF5050"/>
                  </a:solidFill>
                </a:rPr>
                <a:t>② </a:t>
              </a:r>
              <a:r>
                <a:rPr lang="ja-JP" altLang="en-US" sz="1600" b="1" dirty="0">
                  <a:solidFill>
                    <a:srgbClr val="FF5050"/>
                  </a:solidFill>
                </a:rPr>
                <a:t>気</a:t>
              </a:r>
              <a:r>
                <a:rPr lang="ja-JP" altLang="en-US" sz="1600" b="1" dirty="0" smtClean="0">
                  <a:solidFill>
                    <a:srgbClr val="FF5050"/>
                  </a:solidFill>
                </a:rPr>
                <a:t>になる目的のチャンネルをクリック</a:t>
              </a:r>
              <a:endParaRPr lang="en-US" altLang="ja-JP" sz="1600" b="1" dirty="0" smtClean="0">
                <a:solidFill>
                  <a:srgbClr val="FF5050"/>
                </a:solidFill>
              </a:endParaRPr>
            </a:p>
            <a:p>
              <a:pPr>
                <a:lnSpc>
                  <a:spcPct val="150000"/>
                </a:lnSpc>
              </a:pPr>
              <a:r>
                <a:rPr lang="ja-JP" altLang="en-US" sz="1600" b="1" dirty="0" smtClean="0">
                  <a:solidFill>
                    <a:srgbClr val="FF5050"/>
                  </a:solidFill>
                </a:rPr>
                <a:t>③</a:t>
              </a:r>
              <a:endParaRPr lang="en-US" sz="1600" b="1" dirty="0">
                <a:solidFill>
                  <a:srgbClr val="FF5050"/>
                </a:solidFill>
              </a:endParaRPr>
            </a:p>
          </p:txBody>
        </p:sp>
        <p:pic>
          <p:nvPicPr>
            <p:cNvPr id="23" name="図 22"/>
            <p:cNvPicPr>
              <a:picLocks noChangeAspect="1"/>
            </p:cNvPicPr>
            <p:nvPr/>
          </p:nvPicPr>
          <p:blipFill rotWithShape="1">
            <a:blip r:embed="rId4"/>
            <a:srcRect l="1206" t="6866" r="2944" b="16770"/>
            <a:stretch/>
          </p:blipFill>
          <p:spPr>
            <a:xfrm>
              <a:off x="2882230" y="6190646"/>
              <a:ext cx="1579419" cy="349134"/>
            </a:xfrm>
            <a:prstGeom prst="rect">
              <a:avLst/>
            </a:prstGeom>
          </p:spPr>
        </p:pic>
      </p:grpSp>
    </p:spTree>
    <p:extLst>
      <p:ext uri="{BB962C8B-B14F-4D97-AF65-F5344CB8AC3E}">
        <p14:creationId xmlns:p14="http://schemas.microsoft.com/office/powerpoint/2010/main" val="2007697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いろんな</a:t>
            </a:r>
            <a:r>
              <a:rPr lang="en-US" altLang="ja-JP" dirty="0" smtClean="0"/>
              <a:t>Tips</a:t>
            </a:r>
            <a:endParaRPr lang="en-US" dirty="0"/>
          </a:p>
        </p:txBody>
      </p:sp>
      <p:sp>
        <p:nvSpPr>
          <p:cNvPr id="3" name="コンテンツ プレースホルダー 2"/>
          <p:cNvSpPr>
            <a:spLocks noGrp="1"/>
          </p:cNvSpPr>
          <p:nvPr>
            <p:ph idx="1"/>
          </p:nvPr>
        </p:nvSpPr>
        <p:spPr>
          <a:xfrm>
            <a:off x="809997" y="1822976"/>
            <a:ext cx="7735487" cy="3366390"/>
          </a:xfrm>
        </p:spPr>
        <p:txBody>
          <a:bodyPr anchor="t">
            <a:normAutofit fontScale="92500" lnSpcReduction="20000"/>
          </a:bodyPr>
          <a:lstStyle/>
          <a:p>
            <a:r>
              <a:rPr lang="ja-JP" altLang="en-US" dirty="0" smtClean="0"/>
              <a:t>入力欄で矢印キー「↑」すると自分の直前の発言を編集します。</a:t>
            </a:r>
            <a:endParaRPr lang="en-US" altLang="ja-JP" dirty="0" smtClean="0"/>
          </a:p>
          <a:p>
            <a:endParaRPr lang="en-US" altLang="ja-JP" dirty="0" smtClean="0"/>
          </a:p>
          <a:p>
            <a:r>
              <a:rPr lang="en-US" altLang="ja-JP" dirty="0" err="1" smtClean="0"/>
              <a:t>Clipboad</a:t>
            </a:r>
            <a:r>
              <a:rPr lang="en-US" altLang="ja-JP" dirty="0" smtClean="0"/>
              <a:t> </a:t>
            </a:r>
            <a:r>
              <a:rPr lang="ja-JP" altLang="en-US" dirty="0" smtClean="0"/>
              <a:t>に画像を保存　➡　入力欄</a:t>
            </a:r>
            <a:r>
              <a:rPr lang="ja-JP" altLang="en-US" dirty="0"/>
              <a:t>に</a:t>
            </a:r>
            <a:r>
              <a:rPr lang="ja-JP" altLang="en-US" dirty="0" smtClean="0"/>
              <a:t> </a:t>
            </a:r>
            <a:r>
              <a:rPr lang="en-US" altLang="ja-JP" dirty="0" smtClean="0"/>
              <a:t>[</a:t>
            </a:r>
            <a:r>
              <a:rPr lang="en-US" altLang="ja-JP" dirty="0" err="1" smtClean="0"/>
              <a:t>Ctrl+V</a:t>
            </a:r>
            <a:r>
              <a:rPr lang="en-US" altLang="ja-JP" dirty="0" smtClean="0"/>
              <a:t>] </a:t>
            </a:r>
            <a:r>
              <a:rPr lang="ja-JP" altLang="en-US" dirty="0" smtClean="0"/>
              <a:t>　で貼れます。</a:t>
            </a:r>
            <a:endParaRPr lang="en-US" altLang="ja-JP" dirty="0" smtClean="0"/>
          </a:p>
          <a:p>
            <a:pPr lvl="1"/>
            <a:r>
              <a:rPr lang="en-US" altLang="ja-JP" dirty="0" smtClean="0"/>
              <a:t>[</a:t>
            </a:r>
            <a:r>
              <a:rPr lang="en-US" altLang="ja-JP" dirty="0" err="1" smtClean="0"/>
              <a:t>PrintScreen</a:t>
            </a:r>
            <a:r>
              <a:rPr lang="en-US" altLang="ja-JP" dirty="0" smtClean="0"/>
              <a:t>]</a:t>
            </a:r>
            <a:r>
              <a:rPr lang="ja-JP" altLang="en-US" dirty="0"/>
              <a:t>　➡</a:t>
            </a:r>
            <a:r>
              <a:rPr lang="ja-JP" altLang="en-US" dirty="0" smtClean="0"/>
              <a:t>　</a:t>
            </a:r>
            <a:r>
              <a:rPr lang="en-US" altLang="ja-JP" dirty="0" smtClean="0"/>
              <a:t>[</a:t>
            </a:r>
            <a:r>
              <a:rPr lang="en-US" altLang="ja-JP" dirty="0" err="1" smtClean="0"/>
              <a:t>Ctrl+V</a:t>
            </a:r>
            <a:r>
              <a:rPr lang="en-US" altLang="ja-JP" dirty="0" smtClean="0"/>
              <a:t>]</a:t>
            </a:r>
            <a:endParaRPr lang="en-US" altLang="ja-JP" dirty="0"/>
          </a:p>
          <a:p>
            <a:pPr lvl="1"/>
            <a:r>
              <a:rPr lang="en-US" altLang="ja-JP" dirty="0" smtClean="0"/>
              <a:t>Snipping Tool</a:t>
            </a:r>
            <a:r>
              <a:rPr lang="ja-JP" altLang="en-US" dirty="0"/>
              <a:t> </a:t>
            </a:r>
            <a:r>
              <a:rPr lang="ja-JP" altLang="en-US" dirty="0" smtClean="0"/>
              <a:t>→</a:t>
            </a:r>
            <a:r>
              <a:rPr lang="ja-JP" altLang="en-US" dirty="0"/>
              <a:t> </a:t>
            </a:r>
            <a:r>
              <a:rPr lang="ja-JP" altLang="en-US" dirty="0" smtClean="0"/>
              <a:t>新規作成＆範囲選択 →　  </a:t>
            </a:r>
            <a:r>
              <a:rPr lang="en-US" altLang="ja-JP" dirty="0" smtClean="0"/>
              <a:t>(</a:t>
            </a:r>
            <a:r>
              <a:rPr lang="ja-JP" altLang="en-US" dirty="0" smtClean="0"/>
              <a:t>コピー</a:t>
            </a:r>
            <a:r>
              <a:rPr lang="en-US" altLang="ja-JP" dirty="0" smtClean="0"/>
              <a:t>)</a:t>
            </a:r>
            <a:r>
              <a:rPr lang="ja-JP" altLang="en-US" dirty="0" smtClean="0"/>
              <a:t>　 ➡　</a:t>
            </a:r>
            <a:r>
              <a:rPr lang="en-US" altLang="ja-JP" dirty="0" smtClean="0"/>
              <a:t>[</a:t>
            </a:r>
            <a:r>
              <a:rPr lang="en-US" altLang="ja-JP" dirty="0" err="1" smtClean="0"/>
              <a:t>Ctrl+V</a:t>
            </a:r>
            <a:r>
              <a:rPr lang="en-US" altLang="ja-JP" dirty="0" smtClean="0"/>
              <a:t>]</a:t>
            </a:r>
          </a:p>
          <a:p>
            <a:endParaRPr lang="en-US" dirty="0" smtClean="0"/>
          </a:p>
          <a:p>
            <a:r>
              <a:rPr lang="en-US" dirty="0" smtClean="0"/>
              <a:t>Slack </a:t>
            </a:r>
            <a:r>
              <a:rPr lang="ja-JP" altLang="en-US" dirty="0" smtClean="0"/>
              <a:t>はほとんどの操作をコマンド（</a:t>
            </a:r>
            <a:r>
              <a:rPr lang="ja-JP" altLang="en-US" dirty="0"/>
              <a:t> </a:t>
            </a:r>
            <a:r>
              <a:rPr lang="en-US" altLang="ja-JP" dirty="0">
                <a:solidFill>
                  <a:srgbClr val="FFFF00"/>
                </a:solidFill>
              </a:rPr>
              <a:t>/</a:t>
            </a:r>
            <a:r>
              <a:rPr lang="ja-JP" altLang="en-US" dirty="0">
                <a:solidFill>
                  <a:srgbClr val="FFFF00"/>
                </a:solidFill>
              </a:rPr>
              <a:t>○</a:t>
            </a:r>
            <a:r>
              <a:rPr lang="ja-JP" altLang="en-US" dirty="0" smtClean="0">
                <a:solidFill>
                  <a:srgbClr val="FFFF00"/>
                </a:solidFill>
              </a:rPr>
              <a:t>○</a:t>
            </a:r>
            <a:r>
              <a:rPr lang="ja-JP" altLang="en-US" dirty="0" smtClean="0"/>
              <a:t>）で行えます。</a:t>
            </a:r>
            <a:endParaRPr lang="en-US" altLang="ja-JP" dirty="0" smtClean="0"/>
          </a:p>
          <a:p>
            <a:pPr lvl="1"/>
            <a:r>
              <a:rPr lang="en-US" dirty="0" smtClean="0"/>
              <a:t>/s  </a:t>
            </a:r>
            <a:r>
              <a:rPr lang="ja-JP" altLang="en-US" dirty="0" smtClean="0"/>
              <a:t>文字列</a:t>
            </a:r>
            <a:r>
              <a:rPr lang="en-US" altLang="ja-JP" dirty="0" smtClean="0"/>
              <a:t>				</a:t>
            </a:r>
            <a:r>
              <a:rPr lang="ja-JP" altLang="en-US" dirty="0" smtClean="0"/>
              <a:t>：</a:t>
            </a:r>
            <a:r>
              <a:rPr lang="en-US" altLang="ja-JP" dirty="0" smtClean="0"/>
              <a:t>WS</a:t>
            </a:r>
            <a:r>
              <a:rPr lang="ja-JP" altLang="en-US" dirty="0" smtClean="0"/>
              <a:t>内で “文字列” を検索</a:t>
            </a:r>
            <a:endParaRPr lang="en-US" altLang="ja-JP" dirty="0" smtClean="0"/>
          </a:p>
          <a:p>
            <a:pPr lvl="1"/>
            <a:r>
              <a:rPr lang="en-US" dirty="0" smtClean="0"/>
              <a:t>/invite @</a:t>
            </a:r>
            <a:r>
              <a:rPr lang="en-US" dirty="0" err="1" smtClean="0"/>
              <a:t>tarou.yamada</a:t>
            </a:r>
            <a:r>
              <a:rPr lang="en-US" dirty="0"/>
              <a:t>	</a:t>
            </a:r>
            <a:r>
              <a:rPr lang="en-US" dirty="0" smtClean="0"/>
              <a:t>	</a:t>
            </a:r>
            <a:r>
              <a:rPr lang="ja-JP" altLang="en-US" dirty="0" smtClean="0"/>
              <a:t>：今いるチャンネルに </a:t>
            </a:r>
            <a:r>
              <a:rPr lang="en-US" altLang="ja-JP" dirty="0" err="1" smtClean="0"/>
              <a:t>tarou.yamada</a:t>
            </a:r>
            <a:r>
              <a:rPr lang="en-US" altLang="ja-JP" dirty="0" smtClean="0"/>
              <a:t> </a:t>
            </a:r>
            <a:r>
              <a:rPr lang="ja-JP" altLang="en-US" dirty="0" smtClean="0"/>
              <a:t>を招待</a:t>
            </a:r>
            <a:endParaRPr lang="en-US" altLang="ja-JP" dirty="0" smtClean="0"/>
          </a:p>
          <a:p>
            <a:pPr lvl="1"/>
            <a:r>
              <a:rPr lang="ja-JP" altLang="en-US" dirty="0" smtClean="0"/>
              <a:t>その他のコマンドは </a:t>
            </a:r>
            <a:r>
              <a:rPr lang="en-US" altLang="ja-JP" dirty="0" err="1" smtClean="0"/>
              <a:t>slackbot</a:t>
            </a:r>
            <a:r>
              <a:rPr lang="en-US" altLang="ja-JP" dirty="0" smtClean="0"/>
              <a:t> </a:t>
            </a:r>
            <a:r>
              <a:rPr lang="ja-JP" altLang="en-US" dirty="0" smtClean="0"/>
              <a:t>に聞いて下さい↓↓</a:t>
            </a:r>
            <a:endParaRPr lang="en-US" altLang="ja-JP"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25</a:t>
            </a:fld>
            <a:endParaRPr kumimoji="1" lang="ja-JP" altLang="en-US"/>
          </a:p>
        </p:txBody>
      </p:sp>
      <p:pic>
        <p:nvPicPr>
          <p:cNvPr id="5" name="図 4"/>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33900" t="9473" r="61586" b="82752"/>
          <a:stretch/>
        </p:blipFill>
        <p:spPr>
          <a:xfrm>
            <a:off x="5142028" y="3088637"/>
            <a:ext cx="249382" cy="332509"/>
          </a:xfrm>
          <a:prstGeom prst="rect">
            <a:avLst/>
          </a:prstGeom>
        </p:spPr>
      </p:pic>
      <p:pic>
        <p:nvPicPr>
          <p:cNvPr id="6" name="図 5"/>
          <p:cNvPicPr>
            <a:picLocks noChangeAspect="1"/>
          </p:cNvPicPr>
          <p:nvPr/>
        </p:nvPicPr>
        <p:blipFill rotWithShape="1">
          <a:blip r:embed="rId4">
            <a:extLst>
              <a:ext uri="{28A0092B-C50C-407E-A947-70E740481C1C}">
                <a14:useLocalDpi xmlns:a14="http://schemas.microsoft.com/office/drawing/2010/main" val="0"/>
              </a:ext>
            </a:extLst>
          </a:blip>
          <a:srcRect l="5408" r="5689" b="18310"/>
          <a:stretch/>
        </p:blipFill>
        <p:spPr>
          <a:xfrm>
            <a:off x="264808" y="5601848"/>
            <a:ext cx="1846273" cy="490271"/>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6195" y="5185331"/>
            <a:ext cx="6544588" cy="1409897"/>
          </a:xfrm>
          <a:prstGeom prst="rect">
            <a:avLst/>
          </a:prstGeom>
        </p:spPr>
      </p:pic>
      <p:sp>
        <p:nvSpPr>
          <p:cNvPr id="8" name="右矢印 7"/>
          <p:cNvSpPr/>
          <p:nvPr/>
        </p:nvSpPr>
        <p:spPr>
          <a:xfrm>
            <a:off x="2185890" y="5538818"/>
            <a:ext cx="219507" cy="60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0031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649682"/>
            <a:ext cx="9144000" cy="2077492"/>
          </a:xfrm>
          <a:prstGeom prst="rect">
            <a:avLst/>
          </a:prstGeom>
          <a:noFill/>
        </p:spPr>
        <p:txBody>
          <a:bodyPr wrap="square" rtlCol="0">
            <a:spAutoFit/>
          </a:bodyPr>
          <a:lstStyle/>
          <a:p>
            <a:pPr algn="ctr">
              <a:lnSpc>
                <a:spcPct val="150000"/>
              </a:lnSpc>
            </a:pPr>
            <a:r>
              <a:rPr lang="ja-JP" altLang="en-US" sz="3200" dirty="0" smtClean="0"/>
              <a:t>運用方針と</a:t>
            </a:r>
            <a:r>
              <a:rPr lang="ja-JP" altLang="en-US" sz="3200" dirty="0"/>
              <a:t>留意</a:t>
            </a:r>
            <a:r>
              <a:rPr lang="ja-JP" altLang="en-US" sz="3200" dirty="0" smtClean="0"/>
              <a:t>事項</a:t>
            </a:r>
            <a:endParaRPr lang="en-US" altLang="ja-JP" sz="3200" dirty="0" smtClean="0"/>
          </a:p>
          <a:p>
            <a:pPr algn="ctr">
              <a:lnSpc>
                <a:spcPct val="150000"/>
              </a:lnSpc>
            </a:pPr>
            <a:r>
              <a:rPr lang="ja-JP" altLang="en-US" sz="5400" dirty="0" smtClean="0"/>
              <a:t>（頑張って全部読む）</a:t>
            </a:r>
            <a:endParaRPr lang="en-US" altLang="ja-JP" sz="54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26</a:t>
            </a:fld>
            <a:endParaRPr kumimoji="1" lang="ja-JP" altLang="en-US"/>
          </a:p>
        </p:txBody>
      </p:sp>
    </p:spTree>
    <p:extLst>
      <p:ext uri="{BB962C8B-B14F-4D97-AF65-F5344CB8AC3E}">
        <p14:creationId xmlns:p14="http://schemas.microsoft.com/office/powerpoint/2010/main" val="2312916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運用方針</a:t>
            </a:r>
            <a:endParaRPr kumimoji="1" lang="ja-JP" altLang="en-US" dirty="0"/>
          </a:p>
        </p:txBody>
      </p:sp>
      <p:sp>
        <p:nvSpPr>
          <p:cNvPr id="3" name="コンテンツ プレースホルダー 2"/>
          <p:cNvSpPr>
            <a:spLocks noGrp="1"/>
          </p:cNvSpPr>
          <p:nvPr>
            <p:ph idx="1"/>
          </p:nvPr>
        </p:nvSpPr>
        <p:spPr>
          <a:xfrm>
            <a:off x="462433" y="1902421"/>
            <a:ext cx="8212974" cy="4701579"/>
          </a:xfrm>
        </p:spPr>
        <p:txBody>
          <a:bodyPr anchor="t">
            <a:normAutofit fontScale="92500" lnSpcReduction="10000"/>
          </a:bodyPr>
          <a:lstStyle/>
          <a:p>
            <a:pPr>
              <a:buFont typeface="+mj-lt"/>
              <a:buAutoNum type="arabicPeriod"/>
            </a:pPr>
            <a:r>
              <a:rPr lang="en-US" altLang="ja-JP" sz="1400" b="1" dirty="0"/>
              <a:t>【</a:t>
            </a:r>
            <a:r>
              <a:rPr lang="ja-JP" altLang="en-US" sz="1400" b="1" dirty="0">
                <a:solidFill>
                  <a:srgbClr val="FF0000"/>
                </a:solidFill>
              </a:rPr>
              <a:t>学生</a:t>
            </a:r>
            <a:r>
              <a:rPr lang="en-US" altLang="ja-JP" sz="1400" b="1" dirty="0"/>
              <a:t>】</a:t>
            </a:r>
            <a:r>
              <a:rPr lang="ja-JP" altLang="en-US" sz="1400" b="1" dirty="0" smtClean="0">
                <a:solidFill>
                  <a:srgbClr val="FFC000"/>
                </a:solidFill>
              </a:rPr>
              <a:t>報連相や質問回答の共有</a:t>
            </a:r>
            <a:r>
              <a:rPr lang="ja-JP" altLang="en-US" sz="1400" b="1" dirty="0" smtClean="0"/>
              <a:t>をうながす。</a:t>
            </a:r>
            <a:r>
              <a:rPr lang="ja-JP" altLang="en-US" sz="1400" b="1" dirty="0" smtClean="0">
                <a:solidFill>
                  <a:srgbClr val="FF0000"/>
                </a:solidFill>
              </a:rPr>
              <a:t>　</a:t>
            </a:r>
            <a:r>
              <a:rPr lang="ja-JP" altLang="en-US" sz="1400" b="1" dirty="0" smtClean="0"/>
              <a:t>⇒　</a:t>
            </a:r>
            <a:r>
              <a:rPr lang="ja-JP" altLang="en-US" sz="1400" b="1" dirty="0" smtClean="0">
                <a:solidFill>
                  <a:schemeClr val="accent4"/>
                </a:solidFill>
              </a:rPr>
              <a:t> </a:t>
            </a:r>
            <a:r>
              <a:rPr lang="en-US" altLang="ja-JP" sz="1400" b="1" u="sng" dirty="0">
                <a:solidFill>
                  <a:srgbClr val="FF7C80"/>
                </a:solidFill>
              </a:rPr>
              <a:t>#students</a:t>
            </a:r>
            <a:r>
              <a:rPr lang="en-US" altLang="ja-JP" sz="1400" b="1" dirty="0">
                <a:solidFill>
                  <a:srgbClr val="FF7C80"/>
                </a:solidFill>
              </a:rPr>
              <a:t>  </a:t>
            </a:r>
            <a:r>
              <a:rPr lang="en-US" altLang="ja-JP" sz="1400" b="1" u="sng" dirty="0">
                <a:solidFill>
                  <a:srgbClr val="FF7C80"/>
                </a:solidFill>
              </a:rPr>
              <a:t>#</a:t>
            </a:r>
            <a:r>
              <a:rPr lang="en-US" altLang="ja-JP" sz="1400" b="1" u="sng" dirty="0" err="1">
                <a:solidFill>
                  <a:srgbClr val="FF7C80"/>
                </a:solidFill>
              </a:rPr>
              <a:t>wakaran</a:t>
            </a:r>
            <a:r>
              <a:rPr lang="en-US" altLang="ja-JP" sz="1400" b="1" u="sng" dirty="0">
                <a:solidFill>
                  <a:srgbClr val="FF7C80"/>
                </a:solidFill>
              </a:rPr>
              <a:t>-net</a:t>
            </a:r>
            <a:r>
              <a:rPr lang="ja-JP" altLang="en-US" sz="1400" b="1" dirty="0">
                <a:solidFill>
                  <a:srgbClr val="FF7C80"/>
                </a:solidFill>
              </a:rPr>
              <a:t> </a:t>
            </a:r>
            <a:r>
              <a:rPr lang="en-US" altLang="ja-JP" sz="1400" b="1" dirty="0">
                <a:solidFill>
                  <a:srgbClr val="FF7C80"/>
                </a:solidFill>
              </a:rPr>
              <a:t> </a:t>
            </a:r>
            <a:r>
              <a:rPr lang="en-US" altLang="ja-JP" sz="1400" b="1" u="sng" dirty="0" smtClean="0">
                <a:solidFill>
                  <a:srgbClr val="FF7C80"/>
                </a:solidFill>
              </a:rPr>
              <a:t>#&lt;</a:t>
            </a:r>
            <a:r>
              <a:rPr lang="ja-JP" altLang="en-US" sz="1400" b="1" u="sng" dirty="0" smtClean="0">
                <a:solidFill>
                  <a:srgbClr val="FF7C80"/>
                </a:solidFill>
              </a:rPr>
              <a:t>開発系</a:t>
            </a:r>
            <a:r>
              <a:rPr lang="en-US" altLang="ja-JP" sz="1400" b="1" u="sng" dirty="0" smtClean="0">
                <a:solidFill>
                  <a:srgbClr val="FF7C80"/>
                </a:solidFill>
              </a:rPr>
              <a:t>&gt;</a:t>
            </a:r>
            <a:endParaRPr lang="en-US" altLang="ja-JP" sz="1200" dirty="0" smtClean="0"/>
          </a:p>
          <a:p>
            <a:pPr lvl="1"/>
            <a:r>
              <a:rPr lang="ja-JP" altLang="en-US" sz="1200" dirty="0" smtClean="0"/>
              <a:t>各チャンネルで</a:t>
            </a:r>
            <a:r>
              <a:rPr lang="ja-JP" altLang="en-US" sz="1200" dirty="0"/>
              <a:t>質問</a:t>
            </a:r>
            <a:r>
              <a:rPr lang="en-US" altLang="ja-JP" sz="1200" dirty="0"/>
              <a:t>/</a:t>
            </a:r>
            <a:r>
              <a:rPr lang="ja-JP" altLang="en-US" sz="1200" dirty="0"/>
              <a:t>回答を</a:t>
            </a:r>
            <a:r>
              <a:rPr lang="ja-JP" altLang="en-US" sz="1200" dirty="0" smtClean="0">
                <a:solidFill>
                  <a:srgbClr val="CCFFFF"/>
                </a:solidFill>
              </a:rPr>
              <a:t>共有</a:t>
            </a:r>
            <a:r>
              <a:rPr lang="ja-JP" altLang="en-US" sz="1200" dirty="0" smtClean="0"/>
              <a:t>する癖をつけ、</a:t>
            </a:r>
            <a:r>
              <a:rPr lang="ja-JP" altLang="en-US" sz="1300" b="1" dirty="0">
                <a:solidFill>
                  <a:srgbClr val="CCFFFF"/>
                </a:solidFill>
              </a:rPr>
              <a:t>回答者の手間を減らす</a:t>
            </a:r>
            <a:r>
              <a:rPr lang="ja-JP" altLang="en-US" sz="1200" dirty="0"/>
              <a:t>。</a:t>
            </a:r>
            <a:r>
              <a:rPr lang="ja-JP" altLang="en-US" sz="1300" b="1" dirty="0">
                <a:solidFill>
                  <a:srgbClr val="CCFFFF"/>
                </a:solidFill>
              </a:rPr>
              <a:t>日頃の共有で引継ぎの負担も減らす。</a:t>
            </a:r>
            <a:endParaRPr lang="en-US" altLang="ja-JP" sz="1300" b="1" dirty="0">
              <a:solidFill>
                <a:srgbClr val="CCFFFF"/>
              </a:solidFill>
            </a:endParaRPr>
          </a:p>
          <a:p>
            <a:pPr lvl="1"/>
            <a:r>
              <a:rPr lang="ja-JP" altLang="en-US" sz="1200" dirty="0"/>
              <a:t>メーリスに流す程じゃない「小さなバグや仕様変更」</a:t>
            </a:r>
            <a:r>
              <a:rPr lang="ja-JP" altLang="en-US" sz="1200" dirty="0" smtClean="0"/>
              <a:t>などを共有する癖をつける（</a:t>
            </a:r>
            <a:r>
              <a:rPr lang="ja-JP" altLang="en-US" sz="1200" dirty="0"/>
              <a:t>結構だいじ）。</a:t>
            </a:r>
            <a:endParaRPr lang="en-US" altLang="ja-JP" sz="1200" dirty="0"/>
          </a:p>
          <a:p>
            <a:pPr lvl="1">
              <a:lnSpc>
                <a:spcPct val="120000"/>
              </a:lnSpc>
            </a:pPr>
            <a:r>
              <a:rPr lang="ja-JP" altLang="en-US" sz="1400" b="1" dirty="0" smtClean="0">
                <a:solidFill>
                  <a:srgbClr val="CCFFFF"/>
                </a:solidFill>
              </a:rPr>
              <a:t>メーリスに流すべき（＝先生方も知っておくべき）内容は、必ずメーリスへ。</a:t>
            </a:r>
            <a:r>
              <a:rPr lang="en-US" altLang="ja-JP" sz="1400" b="1" dirty="0" smtClean="0">
                <a:solidFill>
                  <a:srgbClr val="CCFFFF"/>
                </a:solidFill>
              </a:rPr>
              <a:t/>
            </a:r>
            <a:br>
              <a:rPr lang="en-US" altLang="ja-JP" sz="1400" b="1" dirty="0" smtClean="0">
                <a:solidFill>
                  <a:srgbClr val="CCFFFF"/>
                </a:solidFill>
              </a:rPr>
            </a:br>
            <a:r>
              <a:rPr lang="ja-JP" altLang="en-US" sz="1200" dirty="0" smtClean="0"/>
              <a:t>学生間の情報を増やすものであり、メーリスの</a:t>
            </a:r>
            <a:r>
              <a:rPr lang="ja-JP" altLang="en-US" sz="1200" dirty="0"/>
              <a:t>情報量を減らすもので</a:t>
            </a:r>
            <a:r>
              <a:rPr lang="ja-JP" altLang="en-US" sz="1200" dirty="0" smtClean="0"/>
              <a:t>はありません。</a:t>
            </a:r>
            <a:endParaRPr lang="en-US" altLang="ja-JP" sz="1200" dirty="0" smtClean="0"/>
          </a:p>
          <a:p>
            <a:pPr>
              <a:buFont typeface="+mj-lt"/>
              <a:buAutoNum type="arabicPeriod"/>
            </a:pPr>
            <a:endParaRPr lang="en-US" altLang="ja-JP" sz="1400" b="1" dirty="0" smtClean="0">
              <a:solidFill>
                <a:srgbClr val="CCFFFF"/>
              </a:solidFill>
            </a:endParaRPr>
          </a:p>
          <a:p>
            <a:pPr>
              <a:buFont typeface="+mj-lt"/>
              <a:buAutoNum type="arabicPeriod"/>
            </a:pPr>
            <a:r>
              <a:rPr lang="en-US" altLang="ja-JP" sz="1400" b="1" dirty="0" smtClean="0"/>
              <a:t>【</a:t>
            </a:r>
            <a:r>
              <a:rPr lang="ja-JP" altLang="en-US" sz="1400" b="1" dirty="0">
                <a:solidFill>
                  <a:srgbClr val="FF0000"/>
                </a:solidFill>
              </a:rPr>
              <a:t>全体</a:t>
            </a:r>
            <a:r>
              <a:rPr lang="en-US" altLang="ja-JP" sz="1400" b="1" dirty="0"/>
              <a:t>】</a:t>
            </a:r>
            <a:r>
              <a:rPr lang="ja-JP" altLang="en-US" sz="1400" b="1" dirty="0" smtClean="0">
                <a:solidFill>
                  <a:srgbClr val="FFC000"/>
                </a:solidFill>
              </a:rPr>
              <a:t>計安学生</a:t>
            </a:r>
            <a:r>
              <a:rPr lang="ja-JP" altLang="en-US" sz="1400" b="1" dirty="0">
                <a:solidFill>
                  <a:srgbClr val="FFC000"/>
                </a:solidFill>
              </a:rPr>
              <a:t>＋</a:t>
            </a:r>
            <a:r>
              <a:rPr lang="ja-JP" altLang="en-US" sz="1400" b="1" dirty="0" smtClean="0">
                <a:solidFill>
                  <a:srgbClr val="FFC000"/>
                </a:solidFill>
              </a:rPr>
              <a:t>関係者</a:t>
            </a:r>
            <a:r>
              <a:rPr lang="ja-JP" altLang="en-US" sz="1400" b="1" dirty="0">
                <a:solidFill>
                  <a:srgbClr val="FFC000"/>
                </a:solidFill>
              </a:rPr>
              <a:t>に</a:t>
            </a:r>
            <a:r>
              <a:rPr lang="ja-JP" altLang="en-US" sz="1400" b="1" dirty="0" smtClean="0">
                <a:solidFill>
                  <a:srgbClr val="FFC000"/>
                </a:solidFill>
              </a:rPr>
              <a:t>よる知恵袋</a:t>
            </a:r>
            <a:r>
              <a:rPr lang="ja-JP" altLang="en-US" sz="1400" b="1" dirty="0" smtClean="0"/>
              <a:t>をつくる。</a:t>
            </a:r>
            <a:r>
              <a:rPr lang="ja-JP" altLang="en-US" sz="1400" b="1" dirty="0" smtClean="0">
                <a:solidFill>
                  <a:srgbClr val="FFC000"/>
                </a:solidFill>
              </a:rPr>
              <a:t>　</a:t>
            </a:r>
            <a:r>
              <a:rPr lang="ja-JP" altLang="en-US" sz="1400" b="1" dirty="0" smtClean="0"/>
              <a:t>⇒　</a:t>
            </a:r>
            <a:r>
              <a:rPr lang="en-US" altLang="ja-JP" sz="1400" b="1" u="sng" dirty="0" smtClean="0">
                <a:solidFill>
                  <a:srgbClr val="FF7C80"/>
                </a:solidFill>
              </a:rPr>
              <a:t>#</a:t>
            </a:r>
            <a:r>
              <a:rPr lang="en-US" altLang="ja-JP" sz="1400" b="1" u="sng" dirty="0">
                <a:solidFill>
                  <a:srgbClr val="FF7C80"/>
                </a:solidFill>
              </a:rPr>
              <a:t>wakaran-net</a:t>
            </a:r>
          </a:p>
          <a:p>
            <a:pPr lvl="1"/>
            <a:r>
              <a:rPr lang="ja-JP" altLang="en-US" sz="1400" b="1" dirty="0" smtClean="0">
                <a:solidFill>
                  <a:srgbClr val="CCFFFF"/>
                </a:solidFill>
              </a:rPr>
              <a:t>「何</a:t>
            </a:r>
            <a:r>
              <a:rPr lang="ja-JP" altLang="en-US" sz="1400" b="1" dirty="0">
                <a:solidFill>
                  <a:srgbClr val="CCFFFF"/>
                </a:solidFill>
              </a:rPr>
              <a:t>でも聞く自由があるし、何も答えない権利も</a:t>
            </a:r>
            <a:r>
              <a:rPr lang="ja-JP" altLang="en-US" sz="1400" b="1" dirty="0" smtClean="0">
                <a:solidFill>
                  <a:srgbClr val="CCFFFF"/>
                </a:solidFill>
              </a:rPr>
              <a:t>ある」</a:t>
            </a:r>
            <a:r>
              <a:rPr lang="ja-JP" altLang="en-US" sz="1400" b="1" dirty="0" smtClean="0"/>
              <a:t>全員参加のネットワーク。</a:t>
            </a:r>
            <a:endParaRPr lang="en-US" altLang="ja-JP" sz="1000" dirty="0" smtClean="0"/>
          </a:p>
          <a:p>
            <a:pPr lvl="1"/>
            <a:r>
              <a:rPr lang="ja-JP" altLang="en-US" sz="1200" dirty="0" smtClean="0"/>
              <a:t>似た経験の人が沢山いる場に聞けば、優しい誰かから情報が返ってくるかもの精神。返ってきたらラッキー。</a:t>
            </a:r>
            <a:endParaRPr lang="en-US" altLang="ja-JP" sz="1200" dirty="0"/>
          </a:p>
          <a:p>
            <a:pPr lvl="1">
              <a:lnSpc>
                <a:spcPct val="120000"/>
              </a:lnSpc>
            </a:pPr>
            <a:r>
              <a:rPr lang="ja-JP" altLang="en-US" sz="1200" b="1" dirty="0" smtClean="0"/>
              <a:t>「</a:t>
            </a:r>
            <a:r>
              <a:rPr lang="en-US" altLang="ja-JP" sz="1200" b="1" dirty="0" smtClean="0"/>
              <a:t>Vim </a:t>
            </a:r>
            <a:r>
              <a:rPr lang="ja-JP" altLang="en-US" sz="1200" b="1" dirty="0" smtClean="0"/>
              <a:t>の終了の仕方がわかりません」「</a:t>
            </a:r>
            <a:r>
              <a:rPr lang="en-US" altLang="ja-JP" sz="1200" b="1" dirty="0" err="1" smtClean="0"/>
              <a:t>git</a:t>
            </a:r>
            <a:r>
              <a:rPr lang="en-US" altLang="ja-JP" sz="1200" b="1" dirty="0" smtClean="0"/>
              <a:t> </a:t>
            </a:r>
            <a:r>
              <a:rPr lang="ja-JP" altLang="en-US" sz="1200" b="1" dirty="0" smtClean="0"/>
              <a:t>コマンド意味不」「このエラー何です」「英語論文まず何すればいいですか」「このソフトであれどうやるの」「○○勉強したいけど何読めばいいですか」 → </a:t>
            </a:r>
            <a:r>
              <a:rPr lang="ja-JP" altLang="en-US" sz="1200" b="1" dirty="0" smtClean="0">
                <a:solidFill>
                  <a:srgbClr val="FFFF00"/>
                </a:solidFill>
              </a:rPr>
              <a:t>何でも質問可。</a:t>
            </a:r>
            <a:endParaRPr lang="en-US" altLang="ja-JP" sz="1200" b="1" dirty="0" smtClean="0">
              <a:solidFill>
                <a:srgbClr val="FFFF00"/>
              </a:solidFill>
            </a:endParaRPr>
          </a:p>
          <a:p>
            <a:pPr lvl="1"/>
            <a:r>
              <a:rPr lang="en-US" altLang="ja-JP" sz="1200" b="1" dirty="0" smtClean="0"/>
              <a:t>※</a:t>
            </a:r>
            <a:r>
              <a:rPr lang="ja-JP" altLang="en-US" sz="1200" b="1" dirty="0" smtClean="0"/>
              <a:t>「次のゼミ何やるんですか」「</a:t>
            </a:r>
            <a:r>
              <a:rPr lang="en-US" altLang="ja-JP" sz="1200" b="1" dirty="0" err="1" smtClean="0"/>
              <a:t>FEMSolid</a:t>
            </a:r>
            <a:r>
              <a:rPr lang="ja-JP" altLang="en-US" sz="1200" b="1" dirty="0" smtClean="0"/>
              <a:t>のこの変数なに」→ </a:t>
            </a:r>
            <a:r>
              <a:rPr lang="ja-JP" altLang="en-US" sz="1200" b="1" dirty="0" smtClean="0">
                <a:solidFill>
                  <a:srgbClr val="FFFF00"/>
                </a:solidFill>
              </a:rPr>
              <a:t>研究室ローカルにしかならない話は別のチャンネルへ。</a:t>
            </a:r>
            <a:endParaRPr lang="en-US" altLang="ja-JP" sz="1200" b="1" dirty="0" smtClean="0">
              <a:solidFill>
                <a:srgbClr val="FFFF00"/>
              </a:solidFill>
            </a:endParaRPr>
          </a:p>
          <a:p>
            <a:pPr lvl="1">
              <a:lnSpc>
                <a:spcPct val="120000"/>
              </a:lnSpc>
            </a:pPr>
            <a:r>
              <a:rPr lang="ja-JP" altLang="en-US" sz="1200" b="1" dirty="0" smtClean="0">
                <a:solidFill>
                  <a:srgbClr val="CCFFFF"/>
                </a:solidFill>
              </a:rPr>
              <a:t>関係者の方</a:t>
            </a:r>
            <a:r>
              <a:rPr lang="ja-JP" altLang="en-US" sz="1200" b="1" dirty="0">
                <a:solidFill>
                  <a:srgbClr val="CCFFFF"/>
                </a:solidFill>
              </a:rPr>
              <a:t>も</a:t>
            </a:r>
            <a:r>
              <a:rPr lang="ja-JP" altLang="en-US" sz="1200" b="1" dirty="0" smtClean="0">
                <a:solidFill>
                  <a:srgbClr val="CCFFFF"/>
                </a:solidFill>
              </a:rPr>
              <a:t>負担</a:t>
            </a:r>
            <a:r>
              <a:rPr lang="ja-JP" altLang="en-US" sz="1200" b="1" dirty="0">
                <a:solidFill>
                  <a:srgbClr val="CCFFFF"/>
                </a:solidFill>
              </a:rPr>
              <a:t>に</a:t>
            </a:r>
            <a:r>
              <a:rPr lang="ja-JP" altLang="en-US" sz="1200" b="1" dirty="0" smtClean="0">
                <a:solidFill>
                  <a:srgbClr val="CCFFFF"/>
                </a:solidFill>
              </a:rPr>
              <a:t>ならないようにご</a:t>
            </a:r>
            <a:r>
              <a:rPr lang="ja-JP" altLang="en-US" sz="1200" b="1" dirty="0">
                <a:solidFill>
                  <a:srgbClr val="CCFFFF"/>
                </a:solidFill>
              </a:rPr>
              <a:t>協力</a:t>
            </a:r>
            <a:r>
              <a:rPr lang="ja-JP" altLang="en-US" sz="1200" b="1" dirty="0" smtClean="0">
                <a:solidFill>
                  <a:srgbClr val="CCFFFF"/>
                </a:solidFill>
              </a:rPr>
              <a:t>してもらえたらと思います</a:t>
            </a:r>
            <a:r>
              <a:rPr lang="ja-JP" altLang="en-US" sz="1200" b="1" dirty="0" smtClean="0"/>
              <a:t>。参加もチャンネルへの質問・回答も自由です。「当時これをちょろっと教えて</a:t>
            </a:r>
            <a:r>
              <a:rPr lang="ja-JP" altLang="en-US" sz="1200" b="1" dirty="0"/>
              <a:t>くれる人居たら</a:t>
            </a:r>
            <a:r>
              <a:rPr lang="ja-JP" altLang="en-US" sz="1200" b="1" dirty="0" smtClean="0"/>
              <a:t>よかったなあ」を無駄にしないためのチャンネルです。</a:t>
            </a:r>
            <a:r>
              <a:rPr lang="en-US" altLang="ja-JP" sz="1200" b="1" dirty="0" smtClean="0"/>
              <a:t/>
            </a:r>
            <a:br>
              <a:rPr lang="en-US" altLang="ja-JP" sz="1200" b="1" dirty="0" smtClean="0"/>
            </a:br>
            <a:endParaRPr lang="en-US" altLang="ja-JP" sz="1400" b="1" dirty="0" smtClean="0"/>
          </a:p>
          <a:p>
            <a:pPr>
              <a:buFont typeface="+mj-lt"/>
              <a:buAutoNum type="arabicPeriod"/>
            </a:pPr>
            <a:r>
              <a:rPr lang="ja-JP" altLang="en-US" sz="1400" b="1" dirty="0" smtClean="0">
                <a:solidFill>
                  <a:srgbClr val="FFC000"/>
                </a:solidFill>
              </a:rPr>
              <a:t>誰</a:t>
            </a:r>
            <a:r>
              <a:rPr lang="ja-JP" altLang="en-US" sz="1400" b="1" dirty="0">
                <a:solidFill>
                  <a:srgbClr val="FFC000"/>
                </a:solidFill>
              </a:rPr>
              <a:t>がどんな新しいチャンネル作ろうが、その中をどういう運用にしようが、完全</a:t>
            </a:r>
            <a:r>
              <a:rPr lang="ja-JP" altLang="en-US" sz="1400" b="1" dirty="0" smtClean="0">
                <a:solidFill>
                  <a:srgbClr val="FFC000"/>
                </a:solidFill>
              </a:rPr>
              <a:t>自由。</a:t>
            </a:r>
            <a:endParaRPr lang="en-US" altLang="ja-JP" sz="1400" b="1" dirty="0">
              <a:solidFill>
                <a:srgbClr val="FFC000"/>
              </a:solidFill>
            </a:endParaRPr>
          </a:p>
          <a:p>
            <a:pPr lvl="1"/>
            <a:r>
              <a:rPr lang="en-US" altLang="ja-JP" sz="1200" dirty="0" smtClean="0"/>
              <a:t>B4 </a:t>
            </a:r>
            <a:r>
              <a:rPr lang="ja-JP" altLang="en-US" sz="1200" dirty="0" smtClean="0"/>
              <a:t>も 関係者も自由。</a:t>
            </a:r>
            <a:r>
              <a:rPr lang="en-US" altLang="ja-JP" sz="1200" dirty="0" smtClean="0"/>
              <a:t>#wccm20xx </a:t>
            </a:r>
            <a:r>
              <a:rPr lang="en-US" altLang="ja-JP" sz="1200" dirty="0"/>
              <a:t>#</a:t>
            </a:r>
            <a:r>
              <a:rPr lang="ja-JP" altLang="en-US" sz="1200" dirty="0"/>
              <a:t>○○ゼミ</a:t>
            </a:r>
            <a:r>
              <a:rPr lang="en-US" altLang="ja-JP" sz="1200" dirty="0"/>
              <a:t> #</a:t>
            </a:r>
            <a:r>
              <a:rPr lang="ja-JP" altLang="en-US" sz="1200" dirty="0"/>
              <a:t>追いコン準備  </a:t>
            </a:r>
            <a:r>
              <a:rPr lang="en-US" altLang="ja-JP" sz="1200" dirty="0" smtClean="0"/>
              <a:t>#</a:t>
            </a:r>
            <a:r>
              <a:rPr lang="ja-JP" altLang="en-US" sz="1200" dirty="0"/>
              <a:t>老人会</a:t>
            </a:r>
            <a:r>
              <a:rPr lang="ja-JP" altLang="en-US" sz="1200" dirty="0" smtClean="0"/>
              <a:t> </a:t>
            </a:r>
            <a:r>
              <a:rPr lang="en-US" altLang="ja-JP" sz="1200" dirty="0" smtClean="0"/>
              <a:t>… </a:t>
            </a:r>
            <a:r>
              <a:rPr lang="ja-JP" altLang="en-US" sz="1200" dirty="0" smtClean="0"/>
              <a:t>など</a:t>
            </a:r>
            <a:r>
              <a:rPr lang="ja-JP" altLang="en-US" sz="1200" dirty="0"/>
              <a:t>ご自由に（</a:t>
            </a:r>
            <a:r>
              <a:rPr lang="ja-JP" altLang="en-US" sz="1200" b="1" dirty="0">
                <a:solidFill>
                  <a:srgbClr val="FFFF00"/>
                </a:solidFill>
              </a:rPr>
              <a:t>目的欄は</a:t>
            </a:r>
            <a:r>
              <a:rPr lang="ja-JP" altLang="en-US" sz="1200" b="1" dirty="0" smtClean="0">
                <a:solidFill>
                  <a:srgbClr val="FFFF00"/>
                </a:solidFill>
              </a:rPr>
              <a:t>必須</a:t>
            </a:r>
            <a:r>
              <a:rPr lang="ja-JP" altLang="en-US" sz="1200" dirty="0" smtClean="0"/>
              <a:t>）。</a:t>
            </a:r>
            <a:endParaRPr lang="en-US" altLang="ja-JP" sz="1200" dirty="0"/>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27</a:t>
            </a:fld>
            <a:endParaRPr kumimoji="1" lang="ja-JP" altLang="en-US"/>
          </a:p>
        </p:txBody>
      </p:sp>
      <p:sp>
        <p:nvSpPr>
          <p:cNvPr id="7" name="テキスト ボックス 6"/>
          <p:cNvSpPr txBox="1"/>
          <p:nvPr/>
        </p:nvSpPr>
        <p:spPr>
          <a:xfrm>
            <a:off x="3863600" y="819851"/>
            <a:ext cx="5091289" cy="584775"/>
          </a:xfrm>
          <a:prstGeom prst="rect">
            <a:avLst/>
          </a:prstGeom>
          <a:solidFill>
            <a:schemeClr val="accent3">
              <a:lumMod val="20000"/>
              <a:lumOff val="80000"/>
            </a:schemeClr>
          </a:solidFill>
          <a:ln w="19050">
            <a:solidFill>
              <a:srgbClr val="FFFF99"/>
            </a:solidFill>
            <a:prstDash val="sysDot"/>
          </a:ln>
        </p:spPr>
        <p:txBody>
          <a:bodyPr wrap="square" rtlCol="0">
            <a:spAutoFit/>
          </a:bodyPr>
          <a:lstStyle/>
          <a:p>
            <a:r>
              <a:rPr lang="ja-JP" altLang="en-US" sz="1600" dirty="0" smtClean="0">
                <a:solidFill>
                  <a:srgbClr val="C00000"/>
                </a:solidFill>
                <a:effectLst>
                  <a:outerShdw blurRad="38100" dist="38100" dir="2700000" algn="tl">
                    <a:srgbClr val="000000">
                      <a:alpha val="43137"/>
                    </a:srgbClr>
                  </a:outerShdw>
                </a:effectLst>
              </a:rPr>
              <a:t>学　生 </a:t>
            </a:r>
            <a:r>
              <a:rPr lang="en-US" altLang="ja-JP" sz="1600" dirty="0" smtClean="0">
                <a:solidFill>
                  <a:srgbClr val="C00000"/>
                </a:solidFill>
                <a:effectLst>
                  <a:outerShdw blurRad="38100" dist="38100" dir="2700000" algn="tl">
                    <a:srgbClr val="000000">
                      <a:alpha val="43137"/>
                    </a:srgbClr>
                  </a:outerShdw>
                </a:effectLst>
              </a:rPr>
              <a:t>… </a:t>
            </a:r>
            <a:r>
              <a:rPr lang="ja-JP" altLang="en-US" sz="1600" dirty="0">
                <a:solidFill>
                  <a:srgbClr val="C00000"/>
                </a:solidFill>
                <a:effectLst>
                  <a:outerShdw blurRad="38100" dist="38100" dir="2700000" algn="tl">
                    <a:srgbClr val="000000">
                      <a:alpha val="43137"/>
                    </a:srgbClr>
                  </a:outerShdw>
                </a:effectLst>
              </a:rPr>
              <a:t>研究</a:t>
            </a:r>
            <a:r>
              <a:rPr lang="ja-JP" altLang="en-US" sz="1600" dirty="0" smtClean="0">
                <a:solidFill>
                  <a:srgbClr val="C00000"/>
                </a:solidFill>
                <a:effectLst>
                  <a:outerShdw blurRad="38100" dist="38100" dir="2700000" algn="tl">
                    <a:srgbClr val="000000">
                      <a:alpha val="43137"/>
                    </a:srgbClr>
                  </a:outerShdw>
                </a:effectLst>
              </a:rPr>
              <a:t>室内の学生メンバー</a:t>
            </a:r>
            <a:endParaRPr lang="ja-JP" altLang="en-US" sz="1600" dirty="0">
              <a:solidFill>
                <a:srgbClr val="C00000"/>
              </a:solidFill>
              <a:effectLst>
                <a:outerShdw blurRad="38100" dist="38100" dir="2700000" algn="tl">
                  <a:srgbClr val="000000">
                    <a:alpha val="43137"/>
                  </a:srgbClr>
                </a:outerShdw>
              </a:effectLst>
            </a:endParaRPr>
          </a:p>
          <a:p>
            <a:r>
              <a:rPr lang="ja-JP" altLang="en-US" sz="1600" dirty="0" smtClean="0">
                <a:solidFill>
                  <a:srgbClr val="C00000"/>
                </a:solidFill>
                <a:effectLst>
                  <a:outerShdw blurRad="38100" dist="38100" dir="2700000" algn="tl">
                    <a:srgbClr val="000000">
                      <a:alpha val="43137"/>
                    </a:srgbClr>
                  </a:outerShdw>
                </a:effectLst>
              </a:rPr>
              <a:t>関係者 </a:t>
            </a:r>
            <a:r>
              <a:rPr lang="en-US" altLang="ja-JP" sz="1600" dirty="0" smtClean="0">
                <a:solidFill>
                  <a:srgbClr val="C00000"/>
                </a:solidFill>
                <a:effectLst>
                  <a:outerShdw blurRad="38100" dist="38100" dir="2700000" algn="tl">
                    <a:srgbClr val="000000">
                      <a:alpha val="43137"/>
                    </a:srgbClr>
                  </a:outerShdw>
                </a:effectLst>
              </a:rPr>
              <a:t>… OBOG</a:t>
            </a:r>
            <a:r>
              <a:rPr lang="ja-JP" altLang="en-US" sz="1600" dirty="0">
                <a:solidFill>
                  <a:srgbClr val="C00000"/>
                </a:solidFill>
                <a:effectLst>
                  <a:outerShdw blurRad="38100" dist="38100" dir="2700000" algn="tl">
                    <a:srgbClr val="000000">
                      <a:alpha val="43137"/>
                    </a:srgbClr>
                  </a:outerShdw>
                </a:effectLst>
              </a:rPr>
              <a:t>・社ドク・研究関係者・留学生など</a:t>
            </a:r>
            <a:endParaRPr lang="en-US" sz="16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937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游明朝" panose="02020400000000000000" pitchFamily="18" charset="-128"/>
                <a:ea typeface="游明朝" panose="02020400000000000000" pitchFamily="18" charset="-128"/>
              </a:rPr>
              <a:t>留意</a:t>
            </a:r>
            <a:r>
              <a:rPr lang="ja-JP" altLang="en-US" dirty="0" smtClean="0">
                <a:latin typeface="游明朝" panose="02020400000000000000" pitchFamily="18" charset="-128"/>
                <a:ea typeface="游明朝" panose="02020400000000000000" pitchFamily="18" charset="-128"/>
              </a:rPr>
              <a:t>事項</a:t>
            </a:r>
            <a:endParaRPr kumimoji="1" lang="ja-JP" altLang="en-US" dirty="0">
              <a:latin typeface="游明朝" panose="02020400000000000000" pitchFamily="18" charset="-128"/>
              <a:ea typeface="游明朝" panose="02020400000000000000" pitchFamily="18" charset="-128"/>
            </a:endParaRPr>
          </a:p>
        </p:txBody>
      </p:sp>
      <p:sp>
        <p:nvSpPr>
          <p:cNvPr id="3" name="コンテンツ プレースホルダー 2"/>
          <p:cNvSpPr>
            <a:spLocks noGrp="1"/>
          </p:cNvSpPr>
          <p:nvPr>
            <p:ph idx="1"/>
          </p:nvPr>
        </p:nvSpPr>
        <p:spPr>
          <a:xfrm>
            <a:off x="809996" y="1745674"/>
            <a:ext cx="7918367" cy="4977244"/>
          </a:xfrm>
        </p:spPr>
        <p:txBody>
          <a:bodyPr>
            <a:normAutofit/>
          </a:bodyPr>
          <a:lstStyle/>
          <a:p>
            <a:pPr>
              <a:buFont typeface="+mj-lt"/>
              <a:buAutoNum type="arabicPeriod"/>
            </a:pPr>
            <a:r>
              <a:rPr lang="en-US" altLang="ja-JP" dirty="0" smtClean="0">
                <a:latin typeface="游明朝" panose="02020400000000000000" pitchFamily="18" charset="-128"/>
                <a:ea typeface="游明朝" panose="02020400000000000000" pitchFamily="18" charset="-128"/>
              </a:rPr>
              <a:t>keianws.slack.com</a:t>
            </a:r>
            <a:r>
              <a:rPr lang="ja-JP" altLang="en-US" dirty="0">
                <a:latin typeface="游明朝" panose="02020400000000000000" pitchFamily="18" charset="-128"/>
                <a:ea typeface="游明朝" panose="02020400000000000000" pitchFamily="18" charset="-128"/>
              </a:rPr>
              <a:t> </a:t>
            </a:r>
            <a:r>
              <a:rPr lang="ja-JP" altLang="en-US" dirty="0" smtClean="0">
                <a:latin typeface="游明朝" panose="02020400000000000000" pitchFamily="18" charset="-128"/>
                <a:ea typeface="游明朝" panose="02020400000000000000" pitchFamily="18" charset="-128"/>
              </a:rPr>
              <a:t>の投稿物</a:t>
            </a:r>
            <a:r>
              <a:rPr lang="ja-JP" altLang="en-US" dirty="0">
                <a:latin typeface="游明朝" panose="02020400000000000000" pitchFamily="18" charset="-128"/>
                <a:ea typeface="游明朝" panose="02020400000000000000" pitchFamily="18" charset="-128"/>
              </a:rPr>
              <a:t>に</a:t>
            </a:r>
            <a:r>
              <a:rPr lang="ja-JP" altLang="en-US" dirty="0" smtClean="0">
                <a:latin typeface="游明朝" panose="02020400000000000000" pitchFamily="18" charset="-128"/>
                <a:ea typeface="游明朝" panose="02020400000000000000" pitchFamily="18" charset="-128"/>
              </a:rPr>
              <a:t>は著作権が発生しません。</a:t>
            </a:r>
            <a:endParaRPr lang="en-US" altLang="ja-JP" dirty="0" smtClean="0">
              <a:latin typeface="游明朝" panose="02020400000000000000" pitchFamily="18" charset="-128"/>
              <a:ea typeface="游明朝" panose="02020400000000000000" pitchFamily="18" charset="-128"/>
              <a:sym typeface="Wingdings" panose="05000000000000000000" pitchFamily="2" charset="2"/>
            </a:endParaRPr>
          </a:p>
          <a:p>
            <a:pPr>
              <a:buFont typeface="+mj-lt"/>
              <a:buAutoNum type="arabicPeriod"/>
            </a:pPr>
            <a:endParaRPr lang="en-US" altLang="ja-JP" dirty="0" smtClean="0">
              <a:latin typeface="游明朝" panose="02020400000000000000" pitchFamily="18" charset="-128"/>
              <a:ea typeface="游明朝" panose="02020400000000000000" pitchFamily="18" charset="-128"/>
            </a:endParaRPr>
          </a:p>
          <a:p>
            <a:pPr>
              <a:buFont typeface="+mj-lt"/>
              <a:buAutoNum type="arabicPeriod"/>
            </a:pPr>
            <a:r>
              <a:rPr lang="en-US" altLang="ja-JP" dirty="0" smtClean="0">
                <a:latin typeface="游明朝" panose="02020400000000000000" pitchFamily="18" charset="-128"/>
                <a:ea typeface="游明朝" panose="02020400000000000000" pitchFamily="18" charset="-128"/>
              </a:rPr>
              <a:t>keianws.slack.com</a:t>
            </a:r>
            <a:r>
              <a:rPr lang="ja-JP" altLang="en-US" dirty="0" smtClean="0">
                <a:latin typeface="游明朝" panose="02020400000000000000" pitchFamily="18" charset="-128"/>
                <a:ea typeface="游明朝" panose="02020400000000000000" pitchFamily="18" charset="-128"/>
              </a:rPr>
              <a:t> は </a:t>
            </a:r>
            <a:r>
              <a:rPr lang="en-US" altLang="ja-JP" dirty="0" smtClean="0">
                <a:latin typeface="游明朝" panose="02020400000000000000" pitchFamily="18" charset="-128"/>
                <a:ea typeface="游明朝" panose="02020400000000000000" pitchFamily="18" charset="-128"/>
              </a:rPr>
              <a:t>Authorship </a:t>
            </a:r>
            <a:r>
              <a:rPr lang="ja-JP" altLang="en-US" dirty="0" smtClean="0">
                <a:latin typeface="游明朝" panose="02020400000000000000" pitchFamily="18" charset="-128"/>
                <a:ea typeface="游明朝" panose="02020400000000000000" pitchFamily="18" charset="-128"/>
              </a:rPr>
              <a:t>の判断基準に関与しません。</a:t>
            </a:r>
            <a:endParaRPr lang="en-US" altLang="ja-JP" dirty="0" smtClean="0">
              <a:latin typeface="游明朝" panose="02020400000000000000" pitchFamily="18" charset="-128"/>
              <a:ea typeface="游明朝" panose="02020400000000000000" pitchFamily="18" charset="-128"/>
            </a:endParaRPr>
          </a:p>
          <a:p>
            <a:pPr>
              <a:buFont typeface="+mj-lt"/>
              <a:buAutoNum type="arabicPeriod"/>
            </a:pPr>
            <a:endParaRPr lang="en-US" altLang="ja-JP" dirty="0" smtClean="0">
              <a:latin typeface="游明朝" panose="02020400000000000000" pitchFamily="18" charset="-128"/>
              <a:ea typeface="游明朝" panose="02020400000000000000" pitchFamily="18" charset="-128"/>
            </a:endParaRPr>
          </a:p>
          <a:p>
            <a:pPr>
              <a:buFont typeface="+mj-lt"/>
              <a:buAutoNum type="arabicPeriod"/>
            </a:pPr>
            <a:r>
              <a:rPr lang="ja-JP" altLang="en-US" dirty="0" smtClean="0">
                <a:latin typeface="游明朝" panose="02020400000000000000" pitchFamily="18" charset="-128"/>
                <a:ea typeface="游明朝" panose="02020400000000000000" pitchFamily="18" charset="-128"/>
              </a:rPr>
              <a:t>直接やりとりした方がよい場合は直接話しましょう。</a:t>
            </a:r>
            <a:endParaRPr lang="en-US" altLang="ja-JP" dirty="0" smtClean="0">
              <a:latin typeface="游明朝" panose="02020400000000000000" pitchFamily="18" charset="-128"/>
              <a:ea typeface="游明朝" panose="02020400000000000000" pitchFamily="18" charset="-128"/>
            </a:endParaRPr>
          </a:p>
          <a:p>
            <a:pPr>
              <a:buFont typeface="+mj-lt"/>
              <a:buAutoNum type="arabicPeriod"/>
            </a:pPr>
            <a:endParaRPr lang="en-US" altLang="ja-JP" dirty="0" smtClean="0">
              <a:latin typeface="游明朝" panose="02020400000000000000" pitchFamily="18" charset="-128"/>
              <a:ea typeface="游明朝" panose="02020400000000000000" pitchFamily="18" charset="-128"/>
            </a:endParaRPr>
          </a:p>
          <a:p>
            <a:pPr>
              <a:buFont typeface="+mj-lt"/>
              <a:buAutoNum type="arabicPeriod"/>
            </a:pPr>
            <a:r>
              <a:rPr lang="ja-JP" altLang="en-US" dirty="0" smtClean="0">
                <a:latin typeface="游明朝" panose="02020400000000000000" pitchFamily="18" charset="-128"/>
                <a:ea typeface="游明朝" panose="02020400000000000000" pitchFamily="18" charset="-128"/>
              </a:rPr>
              <a:t>相手への敬意ある発言を心がけましょう！また、協力してくれた人には感謝を伝えましょう◎</a:t>
            </a:r>
            <a:endParaRPr lang="en-US" altLang="ja-JP" dirty="0">
              <a:latin typeface="游明朝" panose="02020400000000000000" pitchFamily="18" charset="-128"/>
              <a:ea typeface="游明朝" panose="02020400000000000000" pitchFamily="18" charset="-128"/>
            </a:endParaRPr>
          </a:p>
        </p:txBody>
      </p:sp>
      <p:sp>
        <p:nvSpPr>
          <p:cNvPr id="5" name="スライド番号プレースホルダー 4"/>
          <p:cNvSpPr>
            <a:spLocks noGrp="1"/>
          </p:cNvSpPr>
          <p:nvPr>
            <p:ph type="sldNum" sz="quarter" idx="12"/>
          </p:nvPr>
        </p:nvSpPr>
        <p:spPr/>
        <p:txBody>
          <a:bodyPr/>
          <a:lstStyle/>
          <a:p>
            <a:fld id="{6246214A-BCF9-4E1B-B696-BF76860CE82B}" type="slidenum">
              <a:rPr kumimoji="1" lang="ja-JP" altLang="en-US" smtClean="0"/>
              <a:t>28</a:t>
            </a:fld>
            <a:endParaRPr kumimoji="1" lang="ja-JP" altLang="en-US"/>
          </a:p>
        </p:txBody>
      </p:sp>
    </p:spTree>
    <p:extLst>
      <p:ext uri="{BB962C8B-B14F-4D97-AF65-F5344CB8AC3E}">
        <p14:creationId xmlns:p14="http://schemas.microsoft.com/office/powerpoint/2010/main" val="1174281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568633"/>
            <a:ext cx="9144000" cy="2062103"/>
          </a:xfrm>
          <a:prstGeom prst="rect">
            <a:avLst/>
          </a:prstGeom>
          <a:noFill/>
        </p:spPr>
        <p:txBody>
          <a:bodyPr wrap="square" rtlCol="0">
            <a:spAutoFit/>
          </a:bodyPr>
          <a:lstStyle/>
          <a:p>
            <a:pPr algn="ctr"/>
            <a:r>
              <a:rPr lang="ja-JP" altLang="en-US" sz="3200" dirty="0"/>
              <a:t>以上</a:t>
            </a:r>
            <a:r>
              <a:rPr lang="ja-JP" altLang="en-US" sz="3200" dirty="0" smtClean="0"/>
              <a:t>です、お疲れ様です。</a:t>
            </a:r>
            <a:endParaRPr lang="en-US" altLang="ja-JP" sz="3200" dirty="0" smtClean="0"/>
          </a:p>
          <a:p>
            <a:pPr algn="ctr"/>
            <a:endParaRPr lang="en-US" altLang="ja-JP" sz="3200" dirty="0"/>
          </a:p>
          <a:p>
            <a:pPr algn="ctr"/>
            <a:r>
              <a:rPr lang="ja-JP" altLang="en-US" sz="3200" dirty="0" smtClean="0"/>
              <a:t>ただのチャットなので</a:t>
            </a:r>
            <a:endParaRPr lang="en-US" altLang="ja-JP" sz="3200" dirty="0" smtClean="0"/>
          </a:p>
          <a:p>
            <a:pPr algn="ctr"/>
            <a:r>
              <a:rPr lang="ja-JP" altLang="en-US" sz="3200" dirty="0" smtClean="0"/>
              <a:t>まずは気楽に使って下さい</a:t>
            </a:r>
            <a:r>
              <a:rPr lang="en-US" altLang="ja-JP" sz="3200" dirty="0" smtClean="0">
                <a:sym typeface="Wingdings" panose="05000000000000000000" pitchFamily="2" charset="2"/>
              </a:rPr>
              <a:t></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29</a:t>
            </a:fld>
            <a:endParaRPr kumimoji="1" lang="ja-JP" altLang="en-US"/>
          </a:p>
        </p:txBody>
      </p:sp>
    </p:spTree>
    <p:extLst>
      <p:ext uri="{BB962C8B-B14F-4D97-AF65-F5344CB8AC3E}">
        <p14:creationId xmlns:p14="http://schemas.microsoft.com/office/powerpoint/2010/main" val="1752337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655429"/>
            <a:ext cx="9144000" cy="1569660"/>
          </a:xfrm>
          <a:prstGeom prst="rect">
            <a:avLst/>
          </a:prstGeom>
          <a:noFill/>
        </p:spPr>
        <p:txBody>
          <a:bodyPr wrap="square" rtlCol="0">
            <a:spAutoFit/>
          </a:bodyPr>
          <a:lstStyle/>
          <a:p>
            <a:pPr algn="ctr">
              <a:lnSpc>
                <a:spcPct val="150000"/>
              </a:lnSpc>
            </a:pPr>
            <a:r>
              <a:rPr lang="ja-JP" altLang="en-US" sz="3200" dirty="0" smtClean="0"/>
              <a:t>学生およ</a:t>
            </a:r>
            <a:r>
              <a:rPr lang="ja-JP" altLang="en-US" sz="3200" dirty="0"/>
              <a:t>び</a:t>
            </a:r>
            <a:r>
              <a:rPr lang="ja-JP" altLang="en-US" sz="3200" dirty="0" smtClean="0"/>
              <a:t>参加してくれる関係者の方は</a:t>
            </a:r>
            <a:r>
              <a:rPr lang="en-US" altLang="ja-JP" sz="3200" dirty="0" smtClean="0"/>
              <a:t/>
            </a:r>
            <a:br>
              <a:rPr lang="en-US" altLang="ja-JP" sz="3200" dirty="0" smtClean="0"/>
            </a:br>
            <a:r>
              <a:rPr lang="ja-JP" altLang="en-US" sz="3200" dirty="0" smtClean="0"/>
              <a:t>まず初期設定をお願いします</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3</a:t>
            </a:fld>
            <a:endParaRPr kumimoji="1" lang="ja-JP" altLang="en-US"/>
          </a:p>
        </p:txBody>
      </p:sp>
    </p:spTree>
    <p:extLst>
      <p:ext uri="{BB962C8B-B14F-4D97-AF65-F5344CB8AC3E}">
        <p14:creationId xmlns:p14="http://schemas.microsoft.com/office/powerpoint/2010/main" val="2413619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7" y="226750"/>
            <a:ext cx="7831495" cy="970450"/>
          </a:xfrm>
        </p:spPr>
        <p:txBody>
          <a:bodyPr/>
          <a:lstStyle/>
          <a:p>
            <a:r>
              <a:rPr kumimoji="1" lang="ja-JP" altLang="en-US" dirty="0" smtClean="0"/>
              <a:t>初期設定（アプリ導入）</a:t>
            </a:r>
            <a:endParaRPr kumimoji="1" lang="ja-JP" altLang="en-US" dirty="0"/>
          </a:p>
        </p:txBody>
      </p:sp>
      <p:sp>
        <p:nvSpPr>
          <p:cNvPr id="3" name="コンテンツ プレースホルダー 2"/>
          <p:cNvSpPr>
            <a:spLocks noGrp="1"/>
          </p:cNvSpPr>
          <p:nvPr>
            <p:ph idx="1"/>
          </p:nvPr>
        </p:nvSpPr>
        <p:spPr>
          <a:xfrm>
            <a:off x="809997" y="1672938"/>
            <a:ext cx="8209312" cy="4862945"/>
          </a:xfrm>
        </p:spPr>
        <p:txBody>
          <a:bodyPr>
            <a:normAutofit/>
          </a:bodyPr>
          <a:lstStyle/>
          <a:p>
            <a:pPr marL="0" indent="0">
              <a:buNone/>
            </a:pPr>
            <a:r>
              <a:rPr lang="ja-JP" altLang="en-US" sz="2000" u="sng" dirty="0" smtClean="0">
                <a:solidFill>
                  <a:srgbClr val="FF7C80"/>
                </a:solidFill>
              </a:rPr>
              <a:t>便利な </a:t>
            </a:r>
            <a:r>
              <a:rPr lang="en-US" altLang="ja-JP" sz="2000" u="sng" dirty="0" smtClean="0">
                <a:solidFill>
                  <a:srgbClr val="FF7C80"/>
                </a:solidFill>
              </a:rPr>
              <a:t>PC &amp; </a:t>
            </a:r>
            <a:r>
              <a:rPr lang="ja-JP" altLang="en-US" sz="2000" u="sng" dirty="0" smtClean="0">
                <a:solidFill>
                  <a:srgbClr val="FF7C80"/>
                </a:solidFill>
              </a:rPr>
              <a:t>スマホ のアプリを入れます</a:t>
            </a:r>
            <a:endParaRPr lang="en-US" altLang="ja-JP" u="sng" dirty="0" smtClean="0">
              <a:solidFill>
                <a:srgbClr val="FF7C80"/>
              </a:solidFill>
            </a:endParaRPr>
          </a:p>
          <a:p>
            <a:pPr>
              <a:buFont typeface="+mj-lt"/>
              <a:buAutoNum type="arabicPeriod"/>
            </a:pPr>
            <a:r>
              <a:rPr lang="ja-JP" altLang="en-US" dirty="0" smtClean="0"/>
              <a:t>サインインに成功している 計安</a:t>
            </a:r>
            <a:r>
              <a:rPr lang="en-US" altLang="ja-JP" dirty="0" smtClean="0"/>
              <a:t>WS </a:t>
            </a:r>
            <a:r>
              <a:rPr lang="ja-JP" altLang="en-US" dirty="0" smtClean="0"/>
              <a:t>の </a:t>
            </a:r>
            <a:r>
              <a:rPr lang="en-US" altLang="ja-JP" dirty="0" smtClean="0"/>
              <a:t>Web </a:t>
            </a:r>
            <a:r>
              <a:rPr lang="ja-JP" altLang="en-US" dirty="0" smtClean="0"/>
              <a:t>ページ</a:t>
            </a:r>
            <a:r>
              <a:rPr lang="ja-JP" altLang="en-US" dirty="0"/>
              <a:t>は</a:t>
            </a:r>
            <a:r>
              <a:rPr lang="ja-JP" altLang="en-US" dirty="0" smtClean="0"/>
              <a:t>閉じる。</a:t>
            </a:r>
            <a:endParaRPr lang="en-US" altLang="ja-JP" dirty="0"/>
          </a:p>
          <a:p>
            <a:pPr>
              <a:buFont typeface="+mj-lt"/>
              <a:buAutoNum type="arabicPeriod"/>
            </a:pPr>
            <a:r>
              <a:rPr lang="en-US" altLang="ja-JP" dirty="0">
                <a:hlinkClick r:id="rId2"/>
              </a:rPr>
              <a:t>https://slack.com/downloads</a:t>
            </a:r>
            <a:r>
              <a:rPr lang="en-US" altLang="ja-JP" dirty="0" smtClean="0">
                <a:hlinkClick r:id="rId2"/>
              </a:rPr>
              <a:t>/</a:t>
            </a:r>
            <a:r>
              <a:rPr lang="en-US" altLang="ja-JP" dirty="0" smtClean="0"/>
              <a:t> </a:t>
            </a:r>
            <a:r>
              <a:rPr lang="ja-JP" altLang="en-US" dirty="0" smtClean="0"/>
              <a:t>から</a:t>
            </a:r>
            <a:r>
              <a:rPr lang="en-US" altLang="ja-JP" dirty="0" smtClean="0"/>
              <a:t>PC</a:t>
            </a:r>
            <a:r>
              <a:rPr lang="ja-JP" altLang="en-US" dirty="0" smtClean="0"/>
              <a:t>アプリダウンロード ＆ 起動。</a:t>
            </a:r>
            <a:endParaRPr lang="en-US" altLang="ja-JP" dirty="0" smtClean="0"/>
          </a:p>
          <a:p>
            <a:pPr>
              <a:buFont typeface="+mj-lt"/>
              <a:buAutoNum type="arabicPeriod"/>
            </a:pPr>
            <a:r>
              <a:rPr lang="ja-JP" altLang="en-US" dirty="0"/>
              <a:t>以下</a:t>
            </a:r>
            <a:r>
              <a:rPr lang="ja-JP" altLang="en-US" dirty="0" smtClean="0"/>
              <a:t>のよう</a:t>
            </a:r>
            <a:r>
              <a:rPr lang="ja-JP" altLang="en-US" dirty="0"/>
              <a:t>に</a:t>
            </a:r>
            <a:r>
              <a:rPr kumimoji="1" lang="ja-JP" altLang="en-US" dirty="0" smtClean="0"/>
              <a:t>画面に従う。</a:t>
            </a:r>
            <a:endParaRPr kumimoji="1" lang="en-US" altLang="ja-JP" dirty="0" smtClean="0"/>
          </a:p>
          <a:p>
            <a:pPr>
              <a:buFont typeface="+mj-lt"/>
              <a:buAutoNum type="arabicPeriod"/>
            </a:pPr>
            <a:endParaRPr lang="en-US" altLang="ja-JP" dirty="0"/>
          </a:p>
          <a:p>
            <a:pPr>
              <a:buFont typeface="+mj-lt"/>
              <a:buAutoNum type="arabicPeriod"/>
            </a:pPr>
            <a:endParaRPr kumimoji="1" lang="en-US" altLang="ja-JP" dirty="0" smtClean="0"/>
          </a:p>
          <a:p>
            <a:pPr>
              <a:buFont typeface="+mj-lt"/>
              <a:buAutoNum type="arabicPeriod"/>
            </a:pPr>
            <a:endParaRPr lang="en-US" altLang="ja-JP" dirty="0" smtClean="0"/>
          </a:p>
          <a:p>
            <a:pPr marL="0" indent="0">
              <a:buNone/>
            </a:pPr>
            <a:endParaRPr lang="en-US" altLang="ja-JP" dirty="0"/>
          </a:p>
          <a:p>
            <a:pPr>
              <a:buFont typeface="+mj-lt"/>
              <a:buAutoNum type="arabicPeriod" startAt="4"/>
            </a:pPr>
            <a:r>
              <a:rPr lang="ja-JP" altLang="en-US" dirty="0" smtClean="0"/>
              <a:t>計安</a:t>
            </a:r>
            <a:r>
              <a:rPr lang="en-US" altLang="ja-JP" dirty="0" smtClean="0"/>
              <a:t>WS</a:t>
            </a:r>
            <a:r>
              <a:rPr lang="ja-JP" altLang="en-US" dirty="0" smtClean="0"/>
              <a:t>に入れたら、</a:t>
            </a:r>
            <a:r>
              <a:rPr lang="en-US" altLang="ja-JP" dirty="0" smtClean="0"/>
              <a:t>PC </a:t>
            </a:r>
            <a:r>
              <a:rPr lang="ja-JP" altLang="en-US" dirty="0" smtClean="0"/>
              <a:t>版のインストールは完了です。</a:t>
            </a:r>
            <a:endParaRPr lang="en-US" altLang="ja-JP" dirty="0" smtClean="0"/>
          </a:p>
          <a:p>
            <a:pPr>
              <a:buFont typeface="+mj-lt"/>
              <a:buAutoNum type="arabicPeriod" startAt="4"/>
            </a:pPr>
            <a:endParaRPr lang="en-US" altLang="ja-JP" dirty="0" smtClean="0"/>
          </a:p>
          <a:p>
            <a:pPr>
              <a:buFont typeface="+mj-lt"/>
              <a:buAutoNum type="arabicPeriod" startAt="4"/>
            </a:pPr>
            <a:endParaRPr kumimoji="1" lang="en-US" altLang="ja-JP" dirty="0" smtClean="0">
              <a:solidFill>
                <a:srgbClr val="FFFF00"/>
              </a:solidFill>
            </a:endParaRPr>
          </a:p>
        </p:txBody>
      </p:sp>
      <p:grpSp>
        <p:nvGrpSpPr>
          <p:cNvPr id="24" name="グループ化 23"/>
          <p:cNvGrpSpPr/>
          <p:nvPr/>
        </p:nvGrpSpPr>
        <p:grpSpPr>
          <a:xfrm>
            <a:off x="762372" y="3556903"/>
            <a:ext cx="8100931" cy="1420453"/>
            <a:chOff x="762372" y="4097235"/>
            <a:chExt cx="8100931" cy="1420453"/>
          </a:xfrm>
        </p:grpSpPr>
        <p:grpSp>
          <p:nvGrpSpPr>
            <p:cNvPr id="7" name="グループ化 6"/>
            <p:cNvGrpSpPr/>
            <p:nvPr/>
          </p:nvGrpSpPr>
          <p:grpSpPr>
            <a:xfrm>
              <a:off x="762372" y="4102443"/>
              <a:ext cx="1933203" cy="1415245"/>
              <a:chOff x="809997" y="4102443"/>
              <a:chExt cx="2356021" cy="1724779"/>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37207" t="28004" r="37027" b="46075"/>
              <a:stretch/>
            </p:blipFill>
            <p:spPr>
              <a:xfrm>
                <a:off x="809997" y="4102443"/>
                <a:ext cx="2356021" cy="1724779"/>
              </a:xfrm>
              <a:prstGeom prst="rect">
                <a:avLst/>
              </a:prstGeom>
            </p:spPr>
          </p:pic>
          <p:sp>
            <p:nvSpPr>
              <p:cNvPr id="6" name="テキスト ボックス 5"/>
              <p:cNvSpPr txBox="1"/>
              <p:nvPr/>
            </p:nvSpPr>
            <p:spPr>
              <a:xfrm>
                <a:off x="1206499" y="4989872"/>
                <a:ext cx="1081730" cy="300073"/>
              </a:xfrm>
              <a:prstGeom prst="rect">
                <a:avLst/>
              </a:prstGeom>
              <a:solidFill>
                <a:schemeClr val="tx1"/>
              </a:solidFill>
            </p:spPr>
            <p:txBody>
              <a:bodyPr wrap="square" lIns="36000" tIns="0" rIns="36000" bIns="0" rtlCol="0">
                <a:spAutoFit/>
              </a:bodyPr>
              <a:lstStyle/>
              <a:p>
                <a:pPr algn="r"/>
                <a:r>
                  <a:rPr kumimoji="1" lang="en-US" altLang="ja-JP" sz="1600" dirty="0" smtClean="0">
                    <a:solidFill>
                      <a:srgbClr val="FF0000"/>
                    </a:solidFill>
                  </a:rPr>
                  <a:t>keianws</a:t>
                </a:r>
                <a:endParaRPr kumimoji="1" lang="ja-JP" altLang="en-US" sz="1600" dirty="0">
                  <a:solidFill>
                    <a:srgbClr val="FF0000"/>
                  </a:solidFill>
                </a:endParaRPr>
              </a:p>
            </p:txBody>
          </p:sp>
        </p:grpSp>
        <p:grpSp>
          <p:nvGrpSpPr>
            <p:cNvPr id="12" name="グループ化 11"/>
            <p:cNvGrpSpPr/>
            <p:nvPr/>
          </p:nvGrpSpPr>
          <p:grpSpPr>
            <a:xfrm>
              <a:off x="3226400" y="4102444"/>
              <a:ext cx="2711139" cy="1413972"/>
              <a:chOff x="3274025" y="4102444"/>
              <a:chExt cx="2711139" cy="1413972"/>
            </a:xfrm>
          </p:grpSpPr>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30000" t="29440" r="29909" b="41637"/>
              <a:stretch/>
            </p:blipFill>
            <p:spPr>
              <a:xfrm>
                <a:off x="3274025" y="4102444"/>
                <a:ext cx="2711139" cy="1413972"/>
              </a:xfrm>
              <a:prstGeom prst="rect">
                <a:avLst/>
              </a:prstGeom>
            </p:spPr>
          </p:pic>
          <p:sp>
            <p:nvSpPr>
              <p:cNvPr id="10" name="テキスト ボックス 9"/>
              <p:cNvSpPr txBox="1"/>
              <p:nvPr/>
            </p:nvSpPr>
            <p:spPr>
              <a:xfrm>
                <a:off x="4124323" y="4181344"/>
                <a:ext cx="967755" cy="230832"/>
              </a:xfrm>
              <a:prstGeom prst="rect">
                <a:avLst/>
              </a:prstGeom>
              <a:solidFill>
                <a:schemeClr val="tx1"/>
              </a:solidFill>
            </p:spPr>
            <p:txBody>
              <a:bodyPr wrap="square" lIns="36000" tIns="0" rIns="36000" bIns="0" rtlCol="0">
                <a:spAutoFit/>
              </a:bodyPr>
              <a:lstStyle/>
              <a:p>
                <a:pPr algn="r"/>
                <a:r>
                  <a:rPr kumimoji="1" lang="en-US" altLang="ja-JP" sz="1500" dirty="0" smtClean="0">
                    <a:solidFill>
                      <a:schemeClr val="bg1"/>
                    </a:solidFill>
                  </a:rPr>
                  <a:t>keianws</a:t>
                </a:r>
                <a:endParaRPr kumimoji="1" lang="ja-JP" altLang="en-US" sz="1500" dirty="0">
                  <a:solidFill>
                    <a:schemeClr val="bg1"/>
                  </a:solidFill>
                </a:endParaRPr>
              </a:p>
            </p:txBody>
          </p:sp>
          <p:sp>
            <p:nvSpPr>
              <p:cNvPr id="11" name="テキスト ボックス 10"/>
              <p:cNvSpPr txBox="1"/>
              <p:nvPr/>
            </p:nvSpPr>
            <p:spPr>
              <a:xfrm>
                <a:off x="3444508" y="4789046"/>
                <a:ext cx="2490778" cy="215444"/>
              </a:xfrm>
              <a:prstGeom prst="rect">
                <a:avLst/>
              </a:prstGeom>
              <a:solidFill>
                <a:schemeClr val="tx1"/>
              </a:solidFill>
            </p:spPr>
            <p:txBody>
              <a:bodyPr wrap="square" lIns="36000" tIns="0" rIns="36000" bIns="0" rtlCol="0">
                <a:spAutoFit/>
              </a:bodyPr>
              <a:lstStyle/>
              <a:p>
                <a:r>
                  <a:rPr lang="ja-JP" altLang="en-US" sz="1400" dirty="0" smtClean="0">
                    <a:solidFill>
                      <a:srgbClr val="FF0000"/>
                    </a:solidFill>
                  </a:rPr>
                  <a:t>招待メールを受けたアドレス</a:t>
                </a:r>
                <a:endParaRPr kumimoji="1" lang="ja-JP" altLang="en-US" sz="1400" dirty="0">
                  <a:solidFill>
                    <a:srgbClr val="FF0000"/>
                  </a:solidFill>
                </a:endParaRPr>
              </a:p>
            </p:txBody>
          </p:sp>
        </p:grpSp>
        <p:sp>
          <p:nvSpPr>
            <p:cNvPr id="13" name="楕円 12"/>
            <p:cNvSpPr/>
            <p:nvPr/>
          </p:nvSpPr>
          <p:spPr>
            <a:xfrm>
              <a:off x="1240155" y="5204460"/>
              <a:ext cx="88392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楕円 13"/>
            <p:cNvSpPr/>
            <p:nvPr/>
          </p:nvSpPr>
          <p:spPr>
            <a:xfrm>
              <a:off x="4076698" y="5169013"/>
              <a:ext cx="88392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右矢印 14"/>
            <p:cNvSpPr/>
            <p:nvPr/>
          </p:nvSpPr>
          <p:spPr>
            <a:xfrm>
              <a:off x="2749484" y="4468661"/>
              <a:ext cx="4445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右矢印 17"/>
            <p:cNvSpPr/>
            <p:nvPr/>
          </p:nvSpPr>
          <p:spPr>
            <a:xfrm>
              <a:off x="6005941" y="4530544"/>
              <a:ext cx="4445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グループ化 20"/>
            <p:cNvGrpSpPr/>
            <p:nvPr/>
          </p:nvGrpSpPr>
          <p:grpSpPr>
            <a:xfrm>
              <a:off x="6493658" y="4097235"/>
              <a:ext cx="2369645" cy="1418486"/>
              <a:chOff x="6404584" y="3968854"/>
              <a:chExt cx="2369645" cy="1418486"/>
            </a:xfrm>
          </p:grpSpPr>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l="32184" t="56142" r="29994" b="12576"/>
              <a:stretch/>
            </p:blipFill>
            <p:spPr>
              <a:xfrm>
                <a:off x="6404584" y="3968854"/>
                <a:ext cx="2369645" cy="1418486"/>
              </a:xfrm>
              <a:prstGeom prst="rect">
                <a:avLst/>
              </a:prstGeom>
            </p:spPr>
          </p:pic>
          <p:sp>
            <p:nvSpPr>
              <p:cNvPr id="17" name="テキスト ボックス 16"/>
              <p:cNvSpPr txBox="1"/>
              <p:nvPr/>
            </p:nvSpPr>
            <p:spPr>
              <a:xfrm>
                <a:off x="6440054" y="5167227"/>
                <a:ext cx="2298703" cy="184666"/>
              </a:xfrm>
              <a:prstGeom prst="rect">
                <a:avLst/>
              </a:prstGeom>
              <a:solidFill>
                <a:schemeClr val="tx1"/>
              </a:solidFill>
            </p:spPr>
            <p:txBody>
              <a:bodyPr wrap="square" lIns="36000" tIns="0" rIns="36000" bIns="0" rtlCol="0">
                <a:spAutoFit/>
              </a:bodyPr>
              <a:lstStyle/>
              <a:p>
                <a:r>
                  <a:rPr lang="ja-JP" altLang="en-US" sz="1200" dirty="0" smtClean="0">
                    <a:solidFill>
                      <a:srgbClr val="FF0000"/>
                    </a:solidFill>
                  </a:rPr>
                  <a:t>さっき設定した</a:t>
                </a:r>
                <a:r>
                  <a:rPr kumimoji="1" lang="ja-JP" altLang="en-US" sz="1200" dirty="0" smtClean="0">
                    <a:solidFill>
                      <a:srgbClr val="FF0000"/>
                    </a:solidFill>
                  </a:rPr>
                  <a:t>パスワード入力</a:t>
                </a:r>
                <a:endParaRPr lang="en-US" altLang="ja-JP" sz="1200" dirty="0" smtClean="0">
                  <a:solidFill>
                    <a:srgbClr val="FF0000"/>
                  </a:solidFill>
                </a:endParaRPr>
              </a:p>
            </p:txBody>
          </p:sp>
          <p:sp>
            <p:nvSpPr>
              <p:cNvPr id="20" name="楕円 19"/>
              <p:cNvSpPr/>
              <p:nvPr/>
            </p:nvSpPr>
            <p:spPr>
              <a:xfrm>
                <a:off x="6475526" y="4788648"/>
                <a:ext cx="88392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スライド番号プレースホルダー 18"/>
          <p:cNvSpPr>
            <a:spLocks noGrp="1"/>
          </p:cNvSpPr>
          <p:nvPr>
            <p:ph type="sldNum" sz="quarter" idx="12"/>
          </p:nvPr>
        </p:nvSpPr>
        <p:spPr/>
        <p:txBody>
          <a:bodyPr/>
          <a:lstStyle/>
          <a:p>
            <a:fld id="{6246214A-BCF9-4E1B-B696-BF76860CE82B}" type="slidenum">
              <a:rPr kumimoji="1" lang="ja-JP" altLang="en-US" smtClean="0"/>
              <a:t>4</a:t>
            </a:fld>
            <a:endParaRPr kumimoji="1" lang="ja-JP" altLang="en-US"/>
          </a:p>
        </p:txBody>
      </p:sp>
      <p:sp>
        <p:nvSpPr>
          <p:cNvPr id="23" name="テキスト ボックス 22"/>
          <p:cNvSpPr txBox="1"/>
          <p:nvPr/>
        </p:nvSpPr>
        <p:spPr>
          <a:xfrm>
            <a:off x="6289157" y="681606"/>
            <a:ext cx="2595582" cy="830997"/>
          </a:xfrm>
          <a:prstGeom prst="rect">
            <a:avLst/>
          </a:prstGeom>
          <a:noFill/>
        </p:spPr>
        <p:txBody>
          <a:bodyPr wrap="none" rtlCol="0">
            <a:spAutoFit/>
          </a:bodyPr>
          <a:lstStyle/>
          <a:p>
            <a:r>
              <a:rPr lang="ja-JP" altLang="en-US" sz="2400" b="1" dirty="0" smtClean="0">
                <a:solidFill>
                  <a:srgbClr val="FFFF00"/>
                </a:solidFill>
              </a:rPr>
              <a:t>学　生：設定必須</a:t>
            </a:r>
            <a:endParaRPr lang="en-US" altLang="ja-JP" sz="2400" b="1" dirty="0" smtClean="0">
              <a:solidFill>
                <a:srgbClr val="FFFF00"/>
              </a:solidFill>
            </a:endParaRPr>
          </a:p>
          <a:p>
            <a:r>
              <a:rPr lang="ja-JP" altLang="en-US" sz="2400" b="1" dirty="0"/>
              <a:t>関係者</a:t>
            </a:r>
            <a:r>
              <a:rPr lang="ja-JP" altLang="en-US" sz="2400" b="1" dirty="0" smtClean="0"/>
              <a:t>：任意</a:t>
            </a:r>
            <a:endParaRPr lang="en-US" sz="2400" b="1" dirty="0"/>
          </a:p>
        </p:txBody>
      </p:sp>
    </p:spTree>
    <p:extLst>
      <p:ext uri="{BB962C8B-B14F-4D97-AF65-F5344CB8AC3E}">
        <p14:creationId xmlns:p14="http://schemas.microsoft.com/office/powerpoint/2010/main" val="1644405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7" y="226750"/>
            <a:ext cx="7831495" cy="970450"/>
          </a:xfrm>
        </p:spPr>
        <p:txBody>
          <a:bodyPr/>
          <a:lstStyle/>
          <a:p>
            <a:r>
              <a:rPr kumimoji="1" lang="ja-JP" altLang="en-US" dirty="0" smtClean="0"/>
              <a:t>初期設定（アプリ導入）</a:t>
            </a:r>
            <a:endParaRPr kumimoji="1" lang="ja-JP" altLang="en-US" dirty="0"/>
          </a:p>
        </p:txBody>
      </p:sp>
      <p:sp>
        <p:nvSpPr>
          <p:cNvPr id="3" name="コンテンツ プレースホルダー 2"/>
          <p:cNvSpPr>
            <a:spLocks noGrp="1"/>
          </p:cNvSpPr>
          <p:nvPr>
            <p:ph idx="1"/>
          </p:nvPr>
        </p:nvSpPr>
        <p:spPr>
          <a:xfrm>
            <a:off x="809997" y="1672938"/>
            <a:ext cx="8209312" cy="4862945"/>
          </a:xfrm>
        </p:spPr>
        <p:txBody>
          <a:bodyPr>
            <a:normAutofit/>
          </a:bodyPr>
          <a:lstStyle/>
          <a:p>
            <a:pPr marL="0" indent="0">
              <a:buNone/>
            </a:pPr>
            <a:r>
              <a:rPr lang="ja-JP" altLang="en-US" sz="2000" u="sng" dirty="0">
                <a:solidFill>
                  <a:srgbClr val="FF7C80"/>
                </a:solidFill>
              </a:rPr>
              <a:t>便利な </a:t>
            </a:r>
            <a:r>
              <a:rPr lang="en-US" altLang="ja-JP" sz="2000" u="sng" dirty="0">
                <a:solidFill>
                  <a:srgbClr val="FF7C80"/>
                </a:solidFill>
              </a:rPr>
              <a:t>PC &amp; </a:t>
            </a:r>
            <a:r>
              <a:rPr lang="ja-JP" altLang="en-US" sz="2000" u="sng" dirty="0">
                <a:solidFill>
                  <a:srgbClr val="FF7C80"/>
                </a:solidFill>
              </a:rPr>
              <a:t>スマホ のアプリを入れます</a:t>
            </a:r>
            <a:endParaRPr lang="en-US" altLang="ja-JP" sz="2000" u="sng" dirty="0">
              <a:solidFill>
                <a:srgbClr val="FF7C80"/>
              </a:solidFill>
            </a:endParaRPr>
          </a:p>
          <a:p>
            <a:pPr>
              <a:buFont typeface="+mj-lt"/>
              <a:buAutoNum type="arabicPeriod"/>
            </a:pPr>
            <a:r>
              <a:rPr lang="ja-JP" altLang="en-US" dirty="0" smtClean="0"/>
              <a:t>サインインに成功している 計安</a:t>
            </a:r>
            <a:r>
              <a:rPr lang="en-US" altLang="ja-JP" dirty="0" smtClean="0"/>
              <a:t>WS </a:t>
            </a:r>
            <a:r>
              <a:rPr lang="ja-JP" altLang="en-US" dirty="0" smtClean="0"/>
              <a:t>の </a:t>
            </a:r>
            <a:r>
              <a:rPr lang="en-US" altLang="ja-JP" dirty="0" smtClean="0"/>
              <a:t>Web </a:t>
            </a:r>
            <a:r>
              <a:rPr lang="ja-JP" altLang="en-US" dirty="0" smtClean="0"/>
              <a:t>ページ</a:t>
            </a:r>
            <a:r>
              <a:rPr lang="ja-JP" altLang="en-US" dirty="0"/>
              <a:t>は</a:t>
            </a:r>
            <a:r>
              <a:rPr lang="ja-JP" altLang="en-US" dirty="0" smtClean="0"/>
              <a:t>閉じる。</a:t>
            </a:r>
            <a:endParaRPr lang="en-US" altLang="ja-JP" dirty="0"/>
          </a:p>
          <a:p>
            <a:pPr>
              <a:buFont typeface="+mj-lt"/>
              <a:buAutoNum type="arabicPeriod"/>
            </a:pPr>
            <a:r>
              <a:rPr lang="en-US" altLang="ja-JP" dirty="0">
                <a:hlinkClick r:id="rId2"/>
              </a:rPr>
              <a:t>https://slack.com/downloads</a:t>
            </a:r>
            <a:r>
              <a:rPr lang="en-US" altLang="ja-JP" dirty="0" smtClean="0">
                <a:hlinkClick r:id="rId2"/>
              </a:rPr>
              <a:t>/</a:t>
            </a:r>
            <a:r>
              <a:rPr lang="en-US" altLang="ja-JP" dirty="0" smtClean="0"/>
              <a:t> </a:t>
            </a:r>
            <a:r>
              <a:rPr lang="ja-JP" altLang="en-US" dirty="0" smtClean="0"/>
              <a:t>から</a:t>
            </a:r>
            <a:r>
              <a:rPr lang="en-US" altLang="ja-JP" dirty="0" smtClean="0"/>
              <a:t>PC</a:t>
            </a:r>
            <a:r>
              <a:rPr lang="ja-JP" altLang="en-US" dirty="0" smtClean="0"/>
              <a:t>アプリダウンロード ＆ 起動。</a:t>
            </a:r>
            <a:endParaRPr lang="en-US" altLang="ja-JP" dirty="0" smtClean="0"/>
          </a:p>
          <a:p>
            <a:pPr>
              <a:buFont typeface="+mj-lt"/>
              <a:buAutoNum type="arabicPeriod"/>
            </a:pPr>
            <a:r>
              <a:rPr kumimoji="1" lang="ja-JP" altLang="en-US" dirty="0" smtClean="0"/>
              <a:t>以下のように画面に従う。</a:t>
            </a:r>
            <a:endParaRPr kumimoji="1" lang="en-US" altLang="ja-JP" dirty="0" smtClean="0"/>
          </a:p>
          <a:p>
            <a:pPr>
              <a:buFont typeface="+mj-lt"/>
              <a:buAutoNum type="arabicPeriod"/>
            </a:pPr>
            <a:endParaRPr lang="en-US" altLang="ja-JP" dirty="0"/>
          </a:p>
          <a:p>
            <a:pPr>
              <a:buFont typeface="+mj-lt"/>
              <a:buAutoNum type="arabicPeriod"/>
            </a:pPr>
            <a:endParaRPr kumimoji="1" lang="en-US" altLang="ja-JP" dirty="0" smtClean="0"/>
          </a:p>
          <a:p>
            <a:pPr>
              <a:buFont typeface="+mj-lt"/>
              <a:buAutoNum type="arabicPeriod"/>
            </a:pPr>
            <a:endParaRPr lang="en-US" altLang="ja-JP" dirty="0" smtClean="0"/>
          </a:p>
          <a:p>
            <a:pPr marL="0" indent="0">
              <a:buNone/>
            </a:pPr>
            <a:endParaRPr lang="en-US" altLang="ja-JP" dirty="0"/>
          </a:p>
          <a:p>
            <a:pPr>
              <a:buFont typeface="+mj-lt"/>
              <a:buAutoNum type="arabicPeriod" startAt="4"/>
            </a:pPr>
            <a:r>
              <a:rPr lang="ja-JP" altLang="en-US" dirty="0" smtClean="0"/>
              <a:t>計安</a:t>
            </a:r>
            <a:r>
              <a:rPr lang="en-US" altLang="ja-JP" dirty="0" smtClean="0"/>
              <a:t>WS</a:t>
            </a:r>
            <a:r>
              <a:rPr lang="ja-JP" altLang="en-US" dirty="0" smtClean="0"/>
              <a:t>に入れたら、</a:t>
            </a:r>
            <a:r>
              <a:rPr lang="en-US" altLang="ja-JP" dirty="0" smtClean="0"/>
              <a:t>PC </a:t>
            </a:r>
            <a:r>
              <a:rPr lang="ja-JP" altLang="en-US" dirty="0" smtClean="0"/>
              <a:t>版のインストールは完了です。</a:t>
            </a:r>
            <a:endParaRPr lang="en-US" altLang="ja-JP" dirty="0" smtClean="0"/>
          </a:p>
          <a:p>
            <a:pPr>
              <a:buFont typeface="+mj-lt"/>
              <a:buAutoNum type="arabicPeriod" startAt="4"/>
            </a:pPr>
            <a:endParaRPr lang="en-US" altLang="ja-JP" dirty="0" smtClean="0"/>
          </a:p>
          <a:p>
            <a:pPr>
              <a:buFont typeface="+mj-lt"/>
              <a:buAutoNum type="arabicPeriod" startAt="4"/>
            </a:pPr>
            <a:r>
              <a:rPr lang="ja-JP" altLang="en-US" dirty="0" smtClean="0">
                <a:solidFill>
                  <a:srgbClr val="FFFF99"/>
                </a:solidFill>
              </a:rPr>
              <a:t>スマホでも　　　や　　　から「</a:t>
            </a:r>
            <a:r>
              <a:rPr lang="en-US" altLang="ja-JP" dirty="0" smtClean="0">
                <a:solidFill>
                  <a:srgbClr val="FFFF99"/>
                </a:solidFill>
              </a:rPr>
              <a:t>Slack</a:t>
            </a:r>
            <a:r>
              <a:rPr lang="ja-JP" altLang="en-US" dirty="0" smtClean="0">
                <a:solidFill>
                  <a:srgbClr val="FFFF99"/>
                </a:solidFill>
              </a:rPr>
              <a:t>」を見つけて</a:t>
            </a:r>
            <a:r>
              <a:rPr lang="ja-JP" altLang="en-US" dirty="0">
                <a:solidFill>
                  <a:srgbClr val="FFFF99"/>
                </a:solidFill>
              </a:rPr>
              <a:t>同様</a:t>
            </a:r>
            <a:r>
              <a:rPr lang="ja-JP" altLang="en-US" dirty="0" smtClean="0">
                <a:solidFill>
                  <a:srgbClr val="FFFF99"/>
                </a:solidFill>
              </a:rPr>
              <a:t>にサインイン。</a:t>
            </a:r>
            <a:endParaRPr kumimoji="1" lang="en-US" altLang="ja-JP" dirty="0" smtClean="0">
              <a:solidFill>
                <a:srgbClr val="FFFF99"/>
              </a:solidFill>
            </a:endParaRPr>
          </a:p>
        </p:txBody>
      </p:sp>
      <p:grpSp>
        <p:nvGrpSpPr>
          <p:cNvPr id="24" name="グループ化 23"/>
          <p:cNvGrpSpPr/>
          <p:nvPr/>
        </p:nvGrpSpPr>
        <p:grpSpPr>
          <a:xfrm>
            <a:off x="762372" y="3556903"/>
            <a:ext cx="8100931" cy="1420453"/>
            <a:chOff x="762372" y="4097235"/>
            <a:chExt cx="8100931" cy="1420453"/>
          </a:xfrm>
        </p:grpSpPr>
        <p:grpSp>
          <p:nvGrpSpPr>
            <p:cNvPr id="7" name="グループ化 6"/>
            <p:cNvGrpSpPr/>
            <p:nvPr/>
          </p:nvGrpSpPr>
          <p:grpSpPr>
            <a:xfrm>
              <a:off x="762372" y="4102443"/>
              <a:ext cx="1933203" cy="1415245"/>
              <a:chOff x="809997" y="4102443"/>
              <a:chExt cx="2356021" cy="1724779"/>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37207" t="28004" r="37027" b="46075"/>
              <a:stretch/>
            </p:blipFill>
            <p:spPr>
              <a:xfrm>
                <a:off x="809997" y="4102443"/>
                <a:ext cx="2356021" cy="1724779"/>
              </a:xfrm>
              <a:prstGeom prst="rect">
                <a:avLst/>
              </a:prstGeom>
            </p:spPr>
          </p:pic>
          <p:sp>
            <p:nvSpPr>
              <p:cNvPr id="6" name="テキスト ボックス 5"/>
              <p:cNvSpPr txBox="1"/>
              <p:nvPr/>
            </p:nvSpPr>
            <p:spPr>
              <a:xfrm>
                <a:off x="1206499" y="4989872"/>
                <a:ext cx="1081730" cy="300073"/>
              </a:xfrm>
              <a:prstGeom prst="rect">
                <a:avLst/>
              </a:prstGeom>
              <a:solidFill>
                <a:schemeClr val="tx1"/>
              </a:solidFill>
            </p:spPr>
            <p:txBody>
              <a:bodyPr wrap="square" lIns="36000" tIns="0" rIns="36000" bIns="0" rtlCol="0">
                <a:spAutoFit/>
              </a:bodyPr>
              <a:lstStyle/>
              <a:p>
                <a:pPr algn="r"/>
                <a:r>
                  <a:rPr kumimoji="1" lang="en-US" altLang="ja-JP" sz="1600" dirty="0" smtClean="0">
                    <a:solidFill>
                      <a:srgbClr val="FF0000"/>
                    </a:solidFill>
                  </a:rPr>
                  <a:t>keianws</a:t>
                </a:r>
                <a:endParaRPr kumimoji="1" lang="ja-JP" altLang="en-US" sz="1600" dirty="0">
                  <a:solidFill>
                    <a:srgbClr val="FF0000"/>
                  </a:solidFill>
                </a:endParaRPr>
              </a:p>
            </p:txBody>
          </p:sp>
        </p:grpSp>
        <p:grpSp>
          <p:nvGrpSpPr>
            <p:cNvPr id="12" name="グループ化 11"/>
            <p:cNvGrpSpPr/>
            <p:nvPr/>
          </p:nvGrpSpPr>
          <p:grpSpPr>
            <a:xfrm>
              <a:off x="3226400" y="4102444"/>
              <a:ext cx="2711139" cy="1413972"/>
              <a:chOff x="3274025" y="4102444"/>
              <a:chExt cx="2711139" cy="1413972"/>
            </a:xfrm>
          </p:grpSpPr>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30000" t="29440" r="29909" b="41637"/>
              <a:stretch/>
            </p:blipFill>
            <p:spPr>
              <a:xfrm>
                <a:off x="3274025" y="4102444"/>
                <a:ext cx="2711139" cy="1413972"/>
              </a:xfrm>
              <a:prstGeom prst="rect">
                <a:avLst/>
              </a:prstGeom>
            </p:spPr>
          </p:pic>
          <p:sp>
            <p:nvSpPr>
              <p:cNvPr id="10" name="テキスト ボックス 9"/>
              <p:cNvSpPr txBox="1"/>
              <p:nvPr/>
            </p:nvSpPr>
            <p:spPr>
              <a:xfrm>
                <a:off x="4124323" y="4181344"/>
                <a:ext cx="967755" cy="230832"/>
              </a:xfrm>
              <a:prstGeom prst="rect">
                <a:avLst/>
              </a:prstGeom>
              <a:solidFill>
                <a:schemeClr val="tx1"/>
              </a:solidFill>
            </p:spPr>
            <p:txBody>
              <a:bodyPr wrap="square" lIns="36000" tIns="0" rIns="36000" bIns="0" rtlCol="0">
                <a:spAutoFit/>
              </a:bodyPr>
              <a:lstStyle/>
              <a:p>
                <a:pPr algn="r"/>
                <a:r>
                  <a:rPr kumimoji="1" lang="en-US" altLang="ja-JP" sz="1500" dirty="0" smtClean="0">
                    <a:solidFill>
                      <a:schemeClr val="bg1"/>
                    </a:solidFill>
                  </a:rPr>
                  <a:t>keianws</a:t>
                </a:r>
                <a:endParaRPr kumimoji="1" lang="ja-JP" altLang="en-US" sz="1500" dirty="0">
                  <a:solidFill>
                    <a:schemeClr val="bg1"/>
                  </a:solidFill>
                </a:endParaRPr>
              </a:p>
            </p:txBody>
          </p:sp>
          <p:sp>
            <p:nvSpPr>
              <p:cNvPr id="11" name="テキスト ボックス 10"/>
              <p:cNvSpPr txBox="1"/>
              <p:nvPr/>
            </p:nvSpPr>
            <p:spPr>
              <a:xfrm>
                <a:off x="3444508" y="4789046"/>
                <a:ext cx="2490778" cy="215444"/>
              </a:xfrm>
              <a:prstGeom prst="rect">
                <a:avLst/>
              </a:prstGeom>
              <a:solidFill>
                <a:schemeClr val="tx1"/>
              </a:solidFill>
            </p:spPr>
            <p:txBody>
              <a:bodyPr wrap="square" lIns="36000" tIns="0" rIns="36000" bIns="0" rtlCol="0">
                <a:spAutoFit/>
              </a:bodyPr>
              <a:lstStyle/>
              <a:p>
                <a:r>
                  <a:rPr lang="ja-JP" altLang="en-US" sz="1400" dirty="0" smtClean="0">
                    <a:solidFill>
                      <a:srgbClr val="FF0000"/>
                    </a:solidFill>
                  </a:rPr>
                  <a:t>招待メールを受けたアドレス</a:t>
                </a:r>
                <a:endParaRPr kumimoji="1" lang="ja-JP" altLang="en-US" sz="1400" dirty="0">
                  <a:solidFill>
                    <a:srgbClr val="FF0000"/>
                  </a:solidFill>
                </a:endParaRPr>
              </a:p>
            </p:txBody>
          </p:sp>
        </p:grpSp>
        <p:sp>
          <p:nvSpPr>
            <p:cNvPr id="13" name="楕円 12"/>
            <p:cNvSpPr/>
            <p:nvPr/>
          </p:nvSpPr>
          <p:spPr>
            <a:xfrm>
              <a:off x="1240155" y="5204460"/>
              <a:ext cx="88392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楕円 13"/>
            <p:cNvSpPr/>
            <p:nvPr/>
          </p:nvSpPr>
          <p:spPr>
            <a:xfrm>
              <a:off x="4076698" y="5169013"/>
              <a:ext cx="88392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右矢印 14"/>
            <p:cNvSpPr/>
            <p:nvPr/>
          </p:nvSpPr>
          <p:spPr>
            <a:xfrm>
              <a:off x="2749484" y="4468661"/>
              <a:ext cx="4445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右矢印 17"/>
            <p:cNvSpPr/>
            <p:nvPr/>
          </p:nvSpPr>
          <p:spPr>
            <a:xfrm>
              <a:off x="6005941" y="4530544"/>
              <a:ext cx="4445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グループ化 20"/>
            <p:cNvGrpSpPr/>
            <p:nvPr/>
          </p:nvGrpSpPr>
          <p:grpSpPr>
            <a:xfrm>
              <a:off x="6493658" y="4097235"/>
              <a:ext cx="2369645" cy="1418486"/>
              <a:chOff x="6404584" y="3968854"/>
              <a:chExt cx="2369645" cy="1418486"/>
            </a:xfrm>
          </p:grpSpPr>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l="32184" t="56142" r="29994" b="12576"/>
              <a:stretch/>
            </p:blipFill>
            <p:spPr>
              <a:xfrm>
                <a:off x="6404584" y="3968854"/>
                <a:ext cx="2369645" cy="1418486"/>
              </a:xfrm>
              <a:prstGeom prst="rect">
                <a:avLst/>
              </a:prstGeom>
            </p:spPr>
          </p:pic>
          <p:sp>
            <p:nvSpPr>
              <p:cNvPr id="17" name="テキスト ボックス 16"/>
              <p:cNvSpPr txBox="1"/>
              <p:nvPr/>
            </p:nvSpPr>
            <p:spPr>
              <a:xfrm>
                <a:off x="6440054" y="5167227"/>
                <a:ext cx="2298703" cy="184666"/>
              </a:xfrm>
              <a:prstGeom prst="rect">
                <a:avLst/>
              </a:prstGeom>
              <a:solidFill>
                <a:schemeClr val="tx1"/>
              </a:solidFill>
            </p:spPr>
            <p:txBody>
              <a:bodyPr wrap="square" lIns="36000" tIns="0" rIns="36000" bIns="0" rtlCol="0">
                <a:spAutoFit/>
              </a:bodyPr>
              <a:lstStyle/>
              <a:p>
                <a:r>
                  <a:rPr lang="ja-JP" altLang="en-US" sz="1200" dirty="0" smtClean="0">
                    <a:solidFill>
                      <a:srgbClr val="FF0000"/>
                    </a:solidFill>
                  </a:rPr>
                  <a:t>さっき設定した</a:t>
                </a:r>
                <a:r>
                  <a:rPr kumimoji="1" lang="ja-JP" altLang="en-US" sz="1200" dirty="0" smtClean="0">
                    <a:solidFill>
                      <a:srgbClr val="FF0000"/>
                    </a:solidFill>
                  </a:rPr>
                  <a:t>パスワード入力</a:t>
                </a:r>
                <a:endParaRPr lang="en-US" altLang="ja-JP" sz="1200" dirty="0" smtClean="0">
                  <a:solidFill>
                    <a:srgbClr val="FF0000"/>
                  </a:solidFill>
                </a:endParaRPr>
              </a:p>
            </p:txBody>
          </p:sp>
          <p:sp>
            <p:nvSpPr>
              <p:cNvPr id="20" name="楕円 19"/>
              <p:cNvSpPr/>
              <p:nvPr/>
            </p:nvSpPr>
            <p:spPr>
              <a:xfrm>
                <a:off x="6475526" y="4788648"/>
                <a:ext cx="88392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2" name="図 21"/>
          <p:cNvPicPr>
            <a:picLocks noChangeAspect="1"/>
          </p:cNvPicPr>
          <p:nvPr/>
        </p:nvPicPr>
        <p:blipFill rotWithShape="1">
          <a:blip r:embed="rId6" cstate="print">
            <a:extLst>
              <a:ext uri="{28A0092B-C50C-407E-A947-70E740481C1C}">
                <a14:useLocalDpi xmlns:a14="http://schemas.microsoft.com/office/drawing/2010/main" val="0"/>
              </a:ext>
            </a:extLst>
          </a:blip>
          <a:srcRect l="22402" t="1201" r="22571" b="1232"/>
          <a:stretch/>
        </p:blipFill>
        <p:spPr>
          <a:xfrm>
            <a:off x="2472784" y="5882027"/>
            <a:ext cx="525579" cy="621814"/>
          </a:xfrm>
          <a:prstGeom prst="rect">
            <a:avLst/>
          </a:prstGeom>
        </p:spPr>
      </p:pic>
      <p:pic>
        <p:nvPicPr>
          <p:cNvPr id="23" name="図 22"/>
          <p:cNvPicPr>
            <a:picLocks noChangeAspect="1"/>
          </p:cNvPicPr>
          <p:nvPr/>
        </p:nvPicPr>
        <p:blipFill rotWithShape="1">
          <a:blip r:embed="rId7" cstate="print">
            <a:extLst>
              <a:ext uri="{28A0092B-C50C-407E-A947-70E740481C1C}">
                <a14:useLocalDpi xmlns:a14="http://schemas.microsoft.com/office/drawing/2010/main" val="0"/>
              </a:ext>
            </a:extLst>
          </a:blip>
          <a:srcRect l="10298" t="6023" r="10298" b="4318"/>
          <a:stretch/>
        </p:blipFill>
        <p:spPr>
          <a:xfrm>
            <a:off x="3386492" y="5882027"/>
            <a:ext cx="524878" cy="621814"/>
          </a:xfrm>
          <a:prstGeom prst="rect">
            <a:avLst/>
          </a:prstGeom>
        </p:spPr>
      </p:pic>
      <p:sp>
        <p:nvSpPr>
          <p:cNvPr id="8" name="テキスト ボックス 7"/>
          <p:cNvSpPr txBox="1"/>
          <p:nvPr/>
        </p:nvSpPr>
        <p:spPr>
          <a:xfrm>
            <a:off x="6289157" y="681606"/>
            <a:ext cx="2595582" cy="830997"/>
          </a:xfrm>
          <a:prstGeom prst="rect">
            <a:avLst/>
          </a:prstGeom>
          <a:noFill/>
        </p:spPr>
        <p:txBody>
          <a:bodyPr wrap="none" rtlCol="0">
            <a:spAutoFit/>
          </a:bodyPr>
          <a:lstStyle/>
          <a:p>
            <a:r>
              <a:rPr lang="ja-JP" altLang="en-US" sz="2400" b="1" dirty="0" smtClean="0">
                <a:solidFill>
                  <a:srgbClr val="FFFF00"/>
                </a:solidFill>
              </a:rPr>
              <a:t>学　生：設定必須</a:t>
            </a:r>
            <a:endParaRPr lang="en-US" altLang="ja-JP" sz="2400" b="1" dirty="0" smtClean="0">
              <a:solidFill>
                <a:srgbClr val="FFFF00"/>
              </a:solidFill>
            </a:endParaRPr>
          </a:p>
          <a:p>
            <a:r>
              <a:rPr lang="ja-JP" altLang="en-US" sz="2400" b="1" dirty="0"/>
              <a:t>関係者</a:t>
            </a:r>
            <a:r>
              <a:rPr lang="ja-JP" altLang="en-US" sz="2400" b="1" dirty="0" smtClean="0"/>
              <a:t>：任意</a:t>
            </a:r>
            <a:endParaRPr lang="en-US" sz="2400" b="1" dirty="0"/>
          </a:p>
        </p:txBody>
      </p:sp>
      <p:sp>
        <p:nvSpPr>
          <p:cNvPr id="19" name="スライド番号プレースホルダー 18"/>
          <p:cNvSpPr>
            <a:spLocks noGrp="1"/>
          </p:cNvSpPr>
          <p:nvPr>
            <p:ph type="sldNum" sz="quarter" idx="12"/>
          </p:nvPr>
        </p:nvSpPr>
        <p:spPr/>
        <p:txBody>
          <a:bodyPr/>
          <a:lstStyle/>
          <a:p>
            <a:fld id="{6246214A-BCF9-4E1B-B696-BF76860CE82B}" type="slidenum">
              <a:rPr kumimoji="1" lang="ja-JP" altLang="en-US" smtClean="0"/>
              <a:t>5</a:t>
            </a:fld>
            <a:endParaRPr kumimoji="1" lang="ja-JP" altLang="en-US"/>
          </a:p>
        </p:txBody>
      </p:sp>
    </p:spTree>
    <p:extLst>
      <p:ext uri="{BB962C8B-B14F-4D97-AF65-F5344CB8AC3E}">
        <p14:creationId xmlns:p14="http://schemas.microsoft.com/office/powerpoint/2010/main" val="944135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798019" y="1794861"/>
            <a:ext cx="7398327" cy="4741307"/>
            <a:chOff x="798019" y="1769922"/>
            <a:chExt cx="7398327" cy="4741307"/>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19" y="1769922"/>
              <a:ext cx="7398327" cy="4741307"/>
            </a:xfrm>
            <a:prstGeom prst="rect">
              <a:avLst/>
            </a:prstGeom>
          </p:spPr>
        </p:pic>
        <p:sp>
          <p:nvSpPr>
            <p:cNvPr id="6" name="楕円 5"/>
            <p:cNvSpPr/>
            <p:nvPr/>
          </p:nvSpPr>
          <p:spPr>
            <a:xfrm>
              <a:off x="1230284" y="1976880"/>
              <a:ext cx="723207" cy="270895"/>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楕円 6"/>
            <p:cNvSpPr/>
            <p:nvPr/>
          </p:nvSpPr>
          <p:spPr>
            <a:xfrm>
              <a:off x="1230284" y="2728504"/>
              <a:ext cx="1305098" cy="205889"/>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楕円 7"/>
            <p:cNvSpPr/>
            <p:nvPr/>
          </p:nvSpPr>
          <p:spPr>
            <a:xfrm>
              <a:off x="6228554" y="4851020"/>
              <a:ext cx="1169773" cy="205889"/>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テキスト ボックス 8"/>
            <p:cNvSpPr txBox="1"/>
            <p:nvPr/>
          </p:nvSpPr>
          <p:spPr>
            <a:xfrm>
              <a:off x="1953491" y="1934142"/>
              <a:ext cx="415498" cy="369332"/>
            </a:xfrm>
            <a:prstGeom prst="rect">
              <a:avLst/>
            </a:prstGeom>
            <a:noFill/>
          </p:spPr>
          <p:txBody>
            <a:bodyPr wrap="none" rtlCol="0">
              <a:spAutoFit/>
            </a:bodyPr>
            <a:lstStyle/>
            <a:p>
              <a:r>
                <a:rPr lang="ja-JP" altLang="en-US" dirty="0" smtClean="0">
                  <a:solidFill>
                    <a:srgbClr val="FF5050"/>
                  </a:solidFill>
                </a:rPr>
                <a:t>①</a:t>
              </a:r>
              <a:endParaRPr lang="en-US" dirty="0">
                <a:solidFill>
                  <a:srgbClr val="FF5050"/>
                </a:solidFill>
              </a:endParaRPr>
            </a:p>
          </p:txBody>
        </p:sp>
        <p:sp>
          <p:nvSpPr>
            <p:cNvPr id="10" name="テキスト ボックス 9"/>
            <p:cNvSpPr txBox="1"/>
            <p:nvPr/>
          </p:nvSpPr>
          <p:spPr>
            <a:xfrm>
              <a:off x="2327633" y="2477334"/>
              <a:ext cx="415498" cy="369332"/>
            </a:xfrm>
            <a:prstGeom prst="rect">
              <a:avLst/>
            </a:prstGeom>
            <a:noFill/>
          </p:spPr>
          <p:txBody>
            <a:bodyPr wrap="none" rtlCol="0">
              <a:spAutoFit/>
            </a:bodyPr>
            <a:lstStyle/>
            <a:p>
              <a:r>
                <a:rPr lang="ja-JP" altLang="en-US" dirty="0">
                  <a:solidFill>
                    <a:srgbClr val="FF5050"/>
                  </a:solidFill>
                </a:rPr>
                <a:t>②</a:t>
              </a:r>
              <a:endParaRPr lang="en-US" dirty="0">
                <a:solidFill>
                  <a:srgbClr val="FF5050"/>
                </a:solidFill>
              </a:endParaRPr>
            </a:p>
          </p:txBody>
        </p:sp>
        <p:sp>
          <p:nvSpPr>
            <p:cNvPr id="11" name="テキスト ボックス 10"/>
            <p:cNvSpPr txBox="1"/>
            <p:nvPr/>
          </p:nvSpPr>
          <p:spPr>
            <a:xfrm>
              <a:off x="6154259" y="4571840"/>
              <a:ext cx="415498" cy="369332"/>
            </a:xfrm>
            <a:prstGeom prst="rect">
              <a:avLst/>
            </a:prstGeom>
            <a:noFill/>
          </p:spPr>
          <p:txBody>
            <a:bodyPr wrap="none" rtlCol="0">
              <a:spAutoFit/>
            </a:bodyPr>
            <a:lstStyle/>
            <a:p>
              <a:r>
                <a:rPr lang="ja-JP" altLang="en-US" dirty="0" smtClean="0">
                  <a:solidFill>
                    <a:srgbClr val="FF5050"/>
                  </a:solidFill>
                </a:rPr>
                <a:t>③</a:t>
              </a:r>
              <a:endParaRPr lang="en-US" dirty="0">
                <a:solidFill>
                  <a:srgbClr val="FF5050"/>
                </a:solidFill>
              </a:endParaRPr>
            </a:p>
          </p:txBody>
        </p:sp>
      </p:grpSp>
      <p:sp>
        <p:nvSpPr>
          <p:cNvPr id="2" name="タイトル 1"/>
          <p:cNvSpPr>
            <a:spLocks noGrp="1"/>
          </p:cNvSpPr>
          <p:nvPr>
            <p:ph type="title"/>
          </p:nvPr>
        </p:nvSpPr>
        <p:spPr/>
        <p:txBody>
          <a:bodyPr/>
          <a:lstStyle/>
          <a:p>
            <a:r>
              <a:rPr kumimoji="1" lang="ja-JP" altLang="en-US" dirty="0" smtClean="0"/>
              <a:t>初期設定（名前の命名規則）</a:t>
            </a:r>
            <a:endParaRPr kumimoji="1" lang="ja-JP" altLang="en-US" dirty="0"/>
          </a:p>
        </p:txBody>
      </p:sp>
      <p:sp>
        <p:nvSpPr>
          <p:cNvPr id="5" name="テキスト ボックス 4"/>
          <p:cNvSpPr txBox="1"/>
          <p:nvPr/>
        </p:nvSpPr>
        <p:spPr>
          <a:xfrm>
            <a:off x="6974939" y="1006430"/>
            <a:ext cx="1992853" cy="461665"/>
          </a:xfrm>
          <a:prstGeom prst="rect">
            <a:avLst/>
          </a:prstGeom>
          <a:noFill/>
        </p:spPr>
        <p:txBody>
          <a:bodyPr wrap="none" rtlCol="0">
            <a:spAutoFit/>
          </a:bodyPr>
          <a:lstStyle/>
          <a:p>
            <a:r>
              <a:rPr lang="ja-JP" altLang="en-US" sz="2400" b="1" dirty="0" smtClean="0">
                <a:solidFill>
                  <a:srgbClr val="FFFF00"/>
                </a:solidFill>
              </a:rPr>
              <a:t>全員設定必須</a:t>
            </a:r>
            <a:endParaRPr lang="en-US" sz="2400" b="1" dirty="0">
              <a:solidFill>
                <a:srgbClr val="FFFF00"/>
              </a:solidFill>
            </a:endParaRPr>
          </a:p>
        </p:txBody>
      </p:sp>
      <p:sp>
        <p:nvSpPr>
          <p:cNvPr id="3" name="コンテンツ プレースホルダー 2"/>
          <p:cNvSpPr>
            <a:spLocks noGrp="1"/>
          </p:cNvSpPr>
          <p:nvPr>
            <p:ph idx="1"/>
          </p:nvPr>
        </p:nvSpPr>
        <p:spPr>
          <a:xfrm>
            <a:off x="798018" y="5200359"/>
            <a:ext cx="7398327" cy="1335809"/>
          </a:xfrm>
          <a:solidFill>
            <a:schemeClr val="tx1"/>
          </a:solidFill>
          <a:ln w="19050">
            <a:solidFill>
              <a:schemeClr val="bg1">
                <a:lumMod val="50000"/>
                <a:lumOff val="50000"/>
              </a:schemeClr>
            </a:solidFill>
          </a:ln>
        </p:spPr>
        <p:txBody>
          <a:bodyPr>
            <a:normAutofit fontScale="92500" lnSpcReduction="20000"/>
          </a:bodyPr>
          <a:lstStyle/>
          <a:p>
            <a:pPr marL="0" indent="0">
              <a:buNone/>
            </a:pPr>
            <a:r>
              <a:rPr lang="ja-JP" altLang="en-US" b="1" dirty="0" smtClean="0">
                <a:solidFill>
                  <a:srgbClr val="FF5050"/>
                </a:solidFill>
              </a:rPr>
              <a:t>④ 以下で統一</a:t>
            </a:r>
            <a:r>
              <a:rPr lang="ja-JP" altLang="en-US" b="1" dirty="0">
                <a:solidFill>
                  <a:srgbClr val="FF5050"/>
                </a:solidFill>
              </a:rPr>
              <a:t>してください。メンション</a:t>
            </a:r>
            <a:r>
              <a:rPr lang="ja-JP" altLang="en-US" b="1" dirty="0" smtClean="0">
                <a:solidFill>
                  <a:srgbClr val="FF5050"/>
                </a:solidFill>
              </a:rPr>
              <a:t>をわかりやすく</a:t>
            </a:r>
            <a:r>
              <a:rPr lang="ja-JP" altLang="en-US" b="1" dirty="0">
                <a:solidFill>
                  <a:srgbClr val="FF5050"/>
                </a:solidFill>
              </a:rPr>
              <a:t>するためです</a:t>
            </a:r>
            <a:r>
              <a:rPr lang="ja-JP" altLang="en-US" b="1" dirty="0" smtClean="0">
                <a:solidFill>
                  <a:srgbClr val="FF5050"/>
                </a:solidFill>
              </a:rPr>
              <a:t>。</a:t>
            </a:r>
            <a:endParaRPr lang="en-US" altLang="ja-JP" b="1" dirty="0">
              <a:solidFill>
                <a:srgbClr val="FF5050"/>
              </a:solidFill>
            </a:endParaRPr>
          </a:p>
          <a:p>
            <a:pPr marL="0" indent="0">
              <a:buNone/>
            </a:pPr>
            <a:r>
              <a:rPr lang="ja-JP" altLang="en-US" b="1" dirty="0">
                <a:solidFill>
                  <a:srgbClr val="FF5050"/>
                </a:solidFill>
              </a:rPr>
              <a:t>　</a:t>
            </a:r>
            <a:r>
              <a:rPr lang="ja-JP" altLang="en-US" b="1" dirty="0" smtClean="0">
                <a:solidFill>
                  <a:srgbClr val="FF5050"/>
                </a:solidFill>
              </a:rPr>
              <a:t>（山田太郎</a:t>
            </a:r>
            <a:r>
              <a:rPr lang="ja-JP" altLang="en-US" b="1" dirty="0">
                <a:solidFill>
                  <a:srgbClr val="FF5050"/>
                </a:solidFill>
              </a:rPr>
              <a:t>の</a:t>
            </a:r>
            <a:r>
              <a:rPr lang="ja-JP" altLang="en-US" b="1" dirty="0" smtClean="0">
                <a:solidFill>
                  <a:srgbClr val="FF5050"/>
                </a:solidFill>
              </a:rPr>
              <a:t>例</a:t>
            </a:r>
            <a:r>
              <a:rPr lang="ja-JP" altLang="en-US" b="1" dirty="0">
                <a:solidFill>
                  <a:srgbClr val="FF5050"/>
                </a:solidFill>
              </a:rPr>
              <a:t>）</a:t>
            </a:r>
            <a:endParaRPr lang="en-US" altLang="ja-JP" b="1" dirty="0" smtClean="0">
              <a:solidFill>
                <a:srgbClr val="FF5050"/>
              </a:solidFill>
            </a:endParaRPr>
          </a:p>
          <a:p>
            <a:pPr marL="457200" lvl="1" indent="0">
              <a:buNone/>
            </a:pPr>
            <a:r>
              <a:rPr lang="ja-JP" altLang="en-US" b="1" dirty="0" smtClean="0">
                <a:solidFill>
                  <a:srgbClr val="FF5050"/>
                </a:solidFill>
              </a:rPr>
              <a:t>　氏　名：</a:t>
            </a:r>
            <a:r>
              <a:rPr lang="en-US" altLang="ja-JP" b="1" dirty="0" err="1" smtClean="0">
                <a:solidFill>
                  <a:srgbClr val="FF5050"/>
                </a:solidFill>
              </a:rPr>
              <a:t>tarou.yamada</a:t>
            </a:r>
            <a:endParaRPr lang="en-US" altLang="ja-JP" b="1" dirty="0" smtClean="0">
              <a:solidFill>
                <a:srgbClr val="FF5050"/>
              </a:solidFill>
            </a:endParaRPr>
          </a:p>
          <a:p>
            <a:pPr marL="457200" lvl="1" indent="0">
              <a:buNone/>
            </a:pPr>
            <a:r>
              <a:rPr lang="ja-JP" altLang="en-US" b="1" dirty="0">
                <a:solidFill>
                  <a:srgbClr val="FF5050"/>
                </a:solidFill>
              </a:rPr>
              <a:t>　</a:t>
            </a:r>
            <a:r>
              <a:rPr lang="ja-JP" altLang="en-US" b="1" dirty="0" smtClean="0">
                <a:solidFill>
                  <a:srgbClr val="FF5050"/>
                </a:solidFill>
              </a:rPr>
              <a:t>表示名：空欄</a:t>
            </a:r>
            <a:endParaRPr lang="en-US" altLang="ja-JP" b="1" dirty="0">
              <a:solidFill>
                <a:srgbClr val="FF5050"/>
              </a:solidFill>
            </a:endParaRPr>
          </a:p>
        </p:txBody>
      </p:sp>
      <p:sp>
        <p:nvSpPr>
          <p:cNvPr id="14" name="スライド番号プレースホルダー 13"/>
          <p:cNvSpPr>
            <a:spLocks noGrp="1"/>
          </p:cNvSpPr>
          <p:nvPr>
            <p:ph type="sldNum" sz="quarter" idx="12"/>
          </p:nvPr>
        </p:nvSpPr>
        <p:spPr/>
        <p:txBody>
          <a:bodyPr/>
          <a:lstStyle/>
          <a:p>
            <a:fld id="{6246214A-BCF9-4E1B-B696-BF76860CE82B}" type="slidenum">
              <a:rPr kumimoji="1" lang="ja-JP" altLang="en-US" smtClean="0"/>
              <a:t>6</a:t>
            </a:fld>
            <a:endParaRPr kumimoji="1" lang="ja-JP" altLang="en-US"/>
          </a:p>
        </p:txBody>
      </p:sp>
    </p:spTree>
    <p:extLst>
      <p:ext uri="{BB962C8B-B14F-4D97-AF65-F5344CB8AC3E}">
        <p14:creationId xmlns:p14="http://schemas.microsoft.com/office/powerpoint/2010/main" val="464463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初期設定（メールアドレス）</a:t>
            </a:r>
            <a:endParaRPr kumimoji="1" lang="ja-JP" altLang="en-US" dirty="0"/>
          </a:p>
        </p:txBody>
      </p:sp>
      <p:grpSp>
        <p:nvGrpSpPr>
          <p:cNvPr id="25" name="グループ化 24"/>
          <p:cNvGrpSpPr/>
          <p:nvPr/>
        </p:nvGrpSpPr>
        <p:grpSpPr>
          <a:xfrm>
            <a:off x="798019" y="1794861"/>
            <a:ext cx="7398327" cy="4741307"/>
            <a:chOff x="798019" y="1769922"/>
            <a:chExt cx="7398327" cy="4741307"/>
          </a:xfrm>
        </p:grpSpPr>
        <p:pic>
          <p:nvPicPr>
            <p:cNvPr id="26" name="図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19" y="1769922"/>
              <a:ext cx="7398327" cy="4741307"/>
            </a:xfrm>
            <a:prstGeom prst="rect">
              <a:avLst/>
            </a:prstGeom>
          </p:spPr>
        </p:pic>
        <p:sp>
          <p:nvSpPr>
            <p:cNvPr id="27" name="楕円 26"/>
            <p:cNvSpPr/>
            <p:nvPr/>
          </p:nvSpPr>
          <p:spPr>
            <a:xfrm>
              <a:off x="1230284" y="1976880"/>
              <a:ext cx="723207" cy="270895"/>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楕円 27"/>
            <p:cNvSpPr/>
            <p:nvPr/>
          </p:nvSpPr>
          <p:spPr>
            <a:xfrm>
              <a:off x="1230284" y="2728504"/>
              <a:ext cx="1305098" cy="205889"/>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楕円 28"/>
            <p:cNvSpPr/>
            <p:nvPr/>
          </p:nvSpPr>
          <p:spPr>
            <a:xfrm>
              <a:off x="7380932" y="4848654"/>
              <a:ext cx="282632" cy="244681"/>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テキスト ボックス 29"/>
            <p:cNvSpPr txBox="1"/>
            <p:nvPr/>
          </p:nvSpPr>
          <p:spPr>
            <a:xfrm>
              <a:off x="1953491" y="1934142"/>
              <a:ext cx="415498" cy="369332"/>
            </a:xfrm>
            <a:prstGeom prst="rect">
              <a:avLst/>
            </a:prstGeom>
            <a:noFill/>
          </p:spPr>
          <p:txBody>
            <a:bodyPr wrap="none" rtlCol="0">
              <a:spAutoFit/>
            </a:bodyPr>
            <a:lstStyle/>
            <a:p>
              <a:r>
                <a:rPr lang="ja-JP" altLang="en-US" dirty="0" smtClean="0">
                  <a:solidFill>
                    <a:srgbClr val="FF5050"/>
                  </a:solidFill>
                </a:rPr>
                <a:t>①</a:t>
              </a:r>
              <a:endParaRPr lang="en-US" dirty="0">
                <a:solidFill>
                  <a:srgbClr val="FF5050"/>
                </a:solidFill>
              </a:endParaRPr>
            </a:p>
          </p:txBody>
        </p:sp>
        <p:sp>
          <p:nvSpPr>
            <p:cNvPr id="31" name="テキスト ボックス 30"/>
            <p:cNvSpPr txBox="1"/>
            <p:nvPr/>
          </p:nvSpPr>
          <p:spPr>
            <a:xfrm>
              <a:off x="2327633" y="2477334"/>
              <a:ext cx="415498" cy="369332"/>
            </a:xfrm>
            <a:prstGeom prst="rect">
              <a:avLst/>
            </a:prstGeom>
            <a:noFill/>
          </p:spPr>
          <p:txBody>
            <a:bodyPr wrap="none" rtlCol="0">
              <a:spAutoFit/>
            </a:bodyPr>
            <a:lstStyle/>
            <a:p>
              <a:r>
                <a:rPr lang="ja-JP" altLang="en-US" dirty="0">
                  <a:solidFill>
                    <a:srgbClr val="FF5050"/>
                  </a:solidFill>
                </a:rPr>
                <a:t>②</a:t>
              </a:r>
              <a:endParaRPr lang="en-US" dirty="0">
                <a:solidFill>
                  <a:srgbClr val="FF5050"/>
                </a:solidFill>
              </a:endParaRPr>
            </a:p>
          </p:txBody>
        </p:sp>
        <p:sp>
          <p:nvSpPr>
            <p:cNvPr id="32" name="テキスト ボックス 31"/>
            <p:cNvSpPr txBox="1"/>
            <p:nvPr/>
          </p:nvSpPr>
          <p:spPr>
            <a:xfrm>
              <a:off x="7514457" y="4577759"/>
              <a:ext cx="415498" cy="369332"/>
            </a:xfrm>
            <a:prstGeom prst="rect">
              <a:avLst/>
            </a:prstGeom>
            <a:noFill/>
          </p:spPr>
          <p:txBody>
            <a:bodyPr wrap="none" rtlCol="0">
              <a:spAutoFit/>
            </a:bodyPr>
            <a:lstStyle/>
            <a:p>
              <a:r>
                <a:rPr lang="ja-JP" altLang="en-US" dirty="0" smtClean="0">
                  <a:solidFill>
                    <a:srgbClr val="FF5050"/>
                  </a:solidFill>
                </a:rPr>
                <a:t>③</a:t>
              </a:r>
              <a:endParaRPr lang="en-US" dirty="0">
                <a:solidFill>
                  <a:srgbClr val="FF5050"/>
                </a:solidFill>
              </a:endParaRPr>
            </a:p>
          </p:txBody>
        </p:sp>
      </p:grpSp>
      <p:sp>
        <p:nvSpPr>
          <p:cNvPr id="33" name="コンテンツ プレースホルダー 2"/>
          <p:cNvSpPr txBox="1">
            <a:spLocks/>
          </p:cNvSpPr>
          <p:nvPr/>
        </p:nvSpPr>
        <p:spPr>
          <a:xfrm>
            <a:off x="798018" y="5200359"/>
            <a:ext cx="7398327" cy="1335809"/>
          </a:xfrm>
          <a:prstGeom prst="rect">
            <a:avLst/>
          </a:prstGeom>
          <a:solidFill>
            <a:schemeClr val="tx1"/>
          </a:solidFill>
          <a:ln w="19050">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Arial" panose="020B0604020202020204" pitchFamily="34" charset="0"/>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pPr marL="0" indent="0">
              <a:buFont typeface="Wingdings 2" charset="2"/>
              <a:buNone/>
            </a:pPr>
            <a:r>
              <a:rPr lang="ja-JP" altLang="en-US" b="1" dirty="0" smtClean="0">
                <a:solidFill>
                  <a:srgbClr val="FF5050"/>
                </a:solidFill>
              </a:rPr>
              <a:t>④ 開く</a:t>
            </a:r>
            <a:endParaRPr lang="en-US" altLang="ja-JP" b="1" dirty="0" smtClean="0">
              <a:solidFill>
                <a:srgbClr val="FF5050"/>
              </a:solidFill>
            </a:endParaRPr>
          </a:p>
          <a:p>
            <a:pPr marL="0" indent="0">
              <a:buFont typeface="Wingdings 2" charset="2"/>
              <a:buNone/>
            </a:pPr>
            <a:endParaRPr lang="en-US" altLang="ja-JP" b="1" dirty="0">
              <a:solidFill>
                <a:srgbClr val="FF5050"/>
              </a:solidFill>
            </a:endParaRPr>
          </a:p>
          <a:p>
            <a:pPr marL="0" indent="0">
              <a:buFont typeface="Wingdings 2" charset="2"/>
              <a:buNone/>
            </a:pPr>
            <a:r>
              <a:rPr lang="ja-JP" altLang="en-US" b="1" dirty="0" smtClean="0">
                <a:solidFill>
                  <a:srgbClr val="FF5050"/>
                </a:solidFill>
              </a:rPr>
              <a:t>⑤ 卒業後も使えるメールアドレス（</a:t>
            </a:r>
            <a:r>
              <a:rPr lang="en-US" altLang="ja-JP" b="1" dirty="0" smtClean="0">
                <a:solidFill>
                  <a:srgbClr val="FF5050"/>
                </a:solidFill>
              </a:rPr>
              <a:t>Gmail</a:t>
            </a:r>
            <a:r>
              <a:rPr lang="ja-JP" altLang="en-US" b="1" dirty="0" smtClean="0">
                <a:solidFill>
                  <a:srgbClr val="FF5050"/>
                </a:solidFill>
              </a:rPr>
              <a:t>等）に変更してください。</a:t>
            </a:r>
            <a:endParaRPr lang="en-US" altLang="ja-JP" b="1" dirty="0" smtClean="0">
              <a:solidFill>
                <a:srgbClr val="FF5050"/>
              </a:solidFill>
            </a:endParaRPr>
          </a:p>
        </p:txBody>
      </p:sp>
      <p:grpSp>
        <p:nvGrpSpPr>
          <p:cNvPr id="36" name="グループ化 35"/>
          <p:cNvGrpSpPr/>
          <p:nvPr/>
        </p:nvGrpSpPr>
        <p:grpSpPr>
          <a:xfrm>
            <a:off x="1882833" y="5341805"/>
            <a:ext cx="5232529" cy="545172"/>
            <a:chOff x="1882833" y="5405626"/>
            <a:chExt cx="5232529" cy="545172"/>
          </a:xfrm>
        </p:grpSpPr>
        <p:pic>
          <p:nvPicPr>
            <p:cNvPr id="34" name="図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833" y="5405626"/>
              <a:ext cx="5232529" cy="545172"/>
            </a:xfrm>
            <a:prstGeom prst="rect">
              <a:avLst/>
            </a:prstGeom>
            <a:ln>
              <a:solidFill>
                <a:schemeClr val="bg1">
                  <a:lumMod val="50000"/>
                  <a:lumOff val="50000"/>
                </a:schemeClr>
              </a:solidFill>
            </a:ln>
          </p:spPr>
        </p:pic>
        <p:sp>
          <p:nvSpPr>
            <p:cNvPr id="35" name="正方形/長方形 34"/>
            <p:cNvSpPr/>
            <p:nvPr/>
          </p:nvSpPr>
          <p:spPr>
            <a:xfrm>
              <a:off x="3233651" y="5678212"/>
              <a:ext cx="922713" cy="208765"/>
            </a:xfrm>
            <a:prstGeom prst="rect">
              <a:avLst/>
            </a:prstGeom>
            <a:solidFill>
              <a:schemeClr val="bg1">
                <a:lumMod val="50000"/>
                <a:lumOff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37" name="楕円 36"/>
          <p:cNvSpPr/>
          <p:nvPr/>
        </p:nvSpPr>
        <p:spPr>
          <a:xfrm>
            <a:off x="6625146" y="5429797"/>
            <a:ext cx="415827" cy="244681"/>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7</a:t>
            </a:fld>
            <a:endParaRPr kumimoji="1" lang="ja-JP" altLang="en-US"/>
          </a:p>
        </p:txBody>
      </p:sp>
      <p:sp>
        <p:nvSpPr>
          <p:cNvPr id="19" name="テキスト ボックス 18"/>
          <p:cNvSpPr txBox="1"/>
          <p:nvPr/>
        </p:nvSpPr>
        <p:spPr>
          <a:xfrm>
            <a:off x="6974939" y="1006430"/>
            <a:ext cx="1992853" cy="461665"/>
          </a:xfrm>
          <a:prstGeom prst="rect">
            <a:avLst/>
          </a:prstGeom>
          <a:noFill/>
        </p:spPr>
        <p:txBody>
          <a:bodyPr wrap="none" rtlCol="0">
            <a:spAutoFit/>
          </a:bodyPr>
          <a:lstStyle/>
          <a:p>
            <a:r>
              <a:rPr lang="ja-JP" altLang="en-US" sz="2400" b="1" dirty="0" smtClean="0">
                <a:solidFill>
                  <a:srgbClr val="FFFF00"/>
                </a:solidFill>
              </a:rPr>
              <a:t>全員設定必須</a:t>
            </a:r>
            <a:endParaRPr lang="en-US" sz="2400" b="1" dirty="0">
              <a:solidFill>
                <a:srgbClr val="FFFF00"/>
              </a:solidFill>
            </a:endParaRPr>
          </a:p>
        </p:txBody>
      </p:sp>
    </p:spTree>
    <p:extLst>
      <p:ext uri="{BB962C8B-B14F-4D97-AF65-F5344CB8AC3E}">
        <p14:creationId xmlns:p14="http://schemas.microsoft.com/office/powerpoint/2010/main" val="2626643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71689"/>
          <a:stretch/>
        </p:blipFill>
        <p:spPr>
          <a:xfrm>
            <a:off x="809997" y="1794861"/>
            <a:ext cx="2091145" cy="4733630"/>
          </a:xfrm>
          <a:prstGeom prst="rect">
            <a:avLst/>
          </a:prstGeom>
        </p:spPr>
      </p:pic>
      <p:sp>
        <p:nvSpPr>
          <p:cNvPr id="2" name="タイトル 1"/>
          <p:cNvSpPr>
            <a:spLocks noGrp="1"/>
          </p:cNvSpPr>
          <p:nvPr>
            <p:ph type="title"/>
          </p:nvPr>
        </p:nvSpPr>
        <p:spPr/>
        <p:txBody>
          <a:bodyPr/>
          <a:lstStyle/>
          <a:p>
            <a:r>
              <a:rPr kumimoji="1" lang="ja-JP" altLang="en-US" dirty="0" smtClean="0"/>
              <a:t>初期設定（</a:t>
            </a:r>
            <a:r>
              <a:rPr lang="ja-JP" altLang="en-US" dirty="0" smtClean="0"/>
              <a:t>学生チャンネル</a:t>
            </a:r>
            <a:r>
              <a:rPr kumimoji="1" lang="ja-JP" altLang="en-US" dirty="0" smtClean="0"/>
              <a:t>）</a:t>
            </a:r>
            <a:endParaRPr kumimoji="1" lang="ja-JP" altLang="en-US" dirty="0"/>
          </a:p>
        </p:txBody>
      </p:sp>
      <p:sp>
        <p:nvSpPr>
          <p:cNvPr id="8" name="楕円 7"/>
          <p:cNvSpPr/>
          <p:nvPr/>
        </p:nvSpPr>
        <p:spPr>
          <a:xfrm>
            <a:off x="1163782" y="3523048"/>
            <a:ext cx="723207" cy="270895"/>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テキスト ボックス 8"/>
          <p:cNvSpPr txBox="1"/>
          <p:nvPr/>
        </p:nvSpPr>
        <p:spPr>
          <a:xfrm>
            <a:off x="1886989" y="3480310"/>
            <a:ext cx="415498" cy="369332"/>
          </a:xfrm>
          <a:prstGeom prst="rect">
            <a:avLst/>
          </a:prstGeom>
          <a:noFill/>
        </p:spPr>
        <p:txBody>
          <a:bodyPr wrap="none" rtlCol="0">
            <a:spAutoFit/>
          </a:bodyPr>
          <a:lstStyle/>
          <a:p>
            <a:r>
              <a:rPr lang="ja-JP" altLang="en-US" dirty="0" smtClean="0">
                <a:solidFill>
                  <a:srgbClr val="FF5050"/>
                </a:solidFill>
              </a:rPr>
              <a:t>①</a:t>
            </a:r>
            <a:endParaRPr lang="en-US" dirty="0">
              <a:solidFill>
                <a:srgbClr val="FF5050"/>
              </a:solidFill>
            </a:endParaRPr>
          </a:p>
        </p:txBody>
      </p:sp>
      <p:grpSp>
        <p:nvGrpSpPr>
          <p:cNvPr id="14" name="グループ化 13"/>
          <p:cNvGrpSpPr/>
          <p:nvPr/>
        </p:nvGrpSpPr>
        <p:grpSpPr>
          <a:xfrm>
            <a:off x="3247218" y="1787233"/>
            <a:ext cx="4971422" cy="4067924"/>
            <a:chOff x="3247218" y="2460568"/>
            <a:chExt cx="4971422" cy="4067924"/>
          </a:xfrm>
        </p:grpSpPr>
        <p:pic>
          <p:nvPicPr>
            <p:cNvPr id="10" name="図 9"/>
            <p:cNvPicPr>
              <a:picLocks noChangeAspect="1"/>
            </p:cNvPicPr>
            <p:nvPr/>
          </p:nvPicPr>
          <p:blipFill rotWithShape="1">
            <a:blip r:embed="rId3">
              <a:extLst>
                <a:ext uri="{28A0092B-C50C-407E-A947-70E740481C1C}">
                  <a14:useLocalDpi xmlns:a14="http://schemas.microsoft.com/office/drawing/2010/main" val="0"/>
                </a:ext>
              </a:extLst>
            </a:blip>
            <a:srcRect r="21680"/>
            <a:stretch/>
          </p:blipFill>
          <p:spPr>
            <a:xfrm>
              <a:off x="3247218" y="2460568"/>
              <a:ext cx="4971422" cy="4067924"/>
            </a:xfrm>
            <a:prstGeom prst="rect">
              <a:avLst/>
            </a:prstGeom>
          </p:spPr>
        </p:pic>
        <p:sp>
          <p:nvSpPr>
            <p:cNvPr id="12" name="楕円 11"/>
            <p:cNvSpPr/>
            <p:nvPr/>
          </p:nvSpPr>
          <p:spPr>
            <a:xfrm>
              <a:off x="4892533" y="4706226"/>
              <a:ext cx="2730238" cy="597294"/>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テキスト ボックス 12"/>
            <p:cNvSpPr txBox="1"/>
            <p:nvPr/>
          </p:nvSpPr>
          <p:spPr>
            <a:xfrm>
              <a:off x="4153009" y="5378334"/>
              <a:ext cx="3456395" cy="646331"/>
            </a:xfrm>
            <a:prstGeom prst="rect">
              <a:avLst/>
            </a:prstGeom>
            <a:solidFill>
              <a:srgbClr val="FFFFFF"/>
            </a:solidFill>
          </p:spPr>
          <p:txBody>
            <a:bodyPr wrap="none" rtlCol="0">
              <a:spAutoFit/>
            </a:bodyPr>
            <a:lstStyle/>
            <a:p>
              <a:r>
                <a:rPr lang="ja-JP" altLang="en-US" b="1" dirty="0" smtClean="0">
                  <a:solidFill>
                    <a:srgbClr val="FF5050"/>
                  </a:solidFill>
                </a:rPr>
                <a:t>② </a:t>
              </a:r>
              <a:r>
                <a:rPr lang="en-US" b="1" dirty="0" smtClean="0">
                  <a:solidFill>
                    <a:srgbClr val="FF5050"/>
                  </a:solidFill>
                </a:rPr>
                <a:t>#students </a:t>
              </a:r>
              <a:r>
                <a:rPr lang="ja-JP" altLang="en-US" b="1" dirty="0" smtClean="0">
                  <a:solidFill>
                    <a:srgbClr val="FF5050"/>
                  </a:solidFill>
                </a:rPr>
                <a:t>を探してクリック</a:t>
              </a:r>
              <a:endParaRPr lang="en-US" altLang="ja-JP" b="1" dirty="0" smtClean="0">
                <a:solidFill>
                  <a:srgbClr val="FF5050"/>
                </a:solidFill>
              </a:endParaRPr>
            </a:p>
            <a:p>
              <a:r>
                <a:rPr lang="ja-JP" altLang="en-US" b="1" dirty="0" smtClean="0">
                  <a:solidFill>
                    <a:srgbClr val="FF5050"/>
                  </a:solidFill>
                </a:rPr>
                <a:t>③ 「チャンネルに参加する」</a:t>
              </a:r>
              <a:endParaRPr lang="en-US" b="1" dirty="0">
                <a:solidFill>
                  <a:srgbClr val="FF5050"/>
                </a:solidFill>
              </a:endParaRPr>
            </a:p>
          </p:txBody>
        </p:sp>
      </p:grpSp>
      <p:sp>
        <p:nvSpPr>
          <p:cNvPr id="11" name="右矢印 10"/>
          <p:cNvSpPr/>
          <p:nvPr/>
        </p:nvSpPr>
        <p:spPr>
          <a:xfrm>
            <a:off x="2610196" y="3594438"/>
            <a:ext cx="1155469" cy="1634268"/>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テキスト ボックス 14"/>
          <p:cNvSpPr txBox="1"/>
          <p:nvPr/>
        </p:nvSpPr>
        <p:spPr>
          <a:xfrm>
            <a:off x="3247218" y="6106636"/>
            <a:ext cx="4971422" cy="338554"/>
          </a:xfrm>
          <a:prstGeom prst="rect">
            <a:avLst/>
          </a:prstGeom>
          <a:solidFill>
            <a:srgbClr val="FFFFFF"/>
          </a:solidFill>
        </p:spPr>
        <p:txBody>
          <a:bodyPr wrap="square" rtlCol="0">
            <a:spAutoFit/>
          </a:bodyPr>
          <a:lstStyle/>
          <a:p>
            <a:r>
              <a:rPr lang="ja-JP" altLang="en-US" sz="1600" dirty="0" smtClean="0">
                <a:solidFill>
                  <a:schemeClr val="bg1"/>
                </a:solidFill>
              </a:rPr>
              <a:t>他</a:t>
            </a:r>
            <a:r>
              <a:rPr lang="ja-JP" altLang="en-US" sz="1600" dirty="0">
                <a:solidFill>
                  <a:schemeClr val="bg1"/>
                </a:solidFill>
              </a:rPr>
              <a:t>の</a:t>
            </a:r>
            <a:r>
              <a:rPr lang="ja-JP" altLang="en-US" sz="1600" dirty="0" smtClean="0">
                <a:solidFill>
                  <a:schemeClr val="bg1"/>
                </a:solidFill>
              </a:rPr>
              <a:t>面白そうなチャンネルにも参加してみて下さい。</a:t>
            </a:r>
            <a:endParaRPr lang="en-US" sz="1600" dirty="0">
              <a:solidFill>
                <a:schemeClr val="bg1"/>
              </a:solidFill>
            </a:endParaRPr>
          </a:p>
        </p:txBody>
      </p:sp>
      <p:sp>
        <p:nvSpPr>
          <p:cNvPr id="6" name="スライド番号プレースホルダー 5"/>
          <p:cNvSpPr>
            <a:spLocks noGrp="1"/>
          </p:cNvSpPr>
          <p:nvPr>
            <p:ph type="sldNum" sz="quarter" idx="12"/>
          </p:nvPr>
        </p:nvSpPr>
        <p:spPr/>
        <p:txBody>
          <a:bodyPr/>
          <a:lstStyle/>
          <a:p>
            <a:fld id="{6246214A-BCF9-4E1B-B696-BF76860CE82B}" type="slidenum">
              <a:rPr kumimoji="1" lang="ja-JP" altLang="en-US" smtClean="0"/>
              <a:t>8</a:t>
            </a:fld>
            <a:endParaRPr kumimoji="1" lang="ja-JP" altLang="en-US"/>
          </a:p>
        </p:txBody>
      </p:sp>
      <p:sp>
        <p:nvSpPr>
          <p:cNvPr id="16" name="テキスト ボックス 15"/>
          <p:cNvSpPr txBox="1"/>
          <p:nvPr/>
        </p:nvSpPr>
        <p:spPr>
          <a:xfrm>
            <a:off x="7135826" y="681606"/>
            <a:ext cx="1992853" cy="830997"/>
          </a:xfrm>
          <a:prstGeom prst="rect">
            <a:avLst/>
          </a:prstGeom>
          <a:noFill/>
        </p:spPr>
        <p:txBody>
          <a:bodyPr wrap="none" rtlCol="0">
            <a:spAutoFit/>
          </a:bodyPr>
          <a:lstStyle/>
          <a:p>
            <a:r>
              <a:rPr lang="ja-JP" altLang="en-US" sz="2400" b="1" dirty="0" smtClean="0">
                <a:solidFill>
                  <a:srgbClr val="FFFF00"/>
                </a:solidFill>
              </a:rPr>
              <a:t>学　生：必須</a:t>
            </a:r>
            <a:endParaRPr lang="en-US" altLang="ja-JP" sz="2400" b="1" dirty="0" smtClean="0">
              <a:solidFill>
                <a:srgbClr val="FFFF00"/>
              </a:solidFill>
            </a:endParaRPr>
          </a:p>
          <a:p>
            <a:r>
              <a:rPr lang="ja-JP" altLang="en-US" sz="2400" b="1" dirty="0"/>
              <a:t>関係者</a:t>
            </a:r>
            <a:r>
              <a:rPr lang="ja-JP" altLang="en-US" sz="2400" b="1" dirty="0" smtClean="0"/>
              <a:t>：不要</a:t>
            </a:r>
            <a:endParaRPr lang="en-US" sz="2400" b="1" dirty="0"/>
          </a:p>
        </p:txBody>
      </p:sp>
    </p:spTree>
    <p:extLst>
      <p:ext uri="{BB962C8B-B14F-4D97-AF65-F5344CB8AC3E}">
        <p14:creationId xmlns:p14="http://schemas.microsoft.com/office/powerpoint/2010/main" val="2121198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716183"/>
            <a:ext cx="9144000" cy="1569660"/>
          </a:xfrm>
          <a:prstGeom prst="rect">
            <a:avLst/>
          </a:prstGeom>
          <a:noFill/>
        </p:spPr>
        <p:txBody>
          <a:bodyPr wrap="square" rtlCol="0">
            <a:spAutoFit/>
          </a:bodyPr>
          <a:lstStyle/>
          <a:p>
            <a:pPr algn="ctr"/>
            <a:r>
              <a:rPr lang="ja-JP" altLang="en-US" sz="3200" dirty="0" smtClean="0"/>
              <a:t>使い方　その１</a:t>
            </a:r>
            <a:endParaRPr lang="en-US" altLang="ja-JP" sz="3200" dirty="0" smtClean="0"/>
          </a:p>
          <a:p>
            <a:pPr algn="ctr"/>
            <a:endParaRPr lang="en-US" altLang="ja-JP" sz="3200" dirty="0" smtClean="0"/>
          </a:p>
          <a:p>
            <a:pPr algn="ctr"/>
            <a:r>
              <a:rPr lang="ja-JP" altLang="en-US" sz="3200" dirty="0" smtClean="0"/>
              <a:t>文字を打つ・送信する</a:t>
            </a:r>
            <a:endParaRPr lang="en-US" altLang="ja-JP" sz="3200" dirty="0" smtClean="0"/>
          </a:p>
        </p:txBody>
      </p:sp>
      <p:sp>
        <p:nvSpPr>
          <p:cNvPr id="4" name="スライド番号プレースホルダー 3"/>
          <p:cNvSpPr>
            <a:spLocks noGrp="1"/>
          </p:cNvSpPr>
          <p:nvPr>
            <p:ph type="sldNum" sz="quarter" idx="12"/>
          </p:nvPr>
        </p:nvSpPr>
        <p:spPr/>
        <p:txBody>
          <a:bodyPr/>
          <a:lstStyle/>
          <a:p>
            <a:fld id="{6246214A-BCF9-4E1B-B696-BF76860CE82B}" type="slidenum">
              <a:rPr kumimoji="1" lang="ja-JP" altLang="en-US" smtClean="0"/>
              <a:t>9</a:t>
            </a:fld>
            <a:endParaRPr kumimoji="1" lang="ja-JP" altLang="en-US"/>
          </a:p>
        </p:txBody>
      </p:sp>
    </p:spTree>
    <p:extLst>
      <p:ext uri="{BB962C8B-B14F-4D97-AF65-F5344CB8AC3E}">
        <p14:creationId xmlns:p14="http://schemas.microsoft.com/office/powerpoint/2010/main" val="2922000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ォータブル">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4">
      <a:majorFont>
        <a:latin typeface="游ゴシック Medium"/>
        <a:ea typeface="游ゴシック Medium"/>
        <a:cs typeface=""/>
      </a:majorFont>
      <a:minorFont>
        <a:latin typeface="游ゴシック Medium"/>
        <a:ea typeface="游ゴシック Medium"/>
        <a:cs typeface=""/>
      </a:minorFont>
    </a:fontScheme>
    <a:fmtScheme name="グランジ テクスチャ">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TM03457503[[fn=クォータブル]]</Template>
  <TotalTime>3881</TotalTime>
  <Words>989</Words>
  <Application>Microsoft Office PowerPoint</Application>
  <PresentationFormat>画面に合わせる (4:3)</PresentationFormat>
  <Paragraphs>247</Paragraphs>
  <Slides>29</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29</vt:i4>
      </vt:variant>
    </vt:vector>
  </HeadingPairs>
  <TitlesOfParts>
    <vt:vector size="40" baseType="lpstr">
      <vt:lpstr>HGP創英角ﾎﾟｯﾌﾟ体</vt:lpstr>
      <vt:lpstr>游ゴシック</vt:lpstr>
      <vt:lpstr>游ゴシック Medium</vt:lpstr>
      <vt:lpstr>游明朝</vt:lpstr>
      <vt:lpstr>Arial</vt:lpstr>
      <vt:lpstr>Calibri</vt:lpstr>
      <vt:lpstr>Times New Roman</vt:lpstr>
      <vt:lpstr>Trebuchet MS</vt:lpstr>
      <vt:lpstr>Wingdings</vt:lpstr>
      <vt:lpstr>Wingdings 2</vt:lpstr>
      <vt:lpstr>クォータブル</vt:lpstr>
      <vt:lpstr>begin-slack</vt:lpstr>
      <vt:lpstr>Slack is 何</vt:lpstr>
      <vt:lpstr>PowerPoint プレゼンテーション</vt:lpstr>
      <vt:lpstr>初期設定（アプリ導入）</vt:lpstr>
      <vt:lpstr>初期設定（アプリ導入）</vt:lpstr>
      <vt:lpstr>初期設定（名前の命名規則）</vt:lpstr>
      <vt:lpstr>初期設定（メールアドレス）</vt:lpstr>
      <vt:lpstr>初期設定（学生チャンネル）</vt:lpstr>
      <vt:lpstr>PowerPoint プレゼンテーション</vt:lpstr>
      <vt:lpstr>文章を打つ・送信する</vt:lpstr>
      <vt:lpstr>文章を打つ・送信する</vt:lpstr>
      <vt:lpstr>PowerPoint プレゼンテーション</vt:lpstr>
      <vt:lpstr>文字を装飾する（Markdown 記法）</vt:lpstr>
      <vt:lpstr>PowerPoint プレゼンテーション</vt:lpstr>
      <vt:lpstr>長いコードをはる（コードスニペット）</vt:lpstr>
      <vt:lpstr>PowerPoint プレゼンテーション</vt:lpstr>
      <vt:lpstr>通知レベルを上げる（@メンション）</vt:lpstr>
      <vt:lpstr>通知レベルを上げる（@メンション）</vt:lpstr>
      <vt:lpstr>PowerPoint プレゼンテーション</vt:lpstr>
      <vt:lpstr>多数決をつくる（Polly）</vt:lpstr>
      <vt:lpstr>多数決をつくる（Polly）</vt:lpstr>
      <vt:lpstr>投票する（Polly）</vt:lpstr>
      <vt:lpstr>PowerPoint プレゼンテーション</vt:lpstr>
      <vt:lpstr>他のチャンネルを探す・入る</vt:lpstr>
      <vt:lpstr>いろんなTips</vt:lpstr>
      <vt:lpstr>PowerPoint プレゼンテーション</vt:lpstr>
      <vt:lpstr>運用方針</vt:lpstr>
      <vt:lpstr>留意事項</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begin-slack</dc:title>
  <dc:creator>kottn</dc:creator>
  <cp:lastModifiedBy>KOTANI Takuma</cp:lastModifiedBy>
  <cp:revision>1860</cp:revision>
  <cp:lastPrinted>2018-09-03T09:44:58Z</cp:lastPrinted>
  <dcterms:created xsi:type="dcterms:W3CDTF">2018-08-16T07:05:01Z</dcterms:created>
  <dcterms:modified xsi:type="dcterms:W3CDTF">2018-09-04T08:25:56Z</dcterms:modified>
</cp:coreProperties>
</file>