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31"/>
  </p:notesMasterIdLst>
  <p:sldIdLst>
    <p:sldId id="291" r:id="rId2"/>
    <p:sldId id="257" r:id="rId3"/>
    <p:sldId id="263" r:id="rId4"/>
    <p:sldId id="261" r:id="rId5"/>
    <p:sldId id="274" r:id="rId6"/>
    <p:sldId id="262" r:id="rId7"/>
    <p:sldId id="270" r:id="rId8"/>
    <p:sldId id="269" r:id="rId9"/>
    <p:sldId id="266" r:id="rId10"/>
    <p:sldId id="277" r:id="rId11"/>
    <p:sldId id="278" r:id="rId12"/>
    <p:sldId id="287" r:id="rId13"/>
    <p:sldId id="275" r:id="rId14"/>
    <p:sldId id="288" r:id="rId15"/>
    <p:sldId id="282" r:id="rId16"/>
    <p:sldId id="289" r:id="rId17"/>
    <p:sldId id="276" r:id="rId18"/>
    <p:sldId id="279" r:id="rId19"/>
    <p:sldId id="290" r:id="rId20"/>
    <p:sldId id="292" r:id="rId21"/>
    <p:sldId id="283" r:id="rId22"/>
    <p:sldId id="284" r:id="rId23"/>
    <p:sldId id="295" r:id="rId24"/>
    <p:sldId id="294" r:id="rId25"/>
    <p:sldId id="286" r:id="rId26"/>
    <p:sldId id="265" r:id="rId27"/>
    <p:sldId id="273" r:id="rId28"/>
    <p:sldId id="271" r:id="rId29"/>
    <p:sldId id="264" r:id="rId30"/>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99"/>
    <a:srgbClr val="CCFFFF"/>
    <a:srgbClr val="FF5050"/>
    <a:srgbClr val="2D333A"/>
    <a:srgbClr val="FFFFFF"/>
    <a:srgbClr val="FF6699"/>
    <a:srgbClr val="FF99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7" autoAdjust="0"/>
    <p:restoredTop sz="94660"/>
  </p:normalViewPr>
  <p:slideViewPr>
    <p:cSldViewPr snapToGrid="0">
      <p:cViewPr varScale="1">
        <p:scale>
          <a:sx n="164" d="100"/>
          <a:sy n="164" d="100"/>
        </p:scale>
        <p:origin x="14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62FAF26-6116-44E2-9993-3A1A14405A69}" type="datetimeFigureOut">
              <a:rPr lang="en-US" smtClean="0"/>
              <a:t>9/4/2018</a:t>
            </a:fld>
            <a:endParaRPr lang="en-US"/>
          </a:p>
        </p:txBody>
      </p:sp>
      <p:sp>
        <p:nvSpPr>
          <p:cNvPr id="4" name="スライド イメージ プレースホルダー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B240E60D-7C2E-4139-919F-55DF5895C4ED}" type="slidenum">
              <a:rPr lang="en-US" smtClean="0"/>
              <a:t>‹#›</a:t>
            </a:fld>
            <a:endParaRPr lang="en-US"/>
          </a:p>
        </p:txBody>
      </p:sp>
    </p:spTree>
    <p:extLst>
      <p:ext uri="{BB962C8B-B14F-4D97-AF65-F5344CB8AC3E}">
        <p14:creationId xmlns:p14="http://schemas.microsoft.com/office/powerpoint/2010/main" val="152175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D189B-F38A-463D-86F9-C8A1799C7543}"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335169" y="0"/>
            <a:ext cx="796616" cy="490599"/>
          </a:xfrm>
        </p:spPr>
        <p:txBody>
          <a:bodyPr/>
          <a:lstStyle>
            <a:lvl1pPr>
              <a:defRPr sz="1600">
                <a:solidFill>
                  <a:schemeClr val="tx1"/>
                </a:solidFill>
              </a:defRPr>
            </a:lvl1pPr>
          </a:lstStyle>
          <a:p>
            <a:fld id="{6246214A-BCF9-4E1B-B696-BF76860CE82B}" type="slidenum">
              <a:rPr lang="ja-JP" altLang="en-US" smtClean="0"/>
              <a:pPr/>
              <a:t>‹#›</a:t>
            </a:fld>
            <a:endParaRPr lang="ja-JP" altLang="en-US"/>
          </a:p>
        </p:txBody>
      </p:sp>
    </p:spTree>
    <p:extLst>
      <p:ext uri="{BB962C8B-B14F-4D97-AF65-F5344CB8AC3E}">
        <p14:creationId xmlns:p14="http://schemas.microsoft.com/office/powerpoint/2010/main" val="2792044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smtClean="0"/>
              <a:t>図を追加</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833E9D-76BA-4250-8CBC-5910D20F14DF}"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229412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75E132D-8A69-4A3C-B820-0C1397391255}"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73989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ja-JP" altLang="en-US" smtClean="0"/>
              <a:t>マスター タイトルの書式設定</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ja-JP" altLang="en-US" smtClean="0"/>
              <a:t>マスター テキストの書式設定</a:t>
            </a:r>
          </a:p>
        </p:txBody>
      </p:sp>
      <p:sp>
        <p:nvSpPr>
          <p:cNvPr id="2" name="Date Placeholder 1"/>
          <p:cNvSpPr>
            <a:spLocks noGrp="1"/>
          </p:cNvSpPr>
          <p:nvPr>
            <p:ph type="dt" sz="half" idx="10"/>
          </p:nvPr>
        </p:nvSpPr>
        <p:spPr/>
        <p:txBody>
          <a:bodyPr/>
          <a:lstStyle/>
          <a:p>
            <a:fld id="{919C8C3B-E93D-4514-BF69-E68310913ABA}" type="datetime1">
              <a:rPr kumimoji="1" lang="ja-JP" altLang="en-US" smtClean="0"/>
              <a:t>2018/9/4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576832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4AB0202-641F-47DF-8822-ADA9CAE17B30}"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70105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061381-4C98-4ABB-BABA-8B3D0202D2E2}"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6049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1"/>
            <a:ext cx="9144000" cy="1738993"/>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997" y="226750"/>
            <a:ext cx="7524003" cy="97045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809997" y="1738992"/>
            <a:ext cx="7524003" cy="4119805"/>
          </a:xfrm>
        </p:spPr>
        <p:txBody>
          <a:bodyPr/>
          <a:lstStyle>
            <a:lvl1pPr>
              <a:buClr>
                <a:schemeClr val="accent1">
                  <a:lumMod val="75000"/>
                </a:schemeClr>
              </a:buClr>
              <a:defRPr/>
            </a:lvl1pPr>
            <a:lvl2pPr>
              <a:buClr>
                <a:schemeClr val="accent1">
                  <a:lumMod val="75000"/>
                </a:schemeClr>
              </a:buClr>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733DF63A-2E92-498F-B70D-1A77EF293AA9}"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4183134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9D5E768-B588-44FF-8C9F-7BB833FC62BE}"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2463299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786D1F-0588-4FA7-91EF-6C129080FB5E}"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45563888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549F88E-D8C1-4046-BF65-04C9A77C4AB4}" type="datetime1">
              <a:rPr kumimoji="1" lang="ja-JP" altLang="en-US" smtClean="0"/>
              <a:t>2018/9/4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69314942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49090B3-2A95-481C-9C3C-39DB3FC39B1F}" type="datetime1">
              <a:rPr kumimoji="1" lang="ja-JP" altLang="en-US" smtClean="0"/>
              <a:t>2018/9/4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23682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5E49C-C4EE-4830-BD38-6A1630DA8618}" type="datetime1">
              <a:rPr kumimoji="1" lang="ja-JP" altLang="en-US" smtClean="0"/>
              <a:t>2018/9/4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165223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8BFD9D6-9310-4A4F-BE03-32A3A06328D3}"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56664059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ja-JP" altLang="en-US" smtClean="0"/>
              <a:t>マスター タイトルの書式設定</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smtClean="0"/>
              <a:t>図を追加</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2914357" y="6041361"/>
            <a:ext cx="732659" cy="365125"/>
          </a:xfrm>
        </p:spPr>
        <p:txBody>
          <a:bodyPr/>
          <a:lstStyle/>
          <a:p>
            <a:fld id="{81117DFB-398C-4144-BB1F-3EEDC5651077}" type="datetime1">
              <a:rPr kumimoji="1" lang="ja-JP" altLang="en-US" smtClean="0"/>
              <a:t>2018/9/4</a:t>
            </a:fld>
            <a:endParaRPr kumimoji="1" lang="ja-JP" altLang="en-US"/>
          </a:p>
        </p:txBody>
      </p:sp>
      <p:sp>
        <p:nvSpPr>
          <p:cNvPr id="6" name="Footer Placeholder 5"/>
          <p:cNvSpPr>
            <a:spLocks noGrp="1"/>
          </p:cNvSpPr>
          <p:nvPr>
            <p:ph type="ftr" sz="quarter" idx="11"/>
          </p:nvPr>
        </p:nvSpPr>
        <p:spPr>
          <a:xfrm>
            <a:off x="442797" y="6041361"/>
            <a:ext cx="2471560" cy="365125"/>
          </a:xfrm>
        </p:spPr>
        <p:txBody>
          <a:bodyPr/>
          <a:lstStyle/>
          <a:p>
            <a:endParaRPr kumimoji="1" lang="ja-JP" altLang="en-US"/>
          </a:p>
        </p:txBody>
      </p:sp>
      <p:sp>
        <p:nvSpPr>
          <p:cNvPr id="7" name="Slide Number Placeholder 6"/>
          <p:cNvSpPr>
            <a:spLocks noGrp="1"/>
          </p:cNvSpPr>
          <p:nvPr>
            <p:ph type="sldNum" sz="quarter" idx="12"/>
          </p:nvPr>
        </p:nvSpPr>
        <p:spPr>
          <a:xfrm>
            <a:off x="3647017" y="5915887"/>
            <a:ext cx="796616" cy="490599"/>
          </a:xfrm>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0967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ED660AB6-0FBE-400D-80D0-377BAD19ADEE}" type="datetime1">
              <a:rPr kumimoji="1" lang="ja-JP" altLang="en-US" smtClean="0"/>
              <a:t>2018/9/4</a:t>
            </a:fld>
            <a:endParaRPr kumimoji="1" lang="ja-JP" altLang="en-US"/>
          </a:p>
        </p:txBody>
      </p:sp>
      <p:sp>
        <p:nvSpPr>
          <p:cNvPr id="6" name="Slide Number Placeholder 5"/>
          <p:cNvSpPr>
            <a:spLocks noGrp="1"/>
          </p:cNvSpPr>
          <p:nvPr>
            <p:ph type="sldNum" sz="quarter" idx="4"/>
          </p:nvPr>
        </p:nvSpPr>
        <p:spPr>
          <a:xfrm>
            <a:off x="8334000" y="19324"/>
            <a:ext cx="796616" cy="490599"/>
          </a:xfrm>
          <a:prstGeom prst="rect">
            <a:avLst/>
          </a:prstGeom>
        </p:spPr>
        <p:txBody>
          <a:bodyPr vert="horz" lIns="91440" tIns="45720" rIns="91440" bIns="10800" rtlCol="0" anchor="b"/>
          <a:lstStyle>
            <a:lvl1pPr algn="ctr">
              <a:defRPr sz="1600">
                <a:solidFill>
                  <a:schemeClr val="tx1"/>
                </a:solidFill>
              </a:defRPr>
            </a:lvl1pPr>
          </a:lstStyle>
          <a:p>
            <a:fld id="{6246214A-BCF9-4E1B-B696-BF76860CE82B}" type="slidenum">
              <a:rPr lang="ja-JP" altLang="en-US" smtClean="0"/>
              <a:pPr/>
              <a:t>‹#›</a:t>
            </a:fld>
            <a:endParaRPr lang="ja-JP" altLang="en-US"/>
          </a:p>
        </p:txBody>
      </p:sp>
    </p:spTree>
    <p:extLst>
      <p:ext uri="{BB962C8B-B14F-4D97-AF65-F5344CB8AC3E}">
        <p14:creationId xmlns:p14="http://schemas.microsoft.com/office/powerpoint/2010/main" val="414900409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iming>
    <p:tnLst>
      <p:par>
        <p:cTn id="1" dur="indefinite" restart="never" nodeType="tmRoot"/>
      </p:par>
    </p:tnLst>
  </p:timing>
  <p:hf hdr="0" ftr="0" dt="0"/>
  <p:txStyles>
    <p:titleStyle>
      <a:lvl1pPr algn="l" defTabSz="457200" rtl="0" eaLnBrk="1" latinLnBrk="0" hangingPunct="1">
        <a:spcBef>
          <a:spcPct val="0"/>
        </a:spcBef>
        <a:buNone/>
        <a:defRPr kumimoji="1" sz="4000" b="1" kern="1200">
          <a:solidFill>
            <a:srgbClr val="FEFEFE"/>
          </a:solidFill>
          <a:effectLst>
            <a:outerShdw blurRad="50800" dist="38100" dir="2700000" algn="tl" rotWithShape="0">
              <a:prstClr val="black">
                <a:alpha val="40000"/>
              </a:prst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Arial" panose="020B0604020202020204" pitchFamily="34" charset="0"/>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469020" y="5764926"/>
            <a:ext cx="8290227" cy="830997"/>
          </a:xfrm>
          <a:prstGeom prst="rect">
            <a:avLst/>
          </a:prstGeom>
          <a:solidFill>
            <a:schemeClr val="bg1">
              <a:lumMod val="85000"/>
              <a:lumOff val="15000"/>
            </a:schemeClr>
          </a:solidFill>
          <a:ln w="19050">
            <a:solidFill>
              <a:srgbClr val="FFFF99"/>
            </a:solidFill>
            <a:prstDash val="sysDash"/>
          </a:ln>
        </p:spPr>
        <p:txBody>
          <a:bodyPr wrap="square" rtlCol="0">
            <a:spAutoFit/>
          </a:bodyPr>
          <a:lstStyle/>
          <a:p>
            <a:pPr>
              <a:lnSpc>
                <a:spcPct val="150000"/>
              </a:lnSpc>
            </a:pPr>
            <a:r>
              <a:rPr lang="ja-JP" altLang="en-US" sz="1600" dirty="0" smtClean="0"/>
              <a:t>構成メンバー　　</a:t>
            </a:r>
            <a:r>
              <a:rPr lang="ja-JP" altLang="en-US" sz="1600" u="sng" dirty="0" smtClean="0"/>
              <a:t>学　生</a:t>
            </a:r>
            <a:r>
              <a:rPr lang="ja-JP" altLang="en-US" sz="1600" dirty="0" smtClean="0"/>
              <a:t> </a:t>
            </a:r>
            <a:r>
              <a:rPr lang="en-US" altLang="ja-JP" sz="1600" dirty="0" smtClean="0"/>
              <a:t>…</a:t>
            </a:r>
            <a:r>
              <a:rPr lang="ja-JP" altLang="en-US" sz="1600" dirty="0" smtClean="0"/>
              <a:t> 研究室内の学生メンバー（</a:t>
            </a:r>
            <a:r>
              <a:rPr lang="ja-JP" altLang="en-US" sz="1600" b="1" dirty="0" smtClean="0">
                <a:solidFill>
                  <a:srgbClr val="FF0000"/>
                </a:solidFill>
              </a:rPr>
              <a:t>参加必須</a:t>
            </a:r>
            <a:r>
              <a:rPr lang="ja-JP" altLang="en-US" sz="1600" dirty="0" smtClean="0"/>
              <a:t>）</a:t>
            </a:r>
            <a:endParaRPr lang="en-US" altLang="ja-JP" sz="1600" dirty="0" smtClean="0"/>
          </a:p>
          <a:p>
            <a:pPr>
              <a:lnSpc>
                <a:spcPct val="150000"/>
              </a:lnSpc>
            </a:pPr>
            <a:r>
              <a:rPr lang="ja-JP" altLang="en-US" sz="1600" dirty="0" smtClean="0"/>
              <a:t>　　　　　　　＋</a:t>
            </a:r>
            <a:r>
              <a:rPr lang="ja-JP" altLang="en-US" sz="1600" u="sng" dirty="0" smtClean="0"/>
              <a:t>関係者</a:t>
            </a:r>
            <a:r>
              <a:rPr lang="ja-JP" altLang="en-US" sz="1600" dirty="0" smtClean="0"/>
              <a:t> </a:t>
            </a:r>
            <a:r>
              <a:rPr lang="en-US" altLang="ja-JP" sz="1600" dirty="0" smtClean="0"/>
              <a:t>…</a:t>
            </a:r>
            <a:r>
              <a:rPr lang="ja-JP" altLang="en-US" sz="1600" dirty="0" smtClean="0"/>
              <a:t> </a:t>
            </a:r>
            <a:r>
              <a:rPr lang="en-US" sz="1600" dirty="0" smtClean="0"/>
              <a:t>OBOG</a:t>
            </a:r>
            <a:r>
              <a:rPr lang="ja-JP" altLang="en-US" sz="1600" dirty="0" smtClean="0"/>
              <a:t>・社ドク・研究関係者・留学生など（</a:t>
            </a:r>
            <a:r>
              <a:rPr lang="ja-JP" altLang="en-US" sz="1600" b="1" dirty="0" smtClean="0">
                <a:solidFill>
                  <a:srgbClr val="FFFF00"/>
                </a:solidFill>
              </a:rPr>
              <a:t>任意参加</a:t>
            </a:r>
            <a:r>
              <a:rPr lang="ja-JP" altLang="en-US" sz="1600" dirty="0" smtClean="0"/>
              <a:t>です）</a:t>
            </a:r>
            <a:endParaRPr lang="en-US" sz="1600" dirty="0"/>
          </a:p>
        </p:txBody>
      </p:sp>
      <p:sp>
        <p:nvSpPr>
          <p:cNvPr id="2" name="タイトル 1"/>
          <p:cNvSpPr>
            <a:spLocks noGrp="1"/>
          </p:cNvSpPr>
          <p:nvPr>
            <p:ph type="ctrTitle"/>
          </p:nvPr>
        </p:nvSpPr>
        <p:spPr/>
        <p:txBody>
          <a:bodyPr/>
          <a:lstStyle/>
          <a:p>
            <a:r>
              <a:rPr lang="en-US" dirty="0" smtClean="0"/>
              <a:t>begin-slack</a:t>
            </a:r>
            <a:endParaRPr 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105" y="257695"/>
            <a:ext cx="7771877" cy="4435369"/>
          </a:xfrm>
          <a:prstGeom prst="rect">
            <a:avLst/>
          </a:prstGeom>
        </p:spPr>
      </p:pic>
      <p:sp>
        <p:nvSpPr>
          <p:cNvPr id="4" name="スライド番号プレースホルダー 3"/>
          <p:cNvSpPr>
            <a:spLocks noGrp="1"/>
          </p:cNvSpPr>
          <p:nvPr>
            <p:ph type="sldNum" sz="quarter" idx="12"/>
          </p:nvPr>
        </p:nvSpPr>
        <p:spPr/>
        <p:txBody>
          <a:bodyPr/>
          <a:lstStyle/>
          <a:p>
            <a:fld id="{6246214A-BCF9-4E1B-B696-BF76860CE82B}" type="slidenum">
              <a:rPr lang="ja-JP" altLang="en-US" smtClean="0"/>
              <a:pPr/>
              <a:t>1</a:t>
            </a:fld>
            <a:endParaRPr lang="ja-JP" altLang="en-US"/>
          </a:p>
        </p:txBody>
      </p:sp>
      <p:sp>
        <p:nvSpPr>
          <p:cNvPr id="5" name="サブタイトル 2"/>
          <p:cNvSpPr>
            <a:spLocks noGrp="1"/>
          </p:cNvSpPr>
          <p:nvPr>
            <p:ph type="subTitle" idx="1"/>
          </p:nvPr>
        </p:nvSpPr>
        <p:spPr>
          <a:xfrm>
            <a:off x="667664" y="5292499"/>
            <a:ext cx="5427792" cy="500803"/>
          </a:xfrm>
        </p:spPr>
        <p:txBody>
          <a:bodyPr>
            <a:normAutofit/>
          </a:bodyPr>
          <a:lstStyle/>
          <a:p>
            <a:pPr algn="ctr"/>
            <a:r>
              <a:rPr kumimoji="1" lang="ja-JP" altLang="en-US" sz="2000" dirty="0" smtClean="0"/>
              <a:t>計</a:t>
            </a:r>
            <a:r>
              <a:rPr lang="ja-JP" altLang="en-US" sz="2000" dirty="0" smtClean="0"/>
              <a:t>安関係者</a:t>
            </a:r>
            <a:r>
              <a:rPr lang="en-US" altLang="ja-JP" sz="2000" dirty="0" smtClean="0"/>
              <a:t>WS </a:t>
            </a:r>
            <a:r>
              <a:rPr lang="ja-JP" altLang="en-US" sz="2000" dirty="0" smtClean="0"/>
              <a:t>／ </a:t>
            </a:r>
            <a:r>
              <a:rPr lang="en-US" altLang="ja-JP" sz="2000" dirty="0" smtClean="0"/>
              <a:t>keianws.slack.com</a:t>
            </a:r>
            <a:endParaRPr lang="en-US" altLang="ja-JP" sz="2000" dirty="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304" y="5255839"/>
            <a:ext cx="367784" cy="367784"/>
          </a:xfrm>
          <a:prstGeom prst="rect">
            <a:avLst/>
          </a:prstGeom>
        </p:spPr>
      </p:pic>
      <p:sp>
        <p:nvSpPr>
          <p:cNvPr id="8" name="正方形/長方形 7"/>
          <p:cNvSpPr/>
          <p:nvPr/>
        </p:nvSpPr>
        <p:spPr>
          <a:xfrm>
            <a:off x="1635528" y="679531"/>
            <a:ext cx="1471353" cy="606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519148" y="603111"/>
            <a:ext cx="2144682" cy="1138773"/>
          </a:xfrm>
          <a:prstGeom prst="rect">
            <a:avLst/>
          </a:prstGeom>
          <a:noFill/>
        </p:spPr>
        <p:txBody>
          <a:bodyPr wrap="square" rtlCol="0">
            <a:spAutoFit/>
          </a:bodyPr>
          <a:lstStyle/>
          <a:p>
            <a:r>
              <a:rPr lang="en-US" altLang="ja-JP" sz="3600" dirty="0" smtClean="0">
                <a:solidFill>
                  <a:srgbClr val="2D333A"/>
                </a:solidFill>
                <a:latin typeface="HGP創英角ﾎﾟｯﾌﾟ体" panose="040B0A00000000000000" pitchFamily="50" charset="-128"/>
                <a:ea typeface="HGP創英角ﾎﾟｯﾌﾟ体" panose="040B0A00000000000000" pitchFamily="50" charset="-128"/>
              </a:rPr>
              <a:t>slack</a:t>
            </a:r>
          </a:p>
          <a:p>
            <a:r>
              <a:rPr lang="ja-JP" altLang="en-US" sz="3200" dirty="0" smtClean="0">
                <a:solidFill>
                  <a:srgbClr val="2D333A"/>
                </a:solidFill>
                <a:latin typeface="HGP創英角ﾎﾟｯﾌﾟ体" panose="040B0A00000000000000" pitchFamily="50" charset="-128"/>
                <a:ea typeface="HGP創英角ﾎﾟｯﾌﾟ体" panose="040B0A00000000000000" pitchFamily="50" charset="-128"/>
              </a:rPr>
              <a:t> の使い方</a:t>
            </a:r>
            <a:endParaRPr lang="en-US" sz="3200" dirty="0">
              <a:solidFill>
                <a:srgbClr val="2D333A"/>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1503045" y="1917632"/>
            <a:ext cx="1088444" cy="461665"/>
          </a:xfrm>
          <a:prstGeom prst="rect">
            <a:avLst/>
          </a:prstGeom>
          <a:noFill/>
        </p:spPr>
        <p:txBody>
          <a:bodyPr wrap="square" rtlCol="0">
            <a:spAutoFit/>
          </a:bodyPr>
          <a:lstStyle/>
          <a:p>
            <a:r>
              <a:rPr lang="en-US" altLang="ja-JP" sz="2400" dirty="0" smtClean="0">
                <a:solidFill>
                  <a:srgbClr val="2D333A"/>
                </a:solidFill>
                <a:latin typeface="Times New Roman" panose="02020603050405020304" pitchFamily="18" charset="0"/>
                <a:ea typeface="HGP創英角ﾎﾟｯﾌﾟ体" panose="040B0A00000000000000" pitchFamily="50" charset="-128"/>
                <a:cs typeface="Times New Roman" panose="02020603050405020304" pitchFamily="18" charset="0"/>
              </a:rPr>
              <a:t>v2018</a:t>
            </a:r>
            <a:endParaRPr lang="en-US" sz="2000" dirty="0">
              <a:solidFill>
                <a:srgbClr val="2D333A"/>
              </a:solidFill>
              <a:latin typeface="Times New Roman" panose="02020603050405020304" pitchFamily="18" charset="0"/>
              <a:ea typeface="HGP創英角ﾎﾟｯﾌﾟ体" panose="040B0A00000000000000" pitchFamily="50" charset="-128"/>
              <a:cs typeface="Times New Roman" panose="02020603050405020304" pitchFamily="18" charset="0"/>
            </a:endParaRPr>
          </a:p>
        </p:txBody>
      </p:sp>
    </p:spTree>
    <p:extLst>
      <p:ext uri="{BB962C8B-B14F-4D97-AF65-F5344CB8AC3E}">
        <p14:creationId xmlns:p14="http://schemas.microsoft.com/office/powerpoint/2010/main" val="169498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文章</a:t>
            </a:r>
            <a:r>
              <a:rPr lang="ja-JP" altLang="en-US" dirty="0" smtClean="0"/>
              <a:t>を打つ・送信する</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71" y="1872581"/>
            <a:ext cx="7168447" cy="4593986"/>
          </a:xfrm>
          <a:prstGeom prst="rect">
            <a:avLst/>
          </a:prstGeom>
        </p:spPr>
      </p:pic>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2063" t="90908"/>
          <a:stretch/>
        </p:blipFill>
        <p:spPr>
          <a:xfrm>
            <a:off x="331990" y="4538749"/>
            <a:ext cx="8700279" cy="650429"/>
          </a:xfrm>
          <a:prstGeom prst="rect">
            <a:avLst/>
          </a:prstGeom>
          <a:ln w="28575">
            <a:solidFill>
              <a:srgbClr val="FF5050"/>
            </a:solidFill>
          </a:ln>
        </p:spPr>
      </p:pic>
      <p:sp>
        <p:nvSpPr>
          <p:cNvPr id="7" name="楕円 6"/>
          <p:cNvSpPr/>
          <p:nvPr/>
        </p:nvSpPr>
        <p:spPr>
          <a:xfrm>
            <a:off x="2310938" y="5993476"/>
            <a:ext cx="5766980" cy="473091"/>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a:stCxn id="7" idx="2"/>
          </p:cNvCxnSpPr>
          <p:nvPr/>
        </p:nvCxnSpPr>
        <p:spPr>
          <a:xfrm flipH="1" flipV="1">
            <a:off x="331990" y="5189178"/>
            <a:ext cx="1978948" cy="1040844"/>
          </a:xfrm>
          <a:prstGeom prst="line">
            <a:avLst/>
          </a:prstGeom>
          <a:ln w="28575">
            <a:solidFill>
              <a:srgbClr val="FF5050"/>
            </a:solidFill>
          </a:ln>
        </p:spPr>
        <p:style>
          <a:lnRef idx="1">
            <a:schemeClr val="dk1"/>
          </a:lnRef>
          <a:fillRef idx="0">
            <a:schemeClr val="dk1"/>
          </a:fillRef>
          <a:effectRef idx="0">
            <a:schemeClr val="dk1"/>
          </a:effectRef>
          <a:fontRef idx="minor">
            <a:schemeClr val="tx1"/>
          </a:fontRef>
        </p:style>
      </p:cxnSp>
      <p:cxnSp>
        <p:nvCxnSpPr>
          <p:cNvPr id="12" name="直線コネクタ 11"/>
          <p:cNvCxnSpPr>
            <a:stCxn id="7" idx="6"/>
          </p:cNvCxnSpPr>
          <p:nvPr/>
        </p:nvCxnSpPr>
        <p:spPr>
          <a:xfrm flipV="1">
            <a:off x="8077918" y="5189178"/>
            <a:ext cx="954351" cy="1040844"/>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710414" y="4662671"/>
            <a:ext cx="4737194" cy="369332"/>
          </a:xfrm>
          <a:prstGeom prst="rect">
            <a:avLst/>
          </a:prstGeom>
          <a:noFill/>
        </p:spPr>
        <p:txBody>
          <a:bodyPr wrap="none" rtlCol="0">
            <a:spAutoFit/>
          </a:bodyPr>
          <a:lstStyle/>
          <a:p>
            <a:r>
              <a:rPr lang="ja-JP" altLang="en-US" b="1" dirty="0" smtClean="0">
                <a:solidFill>
                  <a:srgbClr val="FF5050"/>
                </a:solidFill>
              </a:rPr>
              <a:t>→ </a:t>
            </a:r>
            <a:r>
              <a:rPr lang="en-US" b="1" dirty="0" smtClean="0">
                <a:solidFill>
                  <a:srgbClr val="FF5050"/>
                </a:solidFill>
              </a:rPr>
              <a:t>Ctrl</a:t>
            </a:r>
            <a:r>
              <a:rPr lang="ja-JP" altLang="en-US" b="1" dirty="0" smtClean="0">
                <a:solidFill>
                  <a:srgbClr val="FF5050"/>
                </a:solidFill>
              </a:rPr>
              <a:t> </a:t>
            </a:r>
            <a:r>
              <a:rPr lang="en-US" altLang="ja-JP" b="1" dirty="0" smtClean="0">
                <a:solidFill>
                  <a:srgbClr val="FF5050"/>
                </a:solidFill>
              </a:rPr>
              <a:t>+ Enter</a:t>
            </a:r>
            <a:r>
              <a:rPr lang="ja-JP" altLang="en-US" b="1" dirty="0" smtClean="0">
                <a:solidFill>
                  <a:srgbClr val="FF5050"/>
                </a:solidFill>
              </a:rPr>
              <a:t>（もしくは「送信」ボタン）</a:t>
            </a:r>
            <a:endParaRPr lang="en-US" b="1" dirty="0">
              <a:solidFill>
                <a:srgbClr val="FF5050"/>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10</a:t>
            </a:fld>
            <a:endParaRPr kumimoji="1" lang="ja-JP" altLang="en-US"/>
          </a:p>
        </p:txBody>
      </p:sp>
      <p:sp>
        <p:nvSpPr>
          <p:cNvPr id="3" name="テキスト ボックス 2"/>
          <p:cNvSpPr txBox="1"/>
          <p:nvPr/>
        </p:nvSpPr>
        <p:spPr>
          <a:xfrm>
            <a:off x="440631" y="6466567"/>
            <a:ext cx="8603637" cy="338554"/>
          </a:xfrm>
          <a:prstGeom prst="rect">
            <a:avLst/>
          </a:prstGeom>
          <a:noFill/>
        </p:spPr>
        <p:txBody>
          <a:bodyPr wrap="none" rtlCol="0">
            <a:spAutoFit/>
          </a:bodyPr>
          <a:lstStyle/>
          <a:p>
            <a:r>
              <a:rPr lang="en-US" altLang="ja-JP" sz="1600" dirty="0" smtClean="0">
                <a:solidFill>
                  <a:srgbClr val="FFFF00"/>
                </a:solidFill>
              </a:rPr>
              <a:t>※</a:t>
            </a:r>
            <a:r>
              <a:rPr lang="ja-JP" altLang="en-US" sz="1600" dirty="0">
                <a:solidFill>
                  <a:srgbClr val="FFFF00"/>
                </a:solidFill>
              </a:rPr>
              <a:t> </a:t>
            </a:r>
            <a:r>
              <a:rPr lang="ja-JP" altLang="en-US" sz="1600" dirty="0" smtClean="0">
                <a:solidFill>
                  <a:srgbClr val="FFFF00"/>
                </a:solidFill>
              </a:rPr>
              <a:t>この例</a:t>
            </a:r>
            <a:r>
              <a:rPr lang="ja-JP" altLang="en-US" sz="1600" dirty="0">
                <a:solidFill>
                  <a:srgbClr val="FFFF00"/>
                </a:solidFill>
              </a:rPr>
              <a:t>で</a:t>
            </a:r>
            <a:r>
              <a:rPr lang="ja-JP" altLang="en-US" sz="1600" dirty="0" smtClean="0">
                <a:solidFill>
                  <a:srgbClr val="FFFF00"/>
                </a:solidFill>
              </a:rPr>
              <a:t>は </a:t>
            </a:r>
            <a:r>
              <a:rPr lang="en-US" altLang="ja-JP" sz="1600" dirty="0" smtClean="0">
                <a:solidFill>
                  <a:srgbClr val="FFFF00"/>
                </a:solidFill>
              </a:rPr>
              <a:t>#general </a:t>
            </a:r>
            <a:r>
              <a:rPr lang="ja-JP" altLang="en-US" sz="1600" dirty="0" smtClean="0">
                <a:solidFill>
                  <a:srgbClr val="FFFF00"/>
                </a:solidFill>
              </a:rPr>
              <a:t>の中にいますが、練習するときは</a:t>
            </a:r>
            <a:r>
              <a:rPr lang="ja-JP" altLang="en-US" sz="1600" dirty="0">
                <a:solidFill>
                  <a:srgbClr val="FFFF00"/>
                </a:solidFill>
              </a:rPr>
              <a:t>自分</a:t>
            </a:r>
            <a:r>
              <a:rPr lang="ja-JP" altLang="en-US" sz="1600" dirty="0" smtClean="0">
                <a:solidFill>
                  <a:srgbClr val="FFFF00"/>
                </a:solidFill>
              </a:rPr>
              <a:t>のスペースや </a:t>
            </a:r>
            <a:r>
              <a:rPr lang="en-US" altLang="ja-JP" sz="1600" dirty="0" smtClean="0">
                <a:solidFill>
                  <a:srgbClr val="FFFF00"/>
                </a:solidFill>
              </a:rPr>
              <a:t>#students </a:t>
            </a:r>
            <a:r>
              <a:rPr lang="ja-JP" altLang="en-US" sz="1600" dirty="0" smtClean="0">
                <a:solidFill>
                  <a:srgbClr val="FFFF00"/>
                </a:solidFill>
              </a:rPr>
              <a:t>で。</a:t>
            </a:r>
            <a:endParaRPr lang="en-US" sz="1600" dirty="0">
              <a:solidFill>
                <a:srgbClr val="FFFF00"/>
              </a:solidFill>
            </a:endParaRPr>
          </a:p>
        </p:txBody>
      </p:sp>
    </p:spTree>
    <p:extLst>
      <p:ext uri="{BB962C8B-B14F-4D97-AF65-F5344CB8AC3E}">
        <p14:creationId xmlns:p14="http://schemas.microsoft.com/office/powerpoint/2010/main" val="4223179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70" y="1872581"/>
            <a:ext cx="7168447" cy="4593985"/>
          </a:xfrm>
          <a:prstGeom prst="rect">
            <a:avLst/>
          </a:prstGeom>
        </p:spPr>
      </p:pic>
      <p:sp>
        <p:nvSpPr>
          <p:cNvPr id="2" name="タイトル 1"/>
          <p:cNvSpPr>
            <a:spLocks noGrp="1"/>
          </p:cNvSpPr>
          <p:nvPr>
            <p:ph type="title"/>
          </p:nvPr>
        </p:nvSpPr>
        <p:spPr/>
        <p:txBody>
          <a:bodyPr/>
          <a:lstStyle/>
          <a:p>
            <a:r>
              <a:rPr lang="ja-JP" altLang="en-US" dirty="0"/>
              <a:t>文章</a:t>
            </a:r>
            <a:r>
              <a:rPr lang="ja-JP" altLang="en-US" dirty="0" smtClean="0"/>
              <a:t>を打つ・送信する</a:t>
            </a:r>
            <a:endParaRPr lang="en-US" dirty="0"/>
          </a:p>
        </p:txBody>
      </p:sp>
      <p:sp>
        <p:nvSpPr>
          <p:cNvPr id="14" name="楕円 13"/>
          <p:cNvSpPr/>
          <p:nvPr/>
        </p:nvSpPr>
        <p:spPr>
          <a:xfrm>
            <a:off x="2310938" y="5694218"/>
            <a:ext cx="1961804" cy="473091"/>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11</a:t>
            </a:fld>
            <a:endParaRPr kumimoji="1" lang="ja-JP" altLang="en-US"/>
          </a:p>
        </p:txBody>
      </p:sp>
      <p:sp>
        <p:nvSpPr>
          <p:cNvPr id="8" name="テキスト ボックス 7"/>
          <p:cNvSpPr txBox="1"/>
          <p:nvPr/>
        </p:nvSpPr>
        <p:spPr>
          <a:xfrm>
            <a:off x="440631" y="6466567"/>
            <a:ext cx="8603637" cy="338554"/>
          </a:xfrm>
          <a:prstGeom prst="rect">
            <a:avLst/>
          </a:prstGeom>
          <a:noFill/>
        </p:spPr>
        <p:txBody>
          <a:bodyPr wrap="none" rtlCol="0">
            <a:spAutoFit/>
          </a:bodyPr>
          <a:lstStyle/>
          <a:p>
            <a:r>
              <a:rPr lang="en-US" altLang="ja-JP" sz="1600" dirty="0" smtClean="0">
                <a:solidFill>
                  <a:srgbClr val="FFFF00"/>
                </a:solidFill>
              </a:rPr>
              <a:t>※</a:t>
            </a:r>
            <a:r>
              <a:rPr lang="ja-JP" altLang="en-US" sz="1600" dirty="0">
                <a:solidFill>
                  <a:srgbClr val="FFFF00"/>
                </a:solidFill>
              </a:rPr>
              <a:t> </a:t>
            </a:r>
            <a:r>
              <a:rPr lang="ja-JP" altLang="en-US" sz="1600" dirty="0" smtClean="0">
                <a:solidFill>
                  <a:srgbClr val="FFFF00"/>
                </a:solidFill>
              </a:rPr>
              <a:t>この例</a:t>
            </a:r>
            <a:r>
              <a:rPr lang="ja-JP" altLang="en-US" sz="1600" dirty="0">
                <a:solidFill>
                  <a:srgbClr val="FFFF00"/>
                </a:solidFill>
              </a:rPr>
              <a:t>で</a:t>
            </a:r>
            <a:r>
              <a:rPr lang="ja-JP" altLang="en-US" sz="1600" dirty="0" smtClean="0">
                <a:solidFill>
                  <a:srgbClr val="FFFF00"/>
                </a:solidFill>
              </a:rPr>
              <a:t>は </a:t>
            </a:r>
            <a:r>
              <a:rPr lang="en-US" altLang="ja-JP" sz="1600" dirty="0" smtClean="0">
                <a:solidFill>
                  <a:srgbClr val="FFFF00"/>
                </a:solidFill>
              </a:rPr>
              <a:t>#general </a:t>
            </a:r>
            <a:r>
              <a:rPr lang="ja-JP" altLang="en-US" sz="1600" dirty="0" smtClean="0">
                <a:solidFill>
                  <a:srgbClr val="FFFF00"/>
                </a:solidFill>
              </a:rPr>
              <a:t>の中にいますが、練習するときは</a:t>
            </a:r>
            <a:r>
              <a:rPr lang="ja-JP" altLang="en-US" sz="1600" dirty="0">
                <a:solidFill>
                  <a:srgbClr val="FFFF00"/>
                </a:solidFill>
              </a:rPr>
              <a:t>自分</a:t>
            </a:r>
            <a:r>
              <a:rPr lang="ja-JP" altLang="en-US" sz="1600" dirty="0" smtClean="0">
                <a:solidFill>
                  <a:srgbClr val="FFFF00"/>
                </a:solidFill>
              </a:rPr>
              <a:t>のスペースや </a:t>
            </a:r>
            <a:r>
              <a:rPr lang="en-US" altLang="ja-JP" sz="1600" dirty="0" smtClean="0">
                <a:solidFill>
                  <a:srgbClr val="FFFF00"/>
                </a:solidFill>
              </a:rPr>
              <a:t>#students </a:t>
            </a:r>
            <a:r>
              <a:rPr lang="ja-JP" altLang="en-US" sz="1600" dirty="0" smtClean="0">
                <a:solidFill>
                  <a:srgbClr val="FFFF00"/>
                </a:solidFill>
              </a:rPr>
              <a:t>で。</a:t>
            </a:r>
            <a:endParaRPr lang="en-US" sz="1600" dirty="0">
              <a:solidFill>
                <a:srgbClr val="FFFF00"/>
              </a:solidFill>
            </a:endParaRPr>
          </a:p>
        </p:txBody>
      </p:sp>
    </p:spTree>
    <p:extLst>
      <p:ext uri="{BB962C8B-B14F-4D97-AF65-F5344CB8AC3E}">
        <p14:creationId xmlns:p14="http://schemas.microsoft.com/office/powerpoint/2010/main" val="283277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その２</a:t>
            </a:r>
            <a:endParaRPr lang="en-US" altLang="ja-JP" sz="3200" dirty="0" smtClean="0"/>
          </a:p>
          <a:p>
            <a:pPr algn="ctr"/>
            <a:endParaRPr lang="en-US" altLang="ja-JP" sz="3200" dirty="0" smtClean="0"/>
          </a:p>
          <a:p>
            <a:pPr algn="ctr"/>
            <a:r>
              <a:rPr lang="ja-JP" altLang="en-US" sz="3200" dirty="0" smtClean="0"/>
              <a:t>文字を装飾する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12</a:t>
            </a:fld>
            <a:endParaRPr kumimoji="1" lang="ja-JP" altLang="en-US"/>
          </a:p>
        </p:txBody>
      </p:sp>
    </p:spTree>
    <p:extLst>
      <p:ext uri="{BB962C8B-B14F-4D97-AF65-F5344CB8AC3E}">
        <p14:creationId xmlns:p14="http://schemas.microsoft.com/office/powerpoint/2010/main" val="227607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文字を装飾す</a:t>
            </a:r>
            <a:r>
              <a:rPr lang="ja-JP" altLang="en-US" dirty="0"/>
              <a:t>る</a:t>
            </a:r>
            <a:r>
              <a:rPr lang="ja-JP" altLang="en-US" sz="2400" dirty="0" smtClean="0"/>
              <a:t>（</a:t>
            </a:r>
            <a:r>
              <a:rPr lang="en-US" altLang="ja-JP" sz="2400" dirty="0" smtClean="0"/>
              <a:t>Markdown </a:t>
            </a:r>
            <a:r>
              <a:rPr lang="ja-JP" altLang="en-US" sz="2400" dirty="0" smtClean="0"/>
              <a:t>記法）</a:t>
            </a:r>
            <a:endParaRPr lang="en-US" sz="2400"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b="6236"/>
          <a:stretch/>
        </p:blipFill>
        <p:spPr>
          <a:xfrm>
            <a:off x="0" y="1780614"/>
            <a:ext cx="9149271" cy="274982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38304"/>
            <a:ext cx="9126224" cy="1952898"/>
          </a:xfrm>
          <a:prstGeom prst="rect">
            <a:avLst/>
          </a:prstGeom>
        </p:spPr>
      </p:pic>
      <p:sp>
        <p:nvSpPr>
          <p:cNvPr id="7" name="テキスト ボックス 6"/>
          <p:cNvSpPr txBox="1"/>
          <p:nvPr/>
        </p:nvSpPr>
        <p:spPr>
          <a:xfrm>
            <a:off x="1449184" y="2241386"/>
            <a:ext cx="3361818" cy="369332"/>
          </a:xfrm>
          <a:prstGeom prst="rect">
            <a:avLst/>
          </a:prstGeom>
          <a:noFill/>
        </p:spPr>
        <p:txBody>
          <a:bodyPr wrap="none" rtlCol="0">
            <a:spAutoFit/>
          </a:bodyPr>
          <a:lstStyle/>
          <a:p>
            <a:r>
              <a:rPr lang="en-US" dirty="0" smtClean="0">
                <a:solidFill>
                  <a:srgbClr val="FF5050"/>
                </a:solidFill>
              </a:rPr>
              <a:t>* </a:t>
            </a:r>
            <a:r>
              <a:rPr lang="ja-JP" altLang="en-US" dirty="0" smtClean="0">
                <a:solidFill>
                  <a:srgbClr val="FF5050"/>
                </a:solidFill>
              </a:rPr>
              <a:t>（アスタリスク）　　で囲む</a:t>
            </a:r>
            <a:endParaRPr lang="en-US" dirty="0">
              <a:solidFill>
                <a:srgbClr val="FF5050"/>
              </a:solidFill>
            </a:endParaRPr>
          </a:p>
        </p:txBody>
      </p:sp>
      <p:sp>
        <p:nvSpPr>
          <p:cNvPr id="8" name="テキスト ボックス 7"/>
          <p:cNvSpPr txBox="1"/>
          <p:nvPr/>
        </p:nvSpPr>
        <p:spPr>
          <a:xfrm>
            <a:off x="1449184" y="2628982"/>
            <a:ext cx="3347391" cy="369332"/>
          </a:xfrm>
          <a:prstGeom prst="rect">
            <a:avLst/>
          </a:prstGeom>
          <a:noFill/>
        </p:spPr>
        <p:txBody>
          <a:bodyPr wrap="none" rtlCol="0">
            <a:spAutoFit/>
          </a:bodyPr>
          <a:lstStyle/>
          <a:p>
            <a:r>
              <a:rPr lang="en-US" dirty="0" smtClean="0">
                <a:solidFill>
                  <a:srgbClr val="FF5050"/>
                </a:solidFill>
              </a:rPr>
              <a:t>~</a:t>
            </a:r>
            <a:r>
              <a:rPr lang="ja-JP" altLang="en-US" dirty="0" smtClean="0">
                <a:solidFill>
                  <a:srgbClr val="FF5050"/>
                </a:solidFill>
              </a:rPr>
              <a:t>（チルダ）　　　　　で囲む</a:t>
            </a:r>
            <a:endParaRPr lang="en-US" dirty="0">
              <a:solidFill>
                <a:srgbClr val="FF5050"/>
              </a:solidFill>
            </a:endParaRPr>
          </a:p>
        </p:txBody>
      </p:sp>
      <p:sp>
        <p:nvSpPr>
          <p:cNvPr id="9" name="テキスト ボックス 8"/>
          <p:cNvSpPr txBox="1"/>
          <p:nvPr/>
        </p:nvSpPr>
        <p:spPr>
          <a:xfrm>
            <a:off x="1449184" y="3016579"/>
            <a:ext cx="3366627" cy="369332"/>
          </a:xfrm>
          <a:prstGeom prst="rect">
            <a:avLst/>
          </a:prstGeom>
          <a:noFill/>
        </p:spPr>
        <p:txBody>
          <a:bodyPr wrap="none" rtlCol="0">
            <a:spAutoFit/>
          </a:bodyPr>
          <a:lstStyle/>
          <a:p>
            <a:r>
              <a:rPr lang="en-US" dirty="0" smtClean="0">
                <a:solidFill>
                  <a:srgbClr val="FF5050"/>
                </a:solidFill>
              </a:rPr>
              <a:t>` </a:t>
            </a:r>
            <a:r>
              <a:rPr lang="ja-JP" altLang="en-US" dirty="0" smtClean="0">
                <a:solidFill>
                  <a:srgbClr val="FF5050"/>
                </a:solidFill>
              </a:rPr>
              <a:t>（バッククウォート）で囲む</a:t>
            </a:r>
            <a:endParaRPr lang="en-US" dirty="0">
              <a:solidFill>
                <a:srgbClr val="FF5050"/>
              </a:solidFill>
            </a:endParaRPr>
          </a:p>
        </p:txBody>
      </p:sp>
      <p:sp>
        <p:nvSpPr>
          <p:cNvPr id="10" name="テキスト ボックス 9"/>
          <p:cNvSpPr txBox="1"/>
          <p:nvPr/>
        </p:nvSpPr>
        <p:spPr>
          <a:xfrm>
            <a:off x="1717962" y="3799438"/>
            <a:ext cx="3993401" cy="369332"/>
          </a:xfrm>
          <a:prstGeom prst="rect">
            <a:avLst/>
          </a:prstGeom>
          <a:noFill/>
        </p:spPr>
        <p:txBody>
          <a:bodyPr wrap="none" rtlCol="0">
            <a:spAutoFit/>
          </a:bodyPr>
          <a:lstStyle/>
          <a:p>
            <a:r>
              <a:rPr lang="en-US" dirty="0" smtClean="0">
                <a:solidFill>
                  <a:srgbClr val="FF5050"/>
                </a:solidFill>
              </a:rPr>
              <a:t>```</a:t>
            </a:r>
            <a:r>
              <a:rPr lang="ja-JP" altLang="en-US" dirty="0" smtClean="0">
                <a:solidFill>
                  <a:srgbClr val="FF5050"/>
                </a:solidFill>
              </a:rPr>
              <a:t>（３連バッククウォート）で囲む</a:t>
            </a:r>
            <a:endParaRPr lang="en-US" dirty="0">
              <a:solidFill>
                <a:srgbClr val="FF5050"/>
              </a:solidFill>
            </a:endParaRPr>
          </a:p>
        </p:txBody>
      </p:sp>
      <p:sp>
        <p:nvSpPr>
          <p:cNvPr id="15" name="下矢印 14"/>
          <p:cNvSpPr/>
          <p:nvPr/>
        </p:nvSpPr>
        <p:spPr>
          <a:xfrm>
            <a:off x="3283527" y="4405745"/>
            <a:ext cx="1413164" cy="556953"/>
          </a:xfrm>
          <a:prstGeom prst="down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テキスト ボックス 10"/>
          <p:cNvSpPr txBox="1"/>
          <p:nvPr/>
        </p:nvSpPr>
        <p:spPr>
          <a:xfrm>
            <a:off x="1942406" y="6187594"/>
            <a:ext cx="3416320" cy="307777"/>
          </a:xfrm>
          <a:prstGeom prst="rect">
            <a:avLst/>
          </a:prstGeom>
          <a:noFill/>
        </p:spPr>
        <p:txBody>
          <a:bodyPr wrap="none" rtlCol="0">
            <a:spAutoFit/>
          </a:bodyPr>
          <a:lstStyle/>
          <a:p>
            <a:r>
              <a:rPr lang="ja-JP" altLang="en-US" sz="1400" dirty="0" smtClean="0">
                <a:solidFill>
                  <a:srgbClr val="FF5050"/>
                </a:solidFill>
              </a:rPr>
              <a:t>数行のコードやエラーを貼るときに便利</a:t>
            </a:r>
            <a:endParaRPr lang="en-US" sz="1400" dirty="0">
              <a:solidFill>
                <a:srgbClr val="FF5050"/>
              </a:solidFill>
            </a:endParaRPr>
          </a:p>
        </p:txBody>
      </p:sp>
      <p:sp>
        <p:nvSpPr>
          <p:cNvPr id="12" name="テキスト ボックス 11"/>
          <p:cNvSpPr txBox="1"/>
          <p:nvPr/>
        </p:nvSpPr>
        <p:spPr>
          <a:xfrm>
            <a:off x="1263532" y="5708294"/>
            <a:ext cx="2159566" cy="307777"/>
          </a:xfrm>
          <a:prstGeom prst="rect">
            <a:avLst/>
          </a:prstGeom>
          <a:noFill/>
        </p:spPr>
        <p:txBody>
          <a:bodyPr wrap="none" rtlCol="0">
            <a:spAutoFit/>
          </a:bodyPr>
          <a:lstStyle/>
          <a:p>
            <a:r>
              <a:rPr lang="ja-JP" altLang="en-US" sz="1400" dirty="0" smtClean="0">
                <a:solidFill>
                  <a:srgbClr val="FF5050"/>
                </a:solidFill>
              </a:rPr>
              <a:t>変数などを打つ時に便利</a:t>
            </a:r>
            <a:endParaRPr lang="en-US" sz="1400" dirty="0">
              <a:solidFill>
                <a:srgbClr val="FF5050"/>
              </a:solidFill>
            </a:endParaRPr>
          </a:p>
        </p:txBody>
      </p:sp>
      <p:sp>
        <p:nvSpPr>
          <p:cNvPr id="13" name="テキスト ボックス 12"/>
          <p:cNvSpPr txBox="1"/>
          <p:nvPr/>
        </p:nvSpPr>
        <p:spPr>
          <a:xfrm>
            <a:off x="1263533" y="5469097"/>
            <a:ext cx="4852610" cy="307777"/>
          </a:xfrm>
          <a:prstGeom prst="rect">
            <a:avLst/>
          </a:prstGeom>
          <a:noFill/>
        </p:spPr>
        <p:txBody>
          <a:bodyPr wrap="none" rtlCol="0">
            <a:spAutoFit/>
          </a:bodyPr>
          <a:lstStyle/>
          <a:p>
            <a:r>
              <a:rPr lang="ja-JP" altLang="en-US" sz="1400" dirty="0" smtClean="0">
                <a:solidFill>
                  <a:srgbClr val="FF5050"/>
                </a:solidFill>
              </a:rPr>
              <a:t>送信済みの内容を編集する時に使うと相手がわかりやすい</a:t>
            </a:r>
            <a:endParaRPr lang="en-US" sz="1400" dirty="0">
              <a:solidFill>
                <a:srgbClr val="FF5050"/>
              </a:solidFill>
            </a:endParaRPr>
          </a:p>
        </p:txBody>
      </p:sp>
      <p:sp>
        <p:nvSpPr>
          <p:cNvPr id="14" name="テキスト ボックス 13"/>
          <p:cNvSpPr txBox="1"/>
          <p:nvPr/>
        </p:nvSpPr>
        <p:spPr>
          <a:xfrm>
            <a:off x="1266556" y="5216820"/>
            <a:ext cx="902811" cy="307777"/>
          </a:xfrm>
          <a:prstGeom prst="rect">
            <a:avLst/>
          </a:prstGeom>
          <a:noFill/>
        </p:spPr>
        <p:txBody>
          <a:bodyPr wrap="none" rtlCol="0">
            <a:spAutoFit/>
          </a:bodyPr>
          <a:lstStyle/>
          <a:p>
            <a:r>
              <a:rPr lang="ja-JP" altLang="en-US" sz="1400" dirty="0" smtClean="0">
                <a:solidFill>
                  <a:srgbClr val="FF5050"/>
                </a:solidFill>
              </a:rPr>
              <a:t>強調表示</a:t>
            </a:r>
            <a:endParaRPr lang="en-US" sz="1400" dirty="0">
              <a:solidFill>
                <a:srgbClr val="FF5050"/>
              </a:solidFill>
            </a:endParaRPr>
          </a:p>
        </p:txBody>
      </p:sp>
      <p:sp>
        <p:nvSpPr>
          <p:cNvPr id="16" name="テキスト ボックス 15"/>
          <p:cNvSpPr txBox="1"/>
          <p:nvPr/>
        </p:nvSpPr>
        <p:spPr>
          <a:xfrm>
            <a:off x="30479" y="2241386"/>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17" name="テキスト ボックス 16"/>
          <p:cNvSpPr txBox="1"/>
          <p:nvPr/>
        </p:nvSpPr>
        <p:spPr>
          <a:xfrm>
            <a:off x="30479" y="2619031"/>
            <a:ext cx="415498" cy="369332"/>
          </a:xfrm>
          <a:prstGeom prst="rect">
            <a:avLst/>
          </a:prstGeom>
          <a:noFill/>
        </p:spPr>
        <p:txBody>
          <a:bodyPr wrap="none" rtlCol="0">
            <a:spAutoFit/>
          </a:bodyPr>
          <a:lstStyle/>
          <a:p>
            <a:r>
              <a:rPr lang="ja-JP" altLang="en-US" dirty="0" smtClean="0">
                <a:solidFill>
                  <a:srgbClr val="FF5050"/>
                </a:solidFill>
              </a:rPr>
              <a:t>②</a:t>
            </a:r>
            <a:endParaRPr lang="en-US" dirty="0">
              <a:solidFill>
                <a:srgbClr val="FF5050"/>
              </a:solidFill>
            </a:endParaRPr>
          </a:p>
        </p:txBody>
      </p:sp>
      <p:sp>
        <p:nvSpPr>
          <p:cNvPr id="18" name="テキスト ボックス 17"/>
          <p:cNvSpPr txBox="1"/>
          <p:nvPr/>
        </p:nvSpPr>
        <p:spPr>
          <a:xfrm>
            <a:off x="30479" y="3004954"/>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sp>
        <p:nvSpPr>
          <p:cNvPr id="19" name="テキスト ボックス 18"/>
          <p:cNvSpPr txBox="1"/>
          <p:nvPr/>
        </p:nvSpPr>
        <p:spPr>
          <a:xfrm>
            <a:off x="30479" y="3759382"/>
            <a:ext cx="415498" cy="369332"/>
          </a:xfrm>
          <a:prstGeom prst="rect">
            <a:avLst/>
          </a:prstGeom>
          <a:noFill/>
        </p:spPr>
        <p:txBody>
          <a:bodyPr wrap="none" rtlCol="0">
            <a:spAutoFit/>
          </a:bodyPr>
          <a:lstStyle/>
          <a:p>
            <a:r>
              <a:rPr lang="ja-JP" altLang="en-US" dirty="0" smtClean="0">
                <a:solidFill>
                  <a:srgbClr val="FF5050"/>
                </a:solidFill>
              </a:rPr>
              <a:t>④</a:t>
            </a:r>
            <a:endParaRPr lang="en-US" dirty="0">
              <a:solidFill>
                <a:srgbClr val="FF5050"/>
              </a:solidFill>
            </a:endParaRPr>
          </a:p>
        </p:txBody>
      </p:sp>
      <p:sp>
        <p:nvSpPr>
          <p:cNvPr id="20" name="テキスト ボックス 19"/>
          <p:cNvSpPr txBox="1"/>
          <p:nvPr/>
        </p:nvSpPr>
        <p:spPr>
          <a:xfrm>
            <a:off x="41423" y="5233446"/>
            <a:ext cx="364202" cy="307777"/>
          </a:xfrm>
          <a:prstGeom prst="rect">
            <a:avLst/>
          </a:prstGeom>
          <a:noFill/>
        </p:spPr>
        <p:txBody>
          <a:bodyPr wrap="none" rtlCol="0">
            <a:spAutoFit/>
          </a:bodyPr>
          <a:lstStyle/>
          <a:p>
            <a:r>
              <a:rPr lang="ja-JP" altLang="en-US" sz="1400" dirty="0" smtClean="0">
                <a:solidFill>
                  <a:srgbClr val="FF5050"/>
                </a:solidFill>
              </a:rPr>
              <a:t>①</a:t>
            </a:r>
            <a:endParaRPr lang="en-US" sz="1400" dirty="0">
              <a:solidFill>
                <a:srgbClr val="FF5050"/>
              </a:solidFill>
            </a:endParaRPr>
          </a:p>
        </p:txBody>
      </p:sp>
      <p:sp>
        <p:nvSpPr>
          <p:cNvPr id="21" name="テキスト ボックス 20"/>
          <p:cNvSpPr txBox="1"/>
          <p:nvPr/>
        </p:nvSpPr>
        <p:spPr>
          <a:xfrm>
            <a:off x="40862" y="5475752"/>
            <a:ext cx="364202" cy="307777"/>
          </a:xfrm>
          <a:prstGeom prst="rect">
            <a:avLst/>
          </a:prstGeom>
          <a:noFill/>
        </p:spPr>
        <p:txBody>
          <a:bodyPr wrap="none" rtlCol="0">
            <a:spAutoFit/>
          </a:bodyPr>
          <a:lstStyle/>
          <a:p>
            <a:r>
              <a:rPr lang="ja-JP" altLang="en-US" sz="1400" dirty="0" smtClean="0">
                <a:solidFill>
                  <a:srgbClr val="FF5050"/>
                </a:solidFill>
              </a:rPr>
              <a:t>②</a:t>
            </a:r>
            <a:endParaRPr lang="en-US" sz="1400" dirty="0">
              <a:solidFill>
                <a:srgbClr val="FF5050"/>
              </a:solidFill>
            </a:endParaRPr>
          </a:p>
        </p:txBody>
      </p:sp>
      <p:sp>
        <p:nvSpPr>
          <p:cNvPr id="22" name="テキスト ボックス 21"/>
          <p:cNvSpPr txBox="1"/>
          <p:nvPr/>
        </p:nvSpPr>
        <p:spPr>
          <a:xfrm>
            <a:off x="40862" y="5718058"/>
            <a:ext cx="364202" cy="307777"/>
          </a:xfrm>
          <a:prstGeom prst="rect">
            <a:avLst/>
          </a:prstGeom>
          <a:noFill/>
        </p:spPr>
        <p:txBody>
          <a:bodyPr wrap="none" rtlCol="0">
            <a:spAutoFit/>
          </a:bodyPr>
          <a:lstStyle/>
          <a:p>
            <a:r>
              <a:rPr lang="ja-JP" altLang="en-US" sz="1400" dirty="0" smtClean="0">
                <a:solidFill>
                  <a:srgbClr val="FF5050"/>
                </a:solidFill>
              </a:rPr>
              <a:t>③</a:t>
            </a:r>
            <a:endParaRPr lang="en-US" sz="1400" dirty="0">
              <a:solidFill>
                <a:srgbClr val="FF5050"/>
              </a:solidFill>
            </a:endParaRPr>
          </a:p>
        </p:txBody>
      </p:sp>
      <p:sp>
        <p:nvSpPr>
          <p:cNvPr id="23" name="テキスト ボックス 22"/>
          <p:cNvSpPr txBox="1"/>
          <p:nvPr/>
        </p:nvSpPr>
        <p:spPr>
          <a:xfrm>
            <a:off x="37901" y="6197518"/>
            <a:ext cx="364202" cy="307777"/>
          </a:xfrm>
          <a:prstGeom prst="rect">
            <a:avLst/>
          </a:prstGeom>
          <a:noFill/>
        </p:spPr>
        <p:txBody>
          <a:bodyPr wrap="none" rtlCol="0">
            <a:spAutoFit/>
          </a:bodyPr>
          <a:lstStyle/>
          <a:p>
            <a:r>
              <a:rPr lang="ja-JP" altLang="en-US" sz="1400" dirty="0" smtClean="0">
                <a:solidFill>
                  <a:srgbClr val="FF5050"/>
                </a:solidFill>
              </a:rPr>
              <a:t>④</a:t>
            </a:r>
            <a:endParaRPr lang="en-US" sz="1400" dirty="0">
              <a:solidFill>
                <a:srgbClr val="FF5050"/>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13</a:t>
            </a:fld>
            <a:endParaRPr kumimoji="1" lang="ja-JP" altLang="en-US"/>
          </a:p>
        </p:txBody>
      </p:sp>
    </p:spTree>
    <p:extLst>
      <p:ext uri="{BB962C8B-B14F-4D97-AF65-F5344CB8AC3E}">
        <p14:creationId xmlns:p14="http://schemas.microsoft.com/office/powerpoint/2010/main" val="1754031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その３</a:t>
            </a:r>
            <a:endParaRPr lang="en-US" altLang="ja-JP" sz="3200" dirty="0" smtClean="0"/>
          </a:p>
          <a:p>
            <a:pPr algn="ctr"/>
            <a:endParaRPr lang="en-US" altLang="ja-JP" sz="3200" dirty="0" smtClean="0"/>
          </a:p>
          <a:p>
            <a:pPr algn="ctr"/>
            <a:r>
              <a:rPr lang="ja-JP" altLang="en-US" sz="3200" dirty="0" smtClean="0"/>
              <a:t>長いコードをはる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14</a:t>
            </a:fld>
            <a:endParaRPr kumimoji="1" lang="ja-JP" altLang="en-US"/>
          </a:p>
        </p:txBody>
      </p:sp>
    </p:spTree>
    <p:extLst>
      <p:ext uri="{BB962C8B-B14F-4D97-AF65-F5344CB8AC3E}">
        <p14:creationId xmlns:p14="http://schemas.microsoft.com/office/powerpoint/2010/main" val="1593148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51865" cy="970450"/>
          </a:xfrm>
        </p:spPr>
        <p:txBody>
          <a:bodyPr/>
          <a:lstStyle/>
          <a:p>
            <a:r>
              <a:rPr lang="ja-JP" altLang="en-US" dirty="0"/>
              <a:t>長いコードをはる</a:t>
            </a:r>
            <a:r>
              <a:rPr lang="ja-JP" altLang="en-US" sz="2400" dirty="0"/>
              <a:t>（コードスニペット）</a:t>
            </a:r>
            <a:endParaRPr lang="en-US" sz="2400" dirty="0"/>
          </a:p>
        </p:txBody>
      </p:sp>
      <p:grpSp>
        <p:nvGrpSpPr>
          <p:cNvPr id="11" name="グループ化 10"/>
          <p:cNvGrpSpPr/>
          <p:nvPr/>
        </p:nvGrpSpPr>
        <p:grpSpPr>
          <a:xfrm>
            <a:off x="593367" y="3059282"/>
            <a:ext cx="2259128" cy="1409447"/>
            <a:chOff x="191193" y="2312798"/>
            <a:chExt cx="2259128" cy="1409447"/>
          </a:xfrm>
        </p:grpSpPr>
        <p:sp>
          <p:nvSpPr>
            <p:cNvPr id="6" name="テキスト ボックス 5"/>
            <p:cNvSpPr txBox="1"/>
            <p:nvPr/>
          </p:nvSpPr>
          <p:spPr>
            <a:xfrm>
              <a:off x="213811" y="2312798"/>
              <a:ext cx="2236510" cy="338554"/>
            </a:xfrm>
            <a:prstGeom prst="rect">
              <a:avLst/>
            </a:prstGeom>
            <a:noFill/>
          </p:spPr>
          <p:txBody>
            <a:bodyPr wrap="none" rtlCol="0">
              <a:spAutoFit/>
            </a:bodyPr>
            <a:lstStyle/>
            <a:p>
              <a:r>
                <a:rPr lang="ja-JP" altLang="en-US" sz="1600" dirty="0" smtClean="0">
                  <a:solidFill>
                    <a:srgbClr val="FFFF99"/>
                  </a:solidFill>
                </a:rPr>
                <a:t>任意。空欄でも可。→</a:t>
              </a:r>
              <a:endParaRPr lang="en-US" sz="1600" dirty="0">
                <a:solidFill>
                  <a:srgbClr val="FFFF99"/>
                </a:solidFill>
              </a:endParaRPr>
            </a:p>
          </p:txBody>
        </p:sp>
        <p:sp>
          <p:nvSpPr>
            <p:cNvPr id="15" name="テキスト ボックス 14"/>
            <p:cNvSpPr txBox="1"/>
            <p:nvPr/>
          </p:nvSpPr>
          <p:spPr>
            <a:xfrm>
              <a:off x="191193" y="2768138"/>
              <a:ext cx="2044931" cy="954107"/>
            </a:xfrm>
            <a:prstGeom prst="rect">
              <a:avLst/>
            </a:prstGeom>
            <a:noFill/>
          </p:spPr>
          <p:txBody>
            <a:bodyPr wrap="square" rtlCol="0">
              <a:spAutoFit/>
            </a:bodyPr>
            <a:lstStyle/>
            <a:p>
              <a:r>
                <a:rPr lang="ja-JP" altLang="en-US" sz="1400" dirty="0" smtClean="0"/>
                <a:t>後で検索するときにファイル名を付けていた方が検索はしやすいです。</a:t>
              </a:r>
              <a:endParaRPr lang="en-US" sz="1400" dirty="0"/>
            </a:p>
          </p:txBody>
        </p:sp>
      </p:grpSp>
      <p:grpSp>
        <p:nvGrpSpPr>
          <p:cNvPr id="17" name="グループ化 16"/>
          <p:cNvGrpSpPr/>
          <p:nvPr/>
        </p:nvGrpSpPr>
        <p:grpSpPr>
          <a:xfrm>
            <a:off x="6114235" y="3045134"/>
            <a:ext cx="2646878" cy="2222304"/>
            <a:chOff x="6529637" y="2312798"/>
            <a:chExt cx="2646878" cy="2222304"/>
          </a:xfrm>
        </p:grpSpPr>
        <p:sp>
          <p:nvSpPr>
            <p:cNvPr id="8" name="テキスト ボックス 7"/>
            <p:cNvSpPr txBox="1"/>
            <p:nvPr/>
          </p:nvSpPr>
          <p:spPr>
            <a:xfrm>
              <a:off x="6529637" y="2312798"/>
              <a:ext cx="2646878" cy="338554"/>
            </a:xfrm>
            <a:prstGeom prst="rect">
              <a:avLst/>
            </a:prstGeom>
            <a:noFill/>
          </p:spPr>
          <p:txBody>
            <a:bodyPr wrap="none" rtlCol="0">
              <a:spAutoFit/>
            </a:bodyPr>
            <a:lstStyle/>
            <a:p>
              <a:r>
                <a:rPr lang="ja-JP" altLang="en-US" sz="1600" dirty="0" smtClean="0">
                  <a:solidFill>
                    <a:srgbClr val="FFFF99"/>
                  </a:solidFill>
                </a:rPr>
                <a:t>←任意。そのままでも可。</a:t>
              </a:r>
              <a:endParaRPr lang="en-US" altLang="ja-JP" sz="1600" dirty="0" smtClean="0">
                <a:solidFill>
                  <a:srgbClr val="FFFF99"/>
                </a:solidFill>
              </a:endParaRPr>
            </a:p>
          </p:txBody>
        </p:sp>
        <p:sp>
          <p:nvSpPr>
            <p:cNvPr id="16" name="テキスト ボックス 15"/>
            <p:cNvSpPr txBox="1"/>
            <p:nvPr/>
          </p:nvSpPr>
          <p:spPr>
            <a:xfrm>
              <a:off x="6867523" y="2719220"/>
              <a:ext cx="2099462" cy="1815882"/>
            </a:xfrm>
            <a:prstGeom prst="rect">
              <a:avLst/>
            </a:prstGeom>
            <a:noFill/>
          </p:spPr>
          <p:txBody>
            <a:bodyPr wrap="square" rtlCol="0">
              <a:spAutoFit/>
            </a:bodyPr>
            <a:lstStyle/>
            <a:p>
              <a:r>
                <a:rPr lang="ja-JP" altLang="en-US" sz="1400" dirty="0" smtClean="0"/>
                <a:t>ほとんどの言語は「自動検出」のままでもコードに色付けしてくれます。</a:t>
              </a:r>
              <a:r>
                <a:rPr lang="en-US" altLang="ja-JP" sz="1400" dirty="0" smtClean="0"/>
                <a:t>Fortran </a:t>
              </a:r>
              <a:r>
                <a:rPr lang="ja-JP" altLang="en-US" sz="1400" dirty="0" smtClean="0"/>
                <a:t>はなぜかダメなので、この例では</a:t>
              </a:r>
              <a:r>
                <a:rPr lang="ja-JP" altLang="en-US" sz="1400" dirty="0"/>
                <a:t>明示的</a:t>
              </a:r>
              <a:r>
                <a:rPr lang="ja-JP" altLang="en-US" sz="1400" dirty="0" smtClean="0"/>
                <a:t>に</a:t>
              </a:r>
              <a:r>
                <a:rPr lang="ja-JP" altLang="en-US" sz="1400" dirty="0"/>
                <a:t>指定</a:t>
              </a:r>
              <a:r>
                <a:rPr lang="ja-JP" altLang="en-US" sz="1400" dirty="0" smtClean="0"/>
                <a:t>しています。別に色付けしなくてもいいです。</a:t>
              </a:r>
              <a:endParaRPr lang="en-US" sz="1400" dirty="0"/>
            </a:p>
          </p:txBody>
        </p:sp>
      </p:grpSp>
      <p:pic>
        <p:nvPicPr>
          <p:cNvPr id="20" name="図 19"/>
          <p:cNvPicPr>
            <a:picLocks noChangeAspect="1"/>
          </p:cNvPicPr>
          <p:nvPr/>
        </p:nvPicPr>
        <p:blipFill>
          <a:blip r:embed="rId2"/>
          <a:stretch>
            <a:fillRect/>
          </a:stretch>
        </p:blipFill>
        <p:spPr>
          <a:xfrm>
            <a:off x="749963" y="6066147"/>
            <a:ext cx="7644070" cy="689088"/>
          </a:xfrm>
          <a:prstGeom prst="rect">
            <a:avLst/>
          </a:prstGeom>
        </p:spPr>
      </p:pic>
      <p:sp>
        <p:nvSpPr>
          <p:cNvPr id="22" name="テキスト ボックス 21"/>
          <p:cNvSpPr txBox="1"/>
          <p:nvPr/>
        </p:nvSpPr>
        <p:spPr>
          <a:xfrm>
            <a:off x="2543694" y="6225371"/>
            <a:ext cx="5929828" cy="584775"/>
          </a:xfrm>
          <a:prstGeom prst="rect">
            <a:avLst/>
          </a:prstGeom>
          <a:noFill/>
        </p:spPr>
        <p:txBody>
          <a:bodyPr wrap="none" rtlCol="0">
            <a:spAutoFit/>
          </a:bodyPr>
          <a:lstStyle/>
          <a:p>
            <a:r>
              <a:rPr lang="ja-JP" altLang="en-US" sz="1600" dirty="0" smtClean="0">
                <a:solidFill>
                  <a:srgbClr val="FF5050"/>
                </a:solidFill>
              </a:rPr>
              <a:t>←行番号付きで送られます。</a:t>
            </a:r>
            <a:r>
              <a:rPr lang="en-US" altLang="ja-JP" sz="1600" dirty="0" smtClean="0">
                <a:solidFill>
                  <a:srgbClr val="FF5050"/>
                </a:solidFill>
              </a:rPr>
              <a:t/>
            </a:r>
            <a:br>
              <a:rPr lang="en-US" altLang="ja-JP" sz="1600" dirty="0" smtClean="0">
                <a:solidFill>
                  <a:srgbClr val="FF5050"/>
                </a:solidFill>
              </a:rPr>
            </a:br>
            <a:r>
              <a:rPr lang="ja-JP" altLang="en-US" sz="1600" dirty="0" smtClean="0">
                <a:solidFill>
                  <a:srgbClr val="FF5050"/>
                </a:solidFill>
              </a:rPr>
              <a:t>　この例は</a:t>
            </a:r>
            <a:r>
              <a:rPr lang="ja-JP" altLang="en-US" sz="1600" dirty="0">
                <a:solidFill>
                  <a:srgbClr val="FF5050"/>
                </a:solidFill>
              </a:rPr>
              <a:t>３</a:t>
            </a:r>
            <a:r>
              <a:rPr lang="ja-JP" altLang="en-US" sz="1600" dirty="0" smtClean="0">
                <a:solidFill>
                  <a:srgbClr val="FF5050"/>
                </a:solidFill>
              </a:rPr>
              <a:t>行でしたが、長いコードのやりとりに便利です。</a:t>
            </a:r>
            <a:endParaRPr lang="en-US" sz="1600" dirty="0">
              <a:solidFill>
                <a:srgbClr val="FF5050"/>
              </a:solidFill>
            </a:endParaRPr>
          </a:p>
        </p:txBody>
      </p:sp>
      <p:sp>
        <p:nvSpPr>
          <p:cNvPr id="23" name="下矢印 22"/>
          <p:cNvSpPr/>
          <p:nvPr/>
        </p:nvSpPr>
        <p:spPr>
          <a:xfrm>
            <a:off x="4153917" y="5819133"/>
            <a:ext cx="897774" cy="362938"/>
          </a:xfrm>
          <a:prstGeom prst="downArrow">
            <a:avLst/>
          </a:prstGeom>
          <a:solidFill>
            <a:schemeClr val="accent1">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グループ化 6"/>
          <p:cNvGrpSpPr/>
          <p:nvPr/>
        </p:nvGrpSpPr>
        <p:grpSpPr>
          <a:xfrm>
            <a:off x="2801388" y="2647855"/>
            <a:ext cx="3451208" cy="3252958"/>
            <a:chOff x="2377441" y="1770611"/>
            <a:chExt cx="4381914" cy="4130202"/>
          </a:xfrm>
        </p:grpSpPr>
        <p:grpSp>
          <p:nvGrpSpPr>
            <p:cNvPr id="14" name="グループ化 13"/>
            <p:cNvGrpSpPr/>
            <p:nvPr/>
          </p:nvGrpSpPr>
          <p:grpSpPr>
            <a:xfrm>
              <a:off x="2377441" y="1770611"/>
              <a:ext cx="4206240" cy="4130202"/>
              <a:chOff x="2377441" y="1903615"/>
              <a:chExt cx="4206240" cy="4130202"/>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32582" t="13578" r="27460" b="25199"/>
              <a:stretch/>
            </p:blipFill>
            <p:spPr>
              <a:xfrm>
                <a:off x="2377441" y="1903615"/>
                <a:ext cx="4206240" cy="4130202"/>
              </a:xfrm>
              <a:prstGeom prst="rect">
                <a:avLst/>
              </a:prstGeom>
            </p:spPr>
          </p:pic>
          <p:pic>
            <p:nvPicPr>
              <p:cNvPr id="12" name="図 11"/>
              <p:cNvPicPr>
                <a:picLocks noChangeAspect="1"/>
              </p:cNvPicPr>
              <p:nvPr/>
            </p:nvPicPr>
            <p:blipFill>
              <a:blip r:embed="rId4"/>
              <a:stretch>
                <a:fillRect/>
              </a:stretch>
            </p:blipFill>
            <p:spPr>
              <a:xfrm>
                <a:off x="3642009" y="4564955"/>
                <a:ext cx="981075" cy="219075"/>
              </a:xfrm>
              <a:prstGeom prst="rect">
                <a:avLst/>
              </a:prstGeom>
            </p:spPr>
          </p:pic>
          <p:sp>
            <p:nvSpPr>
              <p:cNvPr id="13" name="正方形/長方形 12"/>
              <p:cNvSpPr/>
              <p:nvPr/>
            </p:nvSpPr>
            <p:spPr>
              <a:xfrm>
                <a:off x="4571998" y="4567336"/>
                <a:ext cx="282633" cy="219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テキスト ボックス 8"/>
            <p:cNvSpPr txBox="1"/>
            <p:nvPr/>
          </p:nvSpPr>
          <p:spPr>
            <a:xfrm>
              <a:off x="2507220" y="3257702"/>
              <a:ext cx="4252135" cy="586165"/>
            </a:xfrm>
            <a:prstGeom prst="rect">
              <a:avLst/>
            </a:prstGeom>
            <a:noFill/>
          </p:spPr>
          <p:txBody>
            <a:bodyPr wrap="none" rtlCol="0">
              <a:spAutoFit/>
            </a:bodyPr>
            <a:lstStyle/>
            <a:p>
              <a:r>
                <a:rPr lang="ja-JP" altLang="en-US" sz="2400" b="1" dirty="0" smtClean="0">
                  <a:solidFill>
                    <a:srgbClr val="FF5050"/>
                  </a:solidFill>
                </a:rPr>
                <a:t>① 書く（</a:t>
              </a:r>
              <a:r>
                <a:rPr lang="en-US" altLang="ja-JP" sz="2400" b="1" dirty="0" smtClean="0">
                  <a:solidFill>
                    <a:srgbClr val="FF5050"/>
                  </a:solidFill>
                </a:rPr>
                <a:t>or </a:t>
              </a:r>
              <a:r>
                <a:rPr lang="ja-JP" altLang="en-US" sz="2400" b="1" dirty="0" smtClean="0">
                  <a:solidFill>
                    <a:srgbClr val="FF5050"/>
                  </a:solidFill>
                </a:rPr>
                <a:t>ペースト）</a:t>
              </a:r>
              <a:endParaRPr lang="en-US" sz="2400" b="1" dirty="0">
                <a:solidFill>
                  <a:srgbClr val="FF5050"/>
                </a:solidFill>
              </a:endParaRPr>
            </a:p>
          </p:txBody>
        </p:sp>
        <p:sp>
          <p:nvSpPr>
            <p:cNvPr id="10" name="テキスト ボックス 9"/>
            <p:cNvSpPr txBox="1"/>
            <p:nvPr/>
          </p:nvSpPr>
          <p:spPr>
            <a:xfrm>
              <a:off x="4476399" y="4957402"/>
              <a:ext cx="1874912" cy="586165"/>
            </a:xfrm>
            <a:prstGeom prst="rect">
              <a:avLst/>
            </a:prstGeom>
            <a:noFill/>
          </p:spPr>
          <p:txBody>
            <a:bodyPr wrap="none" rtlCol="0">
              <a:spAutoFit/>
            </a:bodyPr>
            <a:lstStyle/>
            <a:p>
              <a:r>
                <a:rPr lang="ja-JP" altLang="en-US" sz="2400" b="1" dirty="0" smtClean="0">
                  <a:solidFill>
                    <a:srgbClr val="FF5050"/>
                  </a:solidFill>
                </a:rPr>
                <a:t>② 押す↓</a:t>
              </a:r>
              <a:endParaRPr lang="en-US" sz="2400" b="1" dirty="0">
                <a:solidFill>
                  <a:srgbClr val="FF5050"/>
                </a:solidFill>
              </a:endParaRPr>
            </a:p>
          </p:txBody>
        </p:sp>
        <p:sp>
          <p:nvSpPr>
            <p:cNvPr id="25" name="正方形/長方形 24"/>
            <p:cNvSpPr/>
            <p:nvPr/>
          </p:nvSpPr>
          <p:spPr>
            <a:xfrm>
              <a:off x="2543694" y="2719220"/>
              <a:ext cx="3915295" cy="1487020"/>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正方形/長方形 25"/>
            <p:cNvSpPr/>
            <p:nvPr/>
          </p:nvSpPr>
          <p:spPr>
            <a:xfrm>
              <a:off x="5051691" y="5438521"/>
              <a:ext cx="1425642" cy="318868"/>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15</a:t>
            </a:fld>
            <a:endParaRPr kumimoji="1" lang="ja-JP" altLang="en-US"/>
          </a:p>
        </p:txBody>
      </p:sp>
      <p:sp>
        <p:nvSpPr>
          <p:cNvPr id="18" name="正方形/長方形 17"/>
          <p:cNvSpPr/>
          <p:nvPr/>
        </p:nvSpPr>
        <p:spPr>
          <a:xfrm>
            <a:off x="2932329" y="3075908"/>
            <a:ext cx="2004796" cy="257496"/>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正方形/長方形 23"/>
          <p:cNvSpPr/>
          <p:nvPr/>
        </p:nvSpPr>
        <p:spPr>
          <a:xfrm>
            <a:off x="4965700" y="3076056"/>
            <a:ext cx="1039835" cy="257496"/>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図 26"/>
          <p:cNvPicPr>
            <a:picLocks noChangeAspect="1"/>
          </p:cNvPicPr>
          <p:nvPr/>
        </p:nvPicPr>
        <p:blipFill rotWithShape="1">
          <a:blip r:embed="rId5">
            <a:extLst>
              <a:ext uri="{28A0092B-C50C-407E-A947-70E740481C1C}">
                <a14:useLocalDpi xmlns:a14="http://schemas.microsoft.com/office/drawing/2010/main" val="0"/>
              </a:ext>
            </a:extLst>
          </a:blip>
          <a:srcRect l="21654" t="91797"/>
          <a:stretch/>
        </p:blipFill>
        <p:spPr>
          <a:xfrm>
            <a:off x="191753" y="1771330"/>
            <a:ext cx="5423697" cy="363931"/>
          </a:xfrm>
          <a:prstGeom prst="rect">
            <a:avLst/>
          </a:prstGeom>
        </p:spPr>
      </p:pic>
      <p:sp>
        <p:nvSpPr>
          <p:cNvPr id="28" name="楕円 27"/>
          <p:cNvSpPr/>
          <p:nvPr/>
        </p:nvSpPr>
        <p:spPr>
          <a:xfrm>
            <a:off x="192273" y="1722092"/>
            <a:ext cx="357448" cy="349135"/>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ボックス 28"/>
          <p:cNvSpPr txBox="1"/>
          <p:nvPr/>
        </p:nvSpPr>
        <p:spPr>
          <a:xfrm>
            <a:off x="192273" y="2135262"/>
            <a:ext cx="5262979" cy="369332"/>
          </a:xfrm>
          <a:prstGeom prst="rect">
            <a:avLst/>
          </a:prstGeom>
          <a:noFill/>
        </p:spPr>
        <p:txBody>
          <a:bodyPr wrap="none" rtlCol="0">
            <a:spAutoFit/>
          </a:bodyPr>
          <a:lstStyle/>
          <a:p>
            <a:r>
              <a:rPr lang="ja-JP" altLang="en-US" dirty="0" smtClean="0">
                <a:solidFill>
                  <a:srgbClr val="FF7C80"/>
                </a:solidFill>
              </a:rPr>
              <a:t>コードを送りたいチャンネルで「＋」をクリック</a:t>
            </a:r>
            <a:endParaRPr lang="en-US" dirty="0">
              <a:solidFill>
                <a:srgbClr val="FF7C80"/>
              </a:solidFill>
            </a:endParaRPr>
          </a:p>
        </p:txBody>
      </p:sp>
      <p:pic>
        <p:nvPicPr>
          <p:cNvPr id="30" name="図 29"/>
          <p:cNvPicPr>
            <a:picLocks noChangeAspect="1"/>
          </p:cNvPicPr>
          <p:nvPr/>
        </p:nvPicPr>
        <p:blipFill rotWithShape="1">
          <a:blip r:embed="rId6">
            <a:extLst>
              <a:ext uri="{28A0092B-C50C-407E-A947-70E740481C1C}">
                <a14:useLocalDpi xmlns:a14="http://schemas.microsoft.com/office/drawing/2010/main" val="0"/>
              </a:ext>
            </a:extLst>
          </a:blip>
          <a:srcRect l="21791" t="72260" r="54130" b="1118"/>
          <a:stretch/>
        </p:blipFill>
        <p:spPr>
          <a:xfrm>
            <a:off x="6452121" y="1658256"/>
            <a:ext cx="1666875" cy="1181100"/>
          </a:xfrm>
          <a:prstGeom prst="rect">
            <a:avLst/>
          </a:prstGeom>
        </p:spPr>
      </p:pic>
      <p:sp>
        <p:nvSpPr>
          <p:cNvPr id="31" name="楕円 30"/>
          <p:cNvSpPr/>
          <p:nvPr/>
        </p:nvSpPr>
        <p:spPr>
          <a:xfrm>
            <a:off x="6443115" y="1735959"/>
            <a:ext cx="1604357" cy="349135"/>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テキスト ボックス 31"/>
          <p:cNvSpPr txBox="1"/>
          <p:nvPr/>
        </p:nvSpPr>
        <p:spPr>
          <a:xfrm>
            <a:off x="8047472" y="1715762"/>
            <a:ext cx="1107996" cy="369332"/>
          </a:xfrm>
          <a:prstGeom prst="rect">
            <a:avLst/>
          </a:prstGeom>
          <a:noFill/>
        </p:spPr>
        <p:txBody>
          <a:bodyPr wrap="none" rtlCol="0">
            <a:spAutoFit/>
          </a:bodyPr>
          <a:lstStyle/>
          <a:p>
            <a:r>
              <a:rPr lang="ja-JP" altLang="en-US" dirty="0" smtClean="0">
                <a:solidFill>
                  <a:srgbClr val="FF5050"/>
                </a:solidFill>
              </a:rPr>
              <a:t>クリック</a:t>
            </a:r>
            <a:endParaRPr lang="en-US" dirty="0">
              <a:solidFill>
                <a:srgbClr val="FF5050"/>
              </a:solidFill>
            </a:endParaRPr>
          </a:p>
        </p:txBody>
      </p:sp>
      <p:sp>
        <p:nvSpPr>
          <p:cNvPr id="19" name="右矢印 18"/>
          <p:cNvSpPr/>
          <p:nvPr/>
        </p:nvSpPr>
        <p:spPr>
          <a:xfrm>
            <a:off x="5831307" y="1642695"/>
            <a:ext cx="451871" cy="626490"/>
          </a:xfrm>
          <a:prstGeom prst="rightArrow">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右矢印 32"/>
          <p:cNvSpPr/>
          <p:nvPr/>
        </p:nvSpPr>
        <p:spPr>
          <a:xfrm rot="8865589">
            <a:off x="5755237" y="2492177"/>
            <a:ext cx="609296" cy="509261"/>
          </a:xfrm>
          <a:prstGeom prst="rightArrow">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07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その４</a:t>
            </a:r>
            <a:endParaRPr lang="en-US" altLang="ja-JP" sz="3200" dirty="0" smtClean="0"/>
          </a:p>
          <a:p>
            <a:pPr algn="ctr"/>
            <a:endParaRPr lang="en-US" altLang="ja-JP" sz="3200" dirty="0" smtClean="0"/>
          </a:p>
          <a:p>
            <a:pPr algn="ctr"/>
            <a:r>
              <a:rPr lang="ja-JP" altLang="en-US" sz="3200" dirty="0" smtClean="0"/>
              <a:t>通知レベルを上げる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16</a:t>
            </a:fld>
            <a:endParaRPr kumimoji="1" lang="ja-JP" altLang="en-US"/>
          </a:p>
        </p:txBody>
      </p:sp>
    </p:spTree>
    <p:extLst>
      <p:ext uri="{BB962C8B-B14F-4D97-AF65-F5344CB8AC3E}">
        <p14:creationId xmlns:p14="http://schemas.microsoft.com/office/powerpoint/2010/main" val="9278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通知レベルを上げる</a:t>
            </a:r>
            <a:r>
              <a:rPr lang="ja-JP" altLang="en-US" sz="2400" dirty="0" smtClean="0"/>
              <a:t>（</a:t>
            </a:r>
            <a:r>
              <a:rPr lang="en-US" altLang="ja-JP" sz="2400" dirty="0" smtClean="0"/>
              <a:t>@</a:t>
            </a:r>
            <a:r>
              <a:rPr lang="ja-JP" altLang="en-US" sz="2400" dirty="0" smtClean="0"/>
              <a:t>メンション）</a:t>
            </a:r>
            <a:endParaRPr lang="en-US" dirty="0"/>
          </a:p>
        </p:txBody>
      </p:sp>
      <p:sp>
        <p:nvSpPr>
          <p:cNvPr id="3" name="コンテンツ プレースホルダー 2"/>
          <p:cNvSpPr>
            <a:spLocks noGrp="1"/>
          </p:cNvSpPr>
          <p:nvPr>
            <p:ph idx="1"/>
          </p:nvPr>
        </p:nvSpPr>
        <p:spPr>
          <a:xfrm>
            <a:off x="809997" y="1738992"/>
            <a:ext cx="7524003" cy="4794812"/>
          </a:xfrm>
        </p:spPr>
        <p:txBody>
          <a:bodyPr/>
          <a:lstStyle/>
          <a:p>
            <a:pPr fontAlgn="base"/>
            <a:r>
              <a:rPr lang="ja-JP" altLang="en-US" dirty="0"/>
              <a:t>メンションは、特に複数のメンバーが参加しているグループチャット環境で絶大な効果があります。</a:t>
            </a:r>
            <a:br>
              <a:rPr lang="ja-JP" altLang="en-US" dirty="0"/>
            </a:br>
            <a:r>
              <a:rPr lang="ja-JP" altLang="en-US" dirty="0"/>
              <a:t>　</a:t>
            </a:r>
          </a:p>
          <a:p>
            <a:pPr fontAlgn="base"/>
            <a:r>
              <a:rPr lang="ja-JP" altLang="en-US" dirty="0"/>
              <a:t>というのも、通常グループチャットでメッセージを投稿すると、相手が画面を見ない限り、メッセージは相手に読んでもらえません。</a:t>
            </a:r>
            <a:br>
              <a:rPr lang="ja-JP" altLang="en-US" dirty="0"/>
            </a:br>
            <a:r>
              <a:rPr lang="ja-JP" altLang="en-US" dirty="0"/>
              <a:t>　</a:t>
            </a:r>
          </a:p>
          <a:p>
            <a:pPr fontAlgn="base"/>
            <a:r>
              <a:rPr lang="ja-JP" altLang="en-US" dirty="0"/>
              <a:t>しかし</a:t>
            </a:r>
            <a:r>
              <a:rPr lang="ja-JP" altLang="en-US" dirty="0">
                <a:solidFill>
                  <a:srgbClr val="FFFF00"/>
                </a:solidFill>
              </a:rPr>
              <a:t>メンション付でメッセージを投稿</a:t>
            </a:r>
            <a:r>
              <a:rPr lang="ja-JP" altLang="en-US" dirty="0"/>
              <a:t>すると、投稿と同時に</a:t>
            </a:r>
            <a:r>
              <a:rPr lang="ja-JP" altLang="en-US" dirty="0" smtClean="0"/>
              <a:t>、</a:t>
            </a:r>
            <a:r>
              <a:rPr lang="ja-JP" altLang="en-US" b="1" u="sng" dirty="0" smtClean="0"/>
              <a:t>相手</a:t>
            </a:r>
            <a:r>
              <a:rPr lang="ja-JP" altLang="en-US" b="1" u="sng" dirty="0"/>
              <a:t>に</a:t>
            </a:r>
            <a:r>
              <a:rPr lang="en-US" altLang="ja-JP" b="1" u="sng" dirty="0"/>
              <a:t>『</a:t>
            </a:r>
            <a:r>
              <a:rPr lang="ja-JP" altLang="en-US" b="1" u="sng" dirty="0"/>
              <a:t>あなた宛のメッセージが届いていますよ</a:t>
            </a:r>
            <a:r>
              <a:rPr lang="en-US" altLang="ja-JP" b="1" u="sng" dirty="0"/>
              <a:t>』</a:t>
            </a:r>
            <a:r>
              <a:rPr lang="ja-JP" altLang="en-US" b="1" u="sng" dirty="0"/>
              <a:t>と、各デバイスのプッシュ通知機能がメッセージの存在を知らせてくれます</a:t>
            </a:r>
            <a:r>
              <a:rPr lang="ja-JP" altLang="en-US" dirty="0" smtClean="0"/>
              <a:t>。</a:t>
            </a:r>
            <a:endParaRPr lang="en-US" altLang="ja-JP" dirty="0" smtClean="0"/>
          </a:p>
          <a:p>
            <a:pPr fontAlgn="base"/>
            <a:endParaRPr lang="ja-JP" altLang="en-US" dirty="0"/>
          </a:p>
          <a:p>
            <a:r>
              <a:rPr lang="ja-JP" altLang="en-US" b="1" u="sng" dirty="0" smtClean="0"/>
              <a:t>チャンネルが混雑しているときにも、「あ、これは自分宛なんだな」と判断できる</a:t>
            </a:r>
            <a:r>
              <a:rPr lang="ja-JP" altLang="en-US" dirty="0" smtClean="0"/>
              <a:t>利点もあります。</a:t>
            </a:r>
            <a:endParaRPr lang="en-US" dirty="0"/>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17</a:t>
            </a:fld>
            <a:endParaRPr kumimoji="1" lang="ja-JP" altLang="en-US"/>
          </a:p>
        </p:txBody>
      </p:sp>
    </p:spTree>
    <p:extLst>
      <p:ext uri="{BB962C8B-B14F-4D97-AF65-F5344CB8AC3E}">
        <p14:creationId xmlns:p14="http://schemas.microsoft.com/office/powerpoint/2010/main" val="3407305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7275" y="5485410"/>
            <a:ext cx="9150106" cy="2977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正方形/長方形 3"/>
          <p:cNvSpPr/>
          <p:nvPr/>
        </p:nvSpPr>
        <p:spPr>
          <a:xfrm>
            <a:off x="-6106" y="1908110"/>
            <a:ext cx="9150106" cy="2977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直線コネクタ 21"/>
          <p:cNvCxnSpPr/>
          <p:nvPr/>
        </p:nvCxnSpPr>
        <p:spPr>
          <a:xfrm>
            <a:off x="7278" y="5477033"/>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0" y="1908110"/>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a:t>通知レベルを上げる</a:t>
            </a:r>
            <a:r>
              <a:rPr lang="ja-JP" altLang="en-US" sz="2400" dirty="0"/>
              <a:t>（</a:t>
            </a:r>
            <a:r>
              <a:rPr lang="en-US" altLang="ja-JP" sz="2400" dirty="0"/>
              <a:t>@</a:t>
            </a:r>
            <a:r>
              <a:rPr lang="ja-JP" altLang="en-US" sz="2400" dirty="0"/>
              <a:t>メンション）</a:t>
            </a:r>
            <a:endParaRPr 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2606"/>
          <a:stretch/>
        </p:blipFill>
        <p:spPr>
          <a:xfrm>
            <a:off x="7276" y="2527077"/>
            <a:ext cx="9136723" cy="93178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 y="3823819"/>
            <a:ext cx="9135750" cy="457264"/>
          </a:xfrm>
          <a:prstGeom prst="rect">
            <a:avLst/>
          </a:prstGeom>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1" b="56992"/>
          <a:stretch/>
        </p:blipFill>
        <p:spPr>
          <a:xfrm>
            <a:off x="7276" y="4666317"/>
            <a:ext cx="9136723" cy="412758"/>
          </a:xfrm>
          <a:prstGeom prst="rect">
            <a:avLst/>
          </a:prstGeom>
        </p:spPr>
      </p:pic>
      <p:sp>
        <p:nvSpPr>
          <p:cNvPr id="8" name="テキスト ボックス 7"/>
          <p:cNvSpPr txBox="1"/>
          <p:nvPr/>
        </p:nvSpPr>
        <p:spPr>
          <a:xfrm>
            <a:off x="174568" y="2252552"/>
            <a:ext cx="8611984" cy="307777"/>
          </a:xfrm>
          <a:prstGeom prst="rect">
            <a:avLst/>
          </a:prstGeom>
          <a:noFill/>
        </p:spPr>
        <p:txBody>
          <a:bodyPr wrap="square" rtlCol="0">
            <a:spAutoFit/>
          </a:bodyPr>
          <a:lstStyle/>
          <a:p>
            <a:r>
              <a:rPr lang="ja-JP" altLang="en-US" sz="1400" dirty="0" smtClean="0"/>
              <a:t>①</a:t>
            </a:r>
            <a:r>
              <a:rPr lang="ja-JP" altLang="en-US" sz="1400" dirty="0" smtClean="0">
                <a:solidFill>
                  <a:srgbClr val="FF7C80"/>
                </a:solidFill>
              </a:rPr>
              <a:t> </a:t>
            </a:r>
            <a:r>
              <a:rPr lang="en-US" sz="1400" dirty="0" smtClean="0">
                <a:solidFill>
                  <a:srgbClr val="FF7C80"/>
                </a:solidFill>
              </a:rPr>
              <a:t>@</a:t>
            </a:r>
            <a:r>
              <a:rPr lang="ja-JP" altLang="en-US" sz="1400" dirty="0" smtClean="0">
                <a:solidFill>
                  <a:srgbClr val="FF7C80"/>
                </a:solidFill>
              </a:rPr>
              <a:t>を打つ</a:t>
            </a:r>
            <a:r>
              <a:rPr lang="ja-JP" altLang="en-US" sz="1400" dirty="0" smtClean="0"/>
              <a:t>と候補が出てきます。</a:t>
            </a:r>
            <a:r>
              <a:rPr lang="ja-JP" altLang="en-US" sz="1400" dirty="0" smtClean="0">
                <a:solidFill>
                  <a:srgbClr val="FF7C80"/>
                </a:solidFill>
              </a:rPr>
              <a:t>↑↓で選択</a:t>
            </a:r>
            <a:r>
              <a:rPr lang="ja-JP" altLang="en-US" sz="1400" dirty="0" smtClean="0"/>
              <a:t>できます。</a:t>
            </a:r>
            <a:r>
              <a:rPr lang="ja-JP" altLang="en-US" sz="1400" dirty="0" smtClean="0">
                <a:solidFill>
                  <a:srgbClr val="FF7C80"/>
                </a:solidFill>
              </a:rPr>
              <a:t>そのまま続けるとマッチする人が絞り込まれます</a:t>
            </a:r>
            <a:r>
              <a:rPr lang="ja-JP" altLang="en-US" sz="1400" dirty="0" smtClean="0"/>
              <a:t>。</a:t>
            </a:r>
            <a:endParaRPr lang="en-US" sz="1400" dirty="0"/>
          </a:p>
        </p:txBody>
      </p:sp>
      <p:sp>
        <p:nvSpPr>
          <p:cNvPr id="9" name="テキスト ボックス 8"/>
          <p:cNvSpPr txBox="1"/>
          <p:nvPr/>
        </p:nvSpPr>
        <p:spPr>
          <a:xfrm>
            <a:off x="167292" y="3516048"/>
            <a:ext cx="8611984" cy="307777"/>
          </a:xfrm>
          <a:prstGeom prst="rect">
            <a:avLst/>
          </a:prstGeom>
          <a:noFill/>
        </p:spPr>
        <p:txBody>
          <a:bodyPr wrap="square" rtlCol="0">
            <a:spAutoFit/>
          </a:bodyPr>
          <a:lstStyle/>
          <a:p>
            <a:r>
              <a:rPr lang="ja-JP" altLang="en-US" sz="1400" dirty="0" smtClean="0"/>
              <a:t>②</a:t>
            </a:r>
            <a:r>
              <a:rPr lang="ja-JP" altLang="en-US" sz="1400" dirty="0" smtClean="0">
                <a:solidFill>
                  <a:srgbClr val="FF7C80"/>
                </a:solidFill>
              </a:rPr>
              <a:t> 相手を </a:t>
            </a:r>
            <a:r>
              <a:rPr lang="en-US" sz="1400" dirty="0" smtClean="0">
                <a:solidFill>
                  <a:srgbClr val="FF7C80"/>
                </a:solidFill>
              </a:rPr>
              <a:t>Enter </a:t>
            </a:r>
            <a:r>
              <a:rPr lang="ja-JP" altLang="en-US" sz="1400" dirty="0" smtClean="0">
                <a:solidFill>
                  <a:srgbClr val="FF7C80"/>
                </a:solidFill>
              </a:rPr>
              <a:t>で選択</a:t>
            </a:r>
            <a:r>
              <a:rPr lang="ja-JP" altLang="en-US" sz="1400" dirty="0" smtClean="0"/>
              <a:t>し、メッセージを続けます。</a:t>
            </a:r>
            <a:endParaRPr lang="en-US" sz="1400" dirty="0"/>
          </a:p>
        </p:txBody>
      </p:sp>
      <p:sp>
        <p:nvSpPr>
          <p:cNvPr id="10" name="テキスト ボックス 9"/>
          <p:cNvSpPr txBox="1"/>
          <p:nvPr/>
        </p:nvSpPr>
        <p:spPr>
          <a:xfrm>
            <a:off x="174569" y="4348077"/>
            <a:ext cx="8611984" cy="307777"/>
          </a:xfrm>
          <a:prstGeom prst="rect">
            <a:avLst/>
          </a:prstGeom>
          <a:noFill/>
        </p:spPr>
        <p:txBody>
          <a:bodyPr wrap="square" rtlCol="0">
            <a:spAutoFit/>
          </a:bodyPr>
          <a:lstStyle/>
          <a:p>
            <a:r>
              <a:rPr lang="ja-JP" altLang="en-US" sz="1400" dirty="0" smtClean="0"/>
              <a:t>③</a:t>
            </a:r>
            <a:r>
              <a:rPr lang="ja-JP" altLang="en-US" sz="1400" dirty="0" smtClean="0">
                <a:solidFill>
                  <a:srgbClr val="FF7C80"/>
                </a:solidFill>
              </a:rPr>
              <a:t> 送信</a:t>
            </a:r>
            <a:r>
              <a:rPr lang="ja-JP" altLang="en-US" sz="1400" dirty="0" smtClean="0"/>
              <a:t>すると、このようになります。</a:t>
            </a:r>
            <a:r>
              <a:rPr lang="ja-JP" altLang="en-US" sz="1400" dirty="0" smtClean="0">
                <a:solidFill>
                  <a:srgbClr val="FF7C80"/>
                </a:solidFill>
              </a:rPr>
              <a:t>通常のメッセージよりも、相手への通知レベルが上がります</a:t>
            </a:r>
            <a:r>
              <a:rPr lang="ja-JP" altLang="en-US" sz="1400" dirty="0" smtClean="0"/>
              <a:t>。</a:t>
            </a:r>
            <a:endParaRPr lang="en-US" sz="1400" dirty="0"/>
          </a:p>
        </p:txBody>
      </p:sp>
      <p:pic>
        <p:nvPicPr>
          <p:cNvPr id="11" name="図 10"/>
          <p:cNvPicPr>
            <a:picLocks noChangeAspect="1"/>
          </p:cNvPicPr>
          <p:nvPr/>
        </p:nvPicPr>
        <p:blipFill rotWithShape="1">
          <a:blip r:embed="rId5">
            <a:extLst>
              <a:ext uri="{28A0092B-C50C-407E-A947-70E740481C1C}">
                <a14:useLocalDpi xmlns:a14="http://schemas.microsoft.com/office/drawing/2010/main" val="0"/>
              </a:ext>
            </a:extLst>
          </a:blip>
          <a:srcRect b="36037"/>
          <a:stretch/>
        </p:blipFill>
        <p:spPr>
          <a:xfrm>
            <a:off x="7275" y="6138496"/>
            <a:ext cx="9129447" cy="370366"/>
          </a:xfrm>
          <a:prstGeom prst="rect">
            <a:avLst/>
          </a:prstGeom>
        </p:spPr>
      </p:pic>
      <p:sp>
        <p:nvSpPr>
          <p:cNvPr id="13" name="テキスト ボックス 12"/>
          <p:cNvSpPr txBox="1"/>
          <p:nvPr/>
        </p:nvSpPr>
        <p:spPr>
          <a:xfrm>
            <a:off x="3127141" y="1914680"/>
            <a:ext cx="2421601" cy="307777"/>
          </a:xfrm>
          <a:prstGeom prst="rect">
            <a:avLst/>
          </a:prstGeom>
          <a:noFill/>
        </p:spPr>
        <p:txBody>
          <a:bodyPr wrap="square" rtlCol="0">
            <a:spAutoFit/>
          </a:bodyPr>
          <a:lstStyle/>
          <a:p>
            <a:pPr algn="ctr"/>
            <a:r>
              <a:rPr lang="ja-JP" altLang="en-US" sz="1400" dirty="0" smtClean="0">
                <a:solidFill>
                  <a:srgbClr val="FFFF99"/>
                </a:solidFill>
              </a:rPr>
              <a:t>個人の相手へのメンション</a:t>
            </a:r>
            <a:endParaRPr lang="en-US" sz="1400" dirty="0">
              <a:solidFill>
                <a:srgbClr val="FFFF99"/>
              </a:solidFill>
            </a:endParaRPr>
          </a:p>
        </p:txBody>
      </p:sp>
      <p:sp>
        <p:nvSpPr>
          <p:cNvPr id="14" name="テキスト ボックス 13"/>
          <p:cNvSpPr txBox="1"/>
          <p:nvPr/>
        </p:nvSpPr>
        <p:spPr>
          <a:xfrm>
            <a:off x="2732284" y="5480383"/>
            <a:ext cx="3211315" cy="307777"/>
          </a:xfrm>
          <a:prstGeom prst="rect">
            <a:avLst/>
          </a:prstGeom>
          <a:noFill/>
        </p:spPr>
        <p:txBody>
          <a:bodyPr wrap="square" rtlCol="0">
            <a:spAutoFit/>
          </a:bodyPr>
          <a:lstStyle/>
          <a:p>
            <a:pPr algn="ctr"/>
            <a:r>
              <a:rPr lang="ja-JP" altLang="en-US" sz="1400" dirty="0" smtClean="0">
                <a:solidFill>
                  <a:srgbClr val="FFFF99"/>
                </a:solidFill>
              </a:rPr>
              <a:t>チャンネル内の全員へのメンション</a:t>
            </a:r>
            <a:endParaRPr lang="en-US" sz="1400" dirty="0">
              <a:solidFill>
                <a:srgbClr val="FFFF99"/>
              </a:solidFill>
            </a:endParaRPr>
          </a:p>
        </p:txBody>
      </p:sp>
      <p:sp>
        <p:nvSpPr>
          <p:cNvPr id="15" name="楕円 14"/>
          <p:cNvSpPr/>
          <p:nvPr/>
        </p:nvSpPr>
        <p:spPr>
          <a:xfrm>
            <a:off x="349135" y="6309356"/>
            <a:ext cx="773083" cy="207818"/>
          </a:xfrm>
          <a:prstGeom prst="ellipse">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テキスト ボックス 15"/>
          <p:cNvSpPr txBox="1"/>
          <p:nvPr/>
        </p:nvSpPr>
        <p:spPr>
          <a:xfrm>
            <a:off x="174569" y="5828763"/>
            <a:ext cx="8611984" cy="307777"/>
          </a:xfrm>
          <a:prstGeom prst="rect">
            <a:avLst/>
          </a:prstGeom>
          <a:noFill/>
        </p:spPr>
        <p:txBody>
          <a:bodyPr wrap="square" rtlCol="0">
            <a:spAutoFit/>
          </a:bodyPr>
          <a:lstStyle/>
          <a:p>
            <a:r>
              <a:rPr lang="ja-JP" altLang="en-US" sz="1400" dirty="0" smtClean="0"/>
              <a:t>同様の手順で </a:t>
            </a:r>
            <a:r>
              <a:rPr lang="en-US" sz="1400" dirty="0" smtClean="0">
                <a:solidFill>
                  <a:srgbClr val="FF7C80"/>
                </a:solidFill>
              </a:rPr>
              <a:t>@</a:t>
            </a:r>
            <a:r>
              <a:rPr lang="en-US" altLang="ja-JP" sz="1400" dirty="0" smtClean="0">
                <a:solidFill>
                  <a:srgbClr val="FF7C80"/>
                </a:solidFill>
              </a:rPr>
              <a:t>channel</a:t>
            </a:r>
            <a:r>
              <a:rPr lang="en-US" altLang="ja-JP" sz="1400" dirty="0" smtClean="0"/>
              <a:t> </a:t>
            </a:r>
            <a:r>
              <a:rPr lang="ja-JP" altLang="en-US" sz="1400" dirty="0"/>
              <a:t>で</a:t>
            </a:r>
            <a:r>
              <a:rPr lang="ja-JP" altLang="en-US" sz="1400" dirty="0" smtClean="0"/>
              <a:t>送信すると、</a:t>
            </a:r>
            <a:r>
              <a:rPr lang="ja-JP" altLang="en-US" sz="1400" dirty="0" smtClean="0">
                <a:solidFill>
                  <a:srgbClr val="FF7C80"/>
                </a:solidFill>
              </a:rPr>
              <a:t>そのチャンネルに参加している全員に通知</a:t>
            </a:r>
            <a:r>
              <a:rPr lang="ja-JP" altLang="en-US" sz="1400" dirty="0" smtClean="0"/>
              <a:t>が行きます。</a:t>
            </a:r>
            <a:endParaRPr lang="en-US" sz="1400" dirty="0"/>
          </a:p>
        </p:txBody>
      </p:sp>
      <p:sp>
        <p:nvSpPr>
          <p:cNvPr id="19" name="楕円 18"/>
          <p:cNvSpPr/>
          <p:nvPr/>
        </p:nvSpPr>
        <p:spPr>
          <a:xfrm>
            <a:off x="315884" y="4860225"/>
            <a:ext cx="1113905" cy="207818"/>
          </a:xfrm>
          <a:prstGeom prst="ellipse">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p:cNvSpPr>
            <a:spLocks noGrp="1"/>
          </p:cNvSpPr>
          <p:nvPr>
            <p:ph type="sldNum" sz="quarter" idx="12"/>
          </p:nvPr>
        </p:nvSpPr>
        <p:spPr/>
        <p:txBody>
          <a:bodyPr/>
          <a:lstStyle/>
          <a:p>
            <a:fld id="{6246214A-BCF9-4E1B-B696-BF76860CE82B}" type="slidenum">
              <a:rPr kumimoji="1" lang="ja-JP" altLang="en-US" smtClean="0"/>
              <a:t>18</a:t>
            </a:fld>
            <a:endParaRPr kumimoji="1" lang="ja-JP" altLang="en-US"/>
          </a:p>
        </p:txBody>
      </p:sp>
      <p:cxnSp>
        <p:nvCxnSpPr>
          <p:cNvPr id="18" name="直線コネクタ 17"/>
          <p:cNvCxnSpPr/>
          <p:nvPr/>
        </p:nvCxnSpPr>
        <p:spPr>
          <a:xfrm>
            <a:off x="-6106" y="2205831"/>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106" y="5771534"/>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10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その５</a:t>
            </a:r>
            <a:endParaRPr lang="en-US" altLang="ja-JP" sz="3200" dirty="0" smtClean="0"/>
          </a:p>
          <a:p>
            <a:pPr algn="ctr"/>
            <a:endParaRPr lang="en-US" altLang="ja-JP" sz="3200" dirty="0" smtClean="0"/>
          </a:p>
          <a:p>
            <a:pPr algn="ctr"/>
            <a:r>
              <a:rPr lang="ja-JP" altLang="en-US" sz="3200" dirty="0" smtClean="0"/>
              <a:t>多数決をつくる・投票する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19</a:t>
            </a:fld>
            <a:endParaRPr kumimoji="1" lang="ja-JP" altLang="en-US"/>
          </a:p>
        </p:txBody>
      </p:sp>
    </p:spTree>
    <p:extLst>
      <p:ext uri="{BB962C8B-B14F-4D97-AF65-F5344CB8AC3E}">
        <p14:creationId xmlns:p14="http://schemas.microsoft.com/office/powerpoint/2010/main" val="218044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Slack</a:t>
            </a:r>
            <a:r>
              <a:rPr lang="ja-JP" altLang="en-US" dirty="0"/>
              <a:t> </a:t>
            </a:r>
            <a:r>
              <a:rPr lang="en-US" altLang="ja-JP" dirty="0" smtClean="0"/>
              <a:t>is </a:t>
            </a:r>
            <a:r>
              <a:rPr lang="ja-JP" altLang="en-US" dirty="0" smtClean="0"/>
              <a:t>何</a:t>
            </a:r>
            <a:endParaRPr kumimoji="1" lang="ja-JP" altLang="en-US" dirty="0"/>
          </a:p>
        </p:txBody>
      </p:sp>
      <p:sp>
        <p:nvSpPr>
          <p:cNvPr id="3" name="コンテンツ プレースホルダー 2"/>
          <p:cNvSpPr>
            <a:spLocks noGrp="1"/>
          </p:cNvSpPr>
          <p:nvPr>
            <p:ph idx="1"/>
          </p:nvPr>
        </p:nvSpPr>
        <p:spPr>
          <a:xfrm>
            <a:off x="541867" y="1938098"/>
            <a:ext cx="8415097" cy="4620747"/>
          </a:xfrm>
        </p:spPr>
        <p:txBody>
          <a:bodyPr>
            <a:noAutofit/>
          </a:bodyPr>
          <a:lstStyle/>
          <a:p>
            <a:pPr marL="0" indent="0">
              <a:buNone/>
            </a:pPr>
            <a:r>
              <a:rPr lang="ja-JP" altLang="en-US" dirty="0" smtClean="0"/>
              <a:t> ⇒</a:t>
            </a:r>
            <a:r>
              <a:rPr lang="en-US" altLang="ja-JP" dirty="0" smtClean="0"/>
              <a:t>LINE</a:t>
            </a:r>
            <a:r>
              <a:rPr lang="ja-JP" altLang="en-US" dirty="0" smtClean="0"/>
              <a:t>以上メール未満のビジネス用チャット（無料）</a:t>
            </a:r>
            <a:endParaRPr kumimoji="1" lang="en-US" altLang="ja-JP" dirty="0" smtClean="0"/>
          </a:p>
          <a:p>
            <a:pPr>
              <a:buFont typeface="Wingdings" panose="05000000000000000000" pitchFamily="2" charset="2"/>
              <a:buChar char="ü"/>
            </a:pPr>
            <a:r>
              <a:rPr kumimoji="1" lang="en-US" altLang="ja-JP" sz="1400" dirty="0" smtClean="0"/>
              <a:t>Windows</a:t>
            </a:r>
            <a:r>
              <a:rPr lang="en-US" altLang="ja-JP" sz="1400" dirty="0" smtClean="0"/>
              <a:t>/</a:t>
            </a:r>
            <a:r>
              <a:rPr kumimoji="1" lang="en-US" altLang="ja-JP" sz="1400" dirty="0" smtClean="0"/>
              <a:t>Mac</a:t>
            </a:r>
            <a:r>
              <a:rPr lang="en-US" altLang="ja-JP" sz="1400" dirty="0" smtClean="0"/>
              <a:t>/</a:t>
            </a:r>
            <a:r>
              <a:rPr kumimoji="1" lang="en-US" altLang="ja-JP" sz="1400" dirty="0" smtClean="0"/>
              <a:t>Linux</a:t>
            </a:r>
            <a:r>
              <a:rPr kumimoji="1" lang="ja-JP" altLang="en-US" sz="1400" dirty="0" smtClean="0"/>
              <a:t>アプリ（</a:t>
            </a:r>
            <a:r>
              <a:rPr lang="ja-JP" altLang="en-US" sz="1400" dirty="0" smtClean="0"/>
              <a:t>学生</a:t>
            </a:r>
            <a:r>
              <a:rPr kumimoji="1" lang="ja-JP" altLang="en-US" sz="1400" dirty="0" smtClean="0"/>
              <a:t>は導入必須</a:t>
            </a:r>
            <a:r>
              <a:rPr lang="ja-JP" altLang="en-US" sz="1400" dirty="0" smtClean="0"/>
              <a:t>。</a:t>
            </a:r>
            <a:r>
              <a:rPr kumimoji="1" lang="ja-JP" altLang="en-US" sz="1400" dirty="0" smtClean="0"/>
              <a:t>関係者は</a:t>
            </a:r>
            <a:r>
              <a:rPr lang="ja-JP" altLang="en-US" sz="1400" dirty="0" smtClean="0"/>
              <a:t>任意</a:t>
            </a:r>
            <a:r>
              <a:rPr kumimoji="1" lang="ja-JP" altLang="en-US" sz="1400" dirty="0" smtClean="0"/>
              <a:t>。）</a:t>
            </a:r>
            <a:endParaRPr lang="en-US" altLang="ja-JP" sz="1400" dirty="0"/>
          </a:p>
          <a:p>
            <a:pPr>
              <a:buFont typeface="Wingdings" panose="05000000000000000000" pitchFamily="2" charset="2"/>
              <a:buChar char="ü"/>
            </a:pPr>
            <a:r>
              <a:rPr kumimoji="1" lang="en-US" altLang="ja-JP" sz="1400" dirty="0" smtClean="0"/>
              <a:t>iOS</a:t>
            </a:r>
            <a:r>
              <a:rPr lang="en-US" altLang="ja-JP" sz="1400" dirty="0"/>
              <a:t>/</a:t>
            </a:r>
            <a:r>
              <a:rPr kumimoji="1" lang="en-US" altLang="ja-JP" sz="1400" dirty="0" smtClean="0"/>
              <a:t>Android </a:t>
            </a:r>
            <a:r>
              <a:rPr lang="ja-JP" altLang="en-US" sz="1400" dirty="0" smtClean="0"/>
              <a:t>アプリ（</a:t>
            </a:r>
            <a:r>
              <a:rPr lang="ja-JP" altLang="en-US" sz="1400" u="sng" dirty="0" smtClean="0"/>
              <a:t>学生は導入必須</a:t>
            </a:r>
            <a:r>
              <a:rPr lang="en-US" altLang="ja-JP" sz="1400" u="sng" dirty="0" smtClean="0">
                <a:solidFill>
                  <a:srgbClr val="FFFF99"/>
                </a:solidFill>
              </a:rPr>
              <a:t>※1</a:t>
            </a:r>
            <a:r>
              <a:rPr lang="en-US" altLang="ja-JP" sz="1400" dirty="0" smtClean="0">
                <a:solidFill>
                  <a:srgbClr val="FFFF00"/>
                </a:solidFill>
              </a:rPr>
              <a:t> </a:t>
            </a:r>
            <a:r>
              <a:rPr lang="ja-JP" altLang="en-US" sz="1400" dirty="0" smtClean="0"/>
              <a:t> 関係者は任意。）</a:t>
            </a:r>
            <a:endParaRPr lang="en-US" altLang="ja-JP" sz="1400" dirty="0" smtClean="0"/>
          </a:p>
          <a:p>
            <a:pPr marL="0" indent="0">
              <a:buNone/>
            </a:pPr>
            <a:r>
              <a:rPr lang="en-US" altLang="ja-JP" sz="1400" dirty="0">
                <a:solidFill>
                  <a:srgbClr val="FFFF99"/>
                </a:solidFill>
              </a:rPr>
              <a:t>(</a:t>
            </a:r>
            <a:r>
              <a:rPr lang="en-US" altLang="ja-JP" sz="1400" dirty="0" smtClean="0">
                <a:solidFill>
                  <a:srgbClr val="FFFF99"/>
                </a:solidFill>
              </a:rPr>
              <a:t>※1)</a:t>
            </a:r>
            <a:r>
              <a:rPr lang="en-US" altLang="ja-JP" sz="1400" dirty="0" smtClean="0">
                <a:solidFill>
                  <a:srgbClr val="FFFF00"/>
                </a:solidFill>
              </a:rPr>
              <a:t> </a:t>
            </a:r>
            <a:r>
              <a:rPr lang="en-US" altLang="ja-JP" sz="1400" dirty="0" smtClean="0"/>
              <a:t>LINE </a:t>
            </a:r>
            <a:r>
              <a:rPr lang="ja-JP" altLang="en-US" sz="1400" dirty="0" smtClean="0"/>
              <a:t>は新着確認や通知設定の統一が難しく、 </a:t>
            </a:r>
            <a:r>
              <a:rPr lang="en-US" altLang="ja-JP" sz="1400" dirty="0" smtClean="0"/>
              <a:t>”</a:t>
            </a:r>
            <a:r>
              <a:rPr lang="ja-JP" altLang="en-US" sz="1400" dirty="0" smtClean="0"/>
              <a:t>学生間の業務連絡</a:t>
            </a:r>
            <a:r>
              <a:rPr lang="en-US" altLang="ja-JP" sz="1400" dirty="0" smtClean="0"/>
              <a:t>” </a:t>
            </a:r>
            <a:r>
              <a:rPr lang="ja-JP" altLang="en-US" sz="1400" dirty="0" smtClean="0"/>
              <a:t>にあまり適しません。</a:t>
            </a:r>
            <a:r>
              <a:rPr lang="en-US" altLang="ja-JP" sz="1400" dirty="0" smtClean="0"/>
              <a:t/>
            </a:r>
            <a:br>
              <a:rPr lang="en-US" altLang="ja-JP" sz="1400" dirty="0" smtClean="0"/>
            </a:br>
            <a:r>
              <a:rPr lang="ja-JP" altLang="en-US" sz="1400" dirty="0" smtClean="0"/>
              <a:t>　　  この機会に、</a:t>
            </a:r>
            <a:r>
              <a:rPr lang="ja-JP" altLang="en-US" sz="1400" u="sng" dirty="0" smtClean="0">
                <a:solidFill>
                  <a:srgbClr val="FFFF99"/>
                </a:solidFill>
              </a:rPr>
              <a:t>この</a:t>
            </a:r>
            <a:r>
              <a:rPr lang="en-US" altLang="ja-JP" sz="1400" u="sng" dirty="0" smtClean="0">
                <a:solidFill>
                  <a:srgbClr val="FFFF99"/>
                </a:solidFill>
              </a:rPr>
              <a:t>WS</a:t>
            </a:r>
            <a:r>
              <a:rPr lang="ja-JP" altLang="en-US" sz="1400" u="sng" dirty="0" smtClean="0">
                <a:solidFill>
                  <a:srgbClr val="FFFF99"/>
                </a:solidFill>
              </a:rPr>
              <a:t>を</a:t>
            </a:r>
            <a:r>
              <a:rPr lang="ja-JP" altLang="en-US" sz="1400" u="sng" dirty="0">
                <a:solidFill>
                  <a:srgbClr val="FFFF99"/>
                </a:solidFill>
              </a:rPr>
              <a:t>学生間</a:t>
            </a:r>
            <a:r>
              <a:rPr lang="ja-JP" altLang="en-US" sz="1400" u="sng" dirty="0" smtClean="0">
                <a:solidFill>
                  <a:srgbClr val="FFFF99"/>
                </a:solidFill>
              </a:rPr>
              <a:t>の連絡手段に活用</a:t>
            </a:r>
            <a:r>
              <a:rPr lang="ja-JP" altLang="en-US" sz="1400" dirty="0" smtClean="0"/>
              <a:t>してもらえればと思います。</a:t>
            </a:r>
            <a:endParaRPr lang="en-US" altLang="ja-JP" sz="1400" dirty="0" smtClean="0"/>
          </a:p>
          <a:p>
            <a:pPr marL="0" indent="0">
              <a:buNone/>
            </a:pPr>
            <a:endParaRPr lang="en-US" altLang="ja-JP" sz="1400" dirty="0" smtClean="0"/>
          </a:p>
          <a:p>
            <a:pPr marL="0" indent="0">
              <a:buNone/>
            </a:pPr>
            <a:r>
              <a:rPr lang="ja-JP" altLang="en-US" dirty="0" smtClean="0"/>
              <a:t>特徴</a:t>
            </a:r>
            <a:r>
              <a:rPr lang="ja-JP" altLang="en-US" dirty="0"/>
              <a:t>：</a:t>
            </a:r>
            <a:r>
              <a:rPr lang="ja-JP" altLang="en-US" dirty="0" smtClean="0">
                <a:solidFill>
                  <a:srgbClr val="FF7C80"/>
                </a:solidFill>
              </a:rPr>
              <a:t>チャンネル機能</a:t>
            </a:r>
            <a:endParaRPr lang="en-US" altLang="ja-JP" dirty="0">
              <a:solidFill>
                <a:srgbClr val="FF7C80"/>
              </a:solidFill>
            </a:endParaRPr>
          </a:p>
          <a:p>
            <a:pPr lvl="1"/>
            <a:r>
              <a:rPr lang="ja-JP" altLang="en-US" sz="1400" dirty="0"/>
              <a:t>頭</a:t>
            </a:r>
            <a:r>
              <a:rPr lang="ja-JP" altLang="en-US" sz="1400" dirty="0" smtClean="0"/>
              <a:t>に </a:t>
            </a:r>
            <a:r>
              <a:rPr lang="en-US" altLang="ja-JP" sz="1400" dirty="0" smtClean="0"/>
              <a:t># </a:t>
            </a:r>
            <a:r>
              <a:rPr lang="ja-JP" altLang="en-US" sz="1400" dirty="0" smtClean="0"/>
              <a:t>がついてる目的</a:t>
            </a:r>
            <a:r>
              <a:rPr lang="ja-JP" altLang="en-US" sz="1400" dirty="0"/>
              <a:t>別の</a:t>
            </a:r>
            <a:r>
              <a:rPr lang="ja-JP" altLang="en-US" sz="1400" dirty="0" smtClean="0"/>
              <a:t>グループチャットのこと。誰でもすぐ作れる。</a:t>
            </a:r>
            <a:endParaRPr lang="en-US" altLang="ja-JP" sz="1400" dirty="0" smtClean="0"/>
          </a:p>
          <a:p>
            <a:pPr lvl="1"/>
            <a:r>
              <a:rPr lang="ja-JP" altLang="en-US" sz="1400" b="1" u="sng" dirty="0" smtClean="0"/>
              <a:t>学生や関係者</a:t>
            </a:r>
            <a:r>
              <a:rPr lang="en-US" altLang="ja-JP" sz="1400" b="1" u="sng" dirty="0" smtClean="0">
                <a:solidFill>
                  <a:srgbClr val="FFFF99"/>
                </a:solidFill>
              </a:rPr>
              <a:t>※2</a:t>
            </a:r>
            <a:r>
              <a:rPr lang="en-US" altLang="ja-JP" sz="1400" b="1" u="sng" dirty="0" smtClean="0">
                <a:solidFill>
                  <a:srgbClr val="FFFF00"/>
                </a:solidFill>
              </a:rPr>
              <a:t> </a:t>
            </a:r>
            <a:r>
              <a:rPr lang="ja-JP" altLang="en-US" sz="1400" b="1" u="sng" dirty="0" smtClean="0"/>
              <a:t>と</a:t>
            </a:r>
            <a:r>
              <a:rPr lang="ja-JP" altLang="en-US" sz="1400" b="1" u="sng" dirty="0"/>
              <a:t>の「</a:t>
            </a:r>
            <a:r>
              <a:rPr lang="ja-JP" altLang="en-US" sz="1400" b="1" u="sng" dirty="0" smtClean="0"/>
              <a:t>報連相・コード</a:t>
            </a:r>
            <a:r>
              <a:rPr lang="ja-JP" altLang="en-US" sz="1400" b="1" u="sng" dirty="0"/>
              <a:t>の</a:t>
            </a:r>
            <a:r>
              <a:rPr lang="ja-JP" altLang="en-US" sz="1400" b="1" u="sng" dirty="0" smtClean="0"/>
              <a:t>やりとり・日程</a:t>
            </a:r>
            <a:r>
              <a:rPr lang="ja-JP" altLang="en-US" sz="1400" b="1" u="sng" dirty="0"/>
              <a:t>調整</a:t>
            </a:r>
            <a:r>
              <a:rPr lang="ja-JP" altLang="en-US" sz="1400" b="1" u="sng" dirty="0" smtClean="0"/>
              <a:t>」が楽。</a:t>
            </a:r>
            <a:endParaRPr lang="en-US" altLang="ja-JP" sz="1400" b="1" u="sng" dirty="0" smtClean="0"/>
          </a:p>
          <a:p>
            <a:pPr lvl="1"/>
            <a:r>
              <a:rPr lang="ja-JP" altLang="en-US" sz="1400" dirty="0"/>
              <a:t>必要</a:t>
            </a:r>
            <a:r>
              <a:rPr lang="ja-JP" altLang="en-US" sz="1400" dirty="0" smtClean="0"/>
              <a:t>な人達と気軽にやり取り</a:t>
            </a:r>
            <a:r>
              <a:rPr lang="ja-JP" altLang="en-US" sz="1400" dirty="0"/>
              <a:t>する</a:t>
            </a:r>
            <a:r>
              <a:rPr lang="ja-JP" altLang="en-US" sz="1400" dirty="0" smtClean="0"/>
              <a:t>スペースをすぐに作れて、</a:t>
            </a:r>
            <a:r>
              <a:rPr lang="ja-JP" altLang="en-US" sz="1400" dirty="0"/>
              <a:t>やり取り</a:t>
            </a:r>
            <a:r>
              <a:rPr lang="ja-JP" altLang="en-US" sz="1400" dirty="0" smtClean="0"/>
              <a:t>の敷居が低い。</a:t>
            </a:r>
            <a:endParaRPr lang="en-US" altLang="ja-JP" sz="1400" dirty="0" smtClean="0">
              <a:solidFill>
                <a:srgbClr val="FFFF99"/>
              </a:solidFill>
            </a:endParaRPr>
          </a:p>
          <a:p>
            <a:pPr marL="0" indent="0">
              <a:buNone/>
            </a:pPr>
            <a:r>
              <a:rPr lang="en-US" altLang="ja-JP" sz="1400" dirty="0" smtClean="0">
                <a:solidFill>
                  <a:srgbClr val="FFFF99"/>
                </a:solidFill>
              </a:rPr>
              <a:t>(※</a:t>
            </a:r>
            <a:r>
              <a:rPr lang="en-US" altLang="ja-JP" sz="1400" dirty="0">
                <a:solidFill>
                  <a:srgbClr val="FFFF99"/>
                </a:solidFill>
              </a:rPr>
              <a:t>2) </a:t>
            </a:r>
            <a:r>
              <a:rPr lang="ja-JP" altLang="en-US" sz="1400" u="sng" dirty="0">
                <a:solidFill>
                  <a:srgbClr val="FFFF99"/>
                </a:solidFill>
              </a:rPr>
              <a:t>この</a:t>
            </a:r>
            <a:r>
              <a:rPr lang="en-US" altLang="ja-JP" sz="1400" u="sng" dirty="0">
                <a:solidFill>
                  <a:srgbClr val="FFFF99"/>
                </a:solidFill>
              </a:rPr>
              <a:t>WS</a:t>
            </a:r>
            <a:r>
              <a:rPr lang="ja-JP" altLang="en-US" sz="1400" u="sng" dirty="0">
                <a:solidFill>
                  <a:srgbClr val="FFFF99"/>
                </a:solidFill>
              </a:rPr>
              <a:t>は、</a:t>
            </a:r>
            <a:r>
              <a:rPr lang="en-US" altLang="ja-JP" sz="1400" b="1" u="sng" dirty="0">
                <a:solidFill>
                  <a:srgbClr val="FFFF99"/>
                </a:solidFill>
              </a:rPr>
              <a:t>OBOG</a:t>
            </a:r>
            <a:r>
              <a:rPr lang="ja-JP" altLang="en-US" sz="1400" b="1" u="sng" dirty="0">
                <a:solidFill>
                  <a:srgbClr val="FFFF99"/>
                </a:solidFill>
              </a:rPr>
              <a:t>・社ドク・研究関係者・留学生も参加可</a:t>
            </a:r>
            <a:r>
              <a:rPr lang="ja-JP" altLang="en-US" sz="1400" u="sng" dirty="0">
                <a:solidFill>
                  <a:srgbClr val="FFFF99"/>
                </a:solidFill>
              </a:rPr>
              <a:t>。</a:t>
            </a:r>
            <a:r>
              <a:rPr lang="ja-JP" altLang="en-US" sz="1400" u="sng" dirty="0"/>
              <a:t>コミュニティはチャンネルで区別</a:t>
            </a:r>
            <a:r>
              <a:rPr lang="ja-JP" altLang="en-US" sz="1400" u="sng" dirty="0" smtClean="0"/>
              <a:t>。</a:t>
            </a:r>
            <a:endParaRPr lang="en-US" altLang="ja-JP" sz="1600" dirty="0" smtClean="0"/>
          </a:p>
          <a:p>
            <a:endParaRPr lang="en-US" altLang="ja-JP" sz="1600" dirty="0" smtClean="0"/>
          </a:p>
          <a:p>
            <a:r>
              <a:rPr lang="ja-JP" altLang="en-US" sz="1600" dirty="0" smtClean="0"/>
              <a:t>この </a:t>
            </a:r>
            <a:r>
              <a:rPr lang="en-US" altLang="ja-JP" sz="1600" dirty="0" smtClean="0"/>
              <a:t>WS </a:t>
            </a:r>
            <a:r>
              <a:rPr lang="ja-JP" altLang="en-US" sz="1600" dirty="0" smtClean="0"/>
              <a:t>が何なのかは、各チャンネルの運用方針</a:t>
            </a:r>
            <a:r>
              <a:rPr lang="ja-JP" altLang="en-US" sz="1600" dirty="0"/>
              <a:t>（</a:t>
            </a:r>
            <a:r>
              <a:rPr lang="ja-JP" altLang="en-US" sz="1600" dirty="0" smtClean="0">
                <a:solidFill>
                  <a:srgbClr val="FF0000"/>
                </a:solidFill>
              </a:rPr>
              <a:t>２７ページ</a:t>
            </a:r>
            <a:r>
              <a:rPr lang="ja-JP" altLang="en-US" sz="1600" dirty="0" smtClean="0"/>
              <a:t>）を見て下さい。</a:t>
            </a:r>
            <a:endParaRPr lang="en-US" altLang="ja-JP" sz="1400" dirty="0"/>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2</a:t>
            </a:fld>
            <a:endParaRPr kumimoji="1" lang="ja-JP" altLang="en-US" dirty="0"/>
          </a:p>
        </p:txBody>
      </p:sp>
      <p:sp>
        <p:nvSpPr>
          <p:cNvPr id="6" name="テキスト ボックス 5"/>
          <p:cNvSpPr txBox="1"/>
          <p:nvPr/>
        </p:nvSpPr>
        <p:spPr>
          <a:xfrm>
            <a:off x="3865675" y="819851"/>
            <a:ext cx="5091289" cy="584775"/>
          </a:xfrm>
          <a:prstGeom prst="rect">
            <a:avLst/>
          </a:prstGeom>
          <a:solidFill>
            <a:schemeClr val="accent3">
              <a:lumMod val="20000"/>
              <a:lumOff val="80000"/>
            </a:schemeClr>
          </a:solidFill>
          <a:ln w="19050">
            <a:solidFill>
              <a:srgbClr val="FFFF99"/>
            </a:solidFill>
            <a:prstDash val="sysDot"/>
          </a:ln>
        </p:spPr>
        <p:txBody>
          <a:bodyPr wrap="square" rtlCol="0">
            <a:spAutoFit/>
          </a:bodyPr>
          <a:lstStyle/>
          <a:p>
            <a:r>
              <a:rPr lang="ja-JP" altLang="en-US" sz="1600" dirty="0" smtClean="0">
                <a:solidFill>
                  <a:srgbClr val="C00000"/>
                </a:solidFill>
                <a:effectLst>
                  <a:outerShdw blurRad="38100" dist="38100" dir="2700000" algn="tl">
                    <a:srgbClr val="000000">
                      <a:alpha val="43137"/>
                    </a:srgbClr>
                  </a:outerShdw>
                </a:effectLst>
              </a:rPr>
              <a:t>学　生 </a:t>
            </a:r>
            <a:r>
              <a:rPr lang="en-US" altLang="ja-JP" sz="1600" dirty="0" smtClean="0">
                <a:solidFill>
                  <a:srgbClr val="C00000"/>
                </a:solidFill>
                <a:effectLst>
                  <a:outerShdw blurRad="38100" dist="38100" dir="2700000" algn="tl">
                    <a:srgbClr val="000000">
                      <a:alpha val="43137"/>
                    </a:srgbClr>
                  </a:outerShdw>
                </a:effectLst>
              </a:rPr>
              <a:t>… </a:t>
            </a:r>
            <a:r>
              <a:rPr lang="ja-JP" altLang="en-US" sz="1600" dirty="0" smtClean="0">
                <a:solidFill>
                  <a:srgbClr val="C00000"/>
                </a:solidFill>
                <a:effectLst>
                  <a:outerShdw blurRad="38100" dist="38100" dir="2700000" algn="tl">
                    <a:srgbClr val="000000">
                      <a:alpha val="43137"/>
                    </a:srgbClr>
                  </a:outerShdw>
                </a:effectLst>
              </a:rPr>
              <a:t>研究</a:t>
            </a:r>
            <a:r>
              <a:rPr lang="ja-JP" altLang="en-US" sz="1600" dirty="0">
                <a:solidFill>
                  <a:srgbClr val="C00000"/>
                </a:solidFill>
                <a:effectLst>
                  <a:outerShdw blurRad="38100" dist="38100" dir="2700000" algn="tl">
                    <a:srgbClr val="000000">
                      <a:alpha val="43137"/>
                    </a:srgbClr>
                  </a:outerShdw>
                </a:effectLst>
              </a:rPr>
              <a:t>室内の学生メンバー</a:t>
            </a:r>
          </a:p>
          <a:p>
            <a:r>
              <a:rPr lang="ja-JP" altLang="en-US" sz="1600" dirty="0" smtClean="0">
                <a:solidFill>
                  <a:srgbClr val="C00000"/>
                </a:solidFill>
                <a:effectLst>
                  <a:outerShdw blurRad="38100" dist="38100" dir="2700000" algn="tl">
                    <a:srgbClr val="000000">
                      <a:alpha val="43137"/>
                    </a:srgbClr>
                  </a:outerShdw>
                </a:effectLst>
              </a:rPr>
              <a:t>関係者 </a:t>
            </a:r>
            <a:r>
              <a:rPr lang="en-US" altLang="ja-JP" sz="1600" dirty="0" smtClean="0">
                <a:solidFill>
                  <a:srgbClr val="C00000"/>
                </a:solidFill>
                <a:effectLst>
                  <a:outerShdw blurRad="38100" dist="38100" dir="2700000" algn="tl">
                    <a:srgbClr val="000000">
                      <a:alpha val="43137"/>
                    </a:srgbClr>
                  </a:outerShdw>
                </a:effectLst>
              </a:rPr>
              <a:t>… OBOG</a:t>
            </a:r>
            <a:r>
              <a:rPr lang="ja-JP" altLang="en-US" sz="1600" dirty="0">
                <a:solidFill>
                  <a:srgbClr val="C00000"/>
                </a:solidFill>
                <a:effectLst>
                  <a:outerShdw blurRad="38100" dist="38100" dir="2700000" algn="tl">
                    <a:srgbClr val="000000">
                      <a:alpha val="43137"/>
                    </a:srgbClr>
                  </a:outerShdw>
                </a:effectLst>
              </a:rPr>
              <a:t>・社ドク・研究関係者・留学生など</a:t>
            </a:r>
            <a:endParaRPr lang="en-US" sz="16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0829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 y="1809846"/>
            <a:ext cx="8961121" cy="466239"/>
          </a:xfrm>
          <a:prstGeom prst="rect">
            <a:avLst/>
          </a:prstGeom>
        </p:spPr>
      </p:pic>
      <p:sp>
        <p:nvSpPr>
          <p:cNvPr id="2" name="タイトル 1"/>
          <p:cNvSpPr>
            <a:spLocks noGrp="1"/>
          </p:cNvSpPr>
          <p:nvPr>
            <p:ph type="title"/>
          </p:nvPr>
        </p:nvSpPr>
        <p:spPr/>
        <p:txBody>
          <a:bodyPr/>
          <a:lstStyle/>
          <a:p>
            <a:r>
              <a:rPr lang="ja-JP" altLang="en-US" dirty="0" smtClean="0"/>
              <a:t>多数決をつくる（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20</a:t>
            </a:fld>
            <a:endParaRPr kumimoji="1" lang="ja-JP" altLang="en-US"/>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22910" t="58053" r="61727" b="1699"/>
          <a:stretch/>
        </p:blipFill>
        <p:spPr>
          <a:xfrm>
            <a:off x="649977" y="2376956"/>
            <a:ext cx="1404851" cy="2358548"/>
          </a:xfrm>
          <a:prstGeom prst="rect">
            <a:avLst/>
          </a:prstGeom>
        </p:spPr>
      </p:pic>
      <p:sp>
        <p:nvSpPr>
          <p:cNvPr id="12" name="下矢印 11"/>
          <p:cNvSpPr/>
          <p:nvPr/>
        </p:nvSpPr>
        <p:spPr>
          <a:xfrm>
            <a:off x="732547" y="2170675"/>
            <a:ext cx="931584" cy="28906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楕円 16"/>
          <p:cNvSpPr/>
          <p:nvPr/>
        </p:nvSpPr>
        <p:spPr>
          <a:xfrm>
            <a:off x="966106" y="3078322"/>
            <a:ext cx="914155" cy="328837"/>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8" name="図 17"/>
          <p:cNvPicPr>
            <a:picLocks noChangeAspect="1"/>
          </p:cNvPicPr>
          <p:nvPr/>
        </p:nvPicPr>
        <p:blipFill rotWithShape="1">
          <a:blip r:embed="rId4">
            <a:extLst>
              <a:ext uri="{28A0092B-C50C-407E-A947-70E740481C1C}">
                <a14:useLocalDpi xmlns:a14="http://schemas.microsoft.com/office/drawing/2010/main" val="0"/>
              </a:ext>
            </a:extLst>
          </a:blip>
          <a:srcRect l="34454" t="28141" r="28636" b="18557"/>
          <a:stretch/>
        </p:blipFill>
        <p:spPr>
          <a:xfrm>
            <a:off x="2409802" y="2376957"/>
            <a:ext cx="2545124" cy="2355520"/>
          </a:xfrm>
          <a:prstGeom prst="rect">
            <a:avLst/>
          </a:prstGeom>
        </p:spPr>
      </p:pic>
      <p:sp>
        <p:nvSpPr>
          <p:cNvPr id="19" name="下矢印 18"/>
          <p:cNvSpPr/>
          <p:nvPr/>
        </p:nvSpPr>
        <p:spPr>
          <a:xfrm rot="16200000">
            <a:off x="1878643" y="3263179"/>
            <a:ext cx="871300" cy="54193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0" name="図 19"/>
          <p:cNvPicPr>
            <a:picLocks noChangeAspect="1"/>
          </p:cNvPicPr>
          <p:nvPr/>
        </p:nvPicPr>
        <p:blipFill rotWithShape="1">
          <a:blip r:embed="rId5">
            <a:extLst>
              <a:ext uri="{28A0092B-C50C-407E-A947-70E740481C1C}">
                <a14:useLocalDpi xmlns:a14="http://schemas.microsoft.com/office/drawing/2010/main" val="0"/>
              </a:ext>
            </a:extLst>
          </a:blip>
          <a:srcRect l="21727" t="58016" r="33818" b="9631"/>
          <a:stretch/>
        </p:blipFill>
        <p:spPr>
          <a:xfrm>
            <a:off x="1582954" y="4857695"/>
            <a:ext cx="3896725" cy="1817471"/>
          </a:xfrm>
          <a:prstGeom prst="rect">
            <a:avLst/>
          </a:prstGeom>
        </p:spPr>
      </p:pic>
      <p:sp>
        <p:nvSpPr>
          <p:cNvPr id="21" name="楕円 20"/>
          <p:cNvSpPr/>
          <p:nvPr/>
        </p:nvSpPr>
        <p:spPr>
          <a:xfrm>
            <a:off x="4385699" y="4474419"/>
            <a:ext cx="450341"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右中かっこ 21"/>
          <p:cNvSpPr/>
          <p:nvPr/>
        </p:nvSpPr>
        <p:spPr>
          <a:xfrm>
            <a:off x="3352584" y="2552007"/>
            <a:ext cx="282633" cy="143033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3" name="テキスト ボックス 22"/>
          <p:cNvSpPr txBox="1"/>
          <p:nvPr/>
        </p:nvSpPr>
        <p:spPr>
          <a:xfrm>
            <a:off x="3666626" y="2949620"/>
            <a:ext cx="877163" cy="923330"/>
          </a:xfrm>
          <a:prstGeom prst="rect">
            <a:avLst/>
          </a:prstGeom>
          <a:noFill/>
        </p:spPr>
        <p:txBody>
          <a:bodyPr wrap="none" rtlCol="0">
            <a:spAutoFit/>
          </a:bodyPr>
          <a:lstStyle/>
          <a:p>
            <a:r>
              <a:rPr lang="ja-JP" altLang="en-US" b="1" dirty="0" smtClean="0">
                <a:solidFill>
                  <a:srgbClr val="FF5050"/>
                </a:solidFill>
              </a:rPr>
              <a:t>③</a:t>
            </a:r>
            <a:endParaRPr lang="en-US" altLang="ja-JP" b="1" dirty="0" smtClean="0">
              <a:solidFill>
                <a:srgbClr val="FF5050"/>
              </a:solidFill>
            </a:endParaRPr>
          </a:p>
          <a:p>
            <a:r>
              <a:rPr lang="ja-JP" altLang="en-US" b="1" dirty="0" smtClean="0">
                <a:solidFill>
                  <a:srgbClr val="FF5050"/>
                </a:solidFill>
              </a:rPr>
              <a:t>選択肢</a:t>
            </a:r>
            <a:endParaRPr lang="en-US" altLang="ja-JP" b="1" dirty="0" smtClean="0">
              <a:solidFill>
                <a:srgbClr val="FF5050"/>
              </a:solidFill>
            </a:endParaRPr>
          </a:p>
          <a:p>
            <a:r>
              <a:rPr lang="ja-JP" altLang="en-US" b="1" dirty="0" smtClean="0">
                <a:solidFill>
                  <a:srgbClr val="FF5050"/>
                </a:solidFill>
              </a:rPr>
              <a:t>を入力</a:t>
            </a:r>
            <a:endParaRPr lang="en-US" b="1" dirty="0">
              <a:solidFill>
                <a:srgbClr val="FF5050"/>
              </a:solidFill>
            </a:endParaRPr>
          </a:p>
        </p:txBody>
      </p:sp>
      <p:sp>
        <p:nvSpPr>
          <p:cNvPr id="24" name="楕円 23"/>
          <p:cNvSpPr/>
          <p:nvPr/>
        </p:nvSpPr>
        <p:spPr>
          <a:xfrm>
            <a:off x="2834323" y="6420583"/>
            <a:ext cx="930573"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テキスト ボックス 24"/>
          <p:cNvSpPr txBox="1"/>
          <p:nvPr/>
        </p:nvSpPr>
        <p:spPr>
          <a:xfrm>
            <a:off x="3531317" y="1867203"/>
            <a:ext cx="3786614" cy="369332"/>
          </a:xfrm>
          <a:prstGeom prst="rect">
            <a:avLst/>
          </a:prstGeom>
          <a:noFill/>
        </p:spPr>
        <p:txBody>
          <a:bodyPr wrap="none" rtlCol="0">
            <a:spAutoFit/>
          </a:bodyPr>
          <a:lstStyle/>
          <a:p>
            <a:r>
              <a:rPr lang="ja-JP" altLang="en-US" b="1" dirty="0" smtClean="0">
                <a:solidFill>
                  <a:srgbClr val="FF5050"/>
                </a:solidFill>
              </a:rPr>
              <a:t>① </a:t>
            </a:r>
            <a:r>
              <a:rPr lang="en-US" altLang="ja-JP" b="1" dirty="0" smtClean="0">
                <a:solidFill>
                  <a:srgbClr val="FF5050"/>
                </a:solidFill>
              </a:rPr>
              <a:t>/polly &lt;</a:t>
            </a:r>
            <a:r>
              <a:rPr lang="ja-JP" altLang="en-US" b="1" dirty="0" smtClean="0">
                <a:solidFill>
                  <a:srgbClr val="FF5050"/>
                </a:solidFill>
              </a:rPr>
              <a:t>多数決内容</a:t>
            </a:r>
            <a:r>
              <a:rPr lang="en-US" altLang="ja-JP" b="1" dirty="0" smtClean="0">
                <a:solidFill>
                  <a:srgbClr val="FF5050"/>
                </a:solidFill>
              </a:rPr>
              <a:t>&gt; </a:t>
            </a:r>
            <a:r>
              <a:rPr lang="ja-JP" altLang="en-US" b="1" dirty="0" smtClean="0">
                <a:solidFill>
                  <a:srgbClr val="FF5050"/>
                </a:solidFill>
              </a:rPr>
              <a:t>⇒「送信」</a:t>
            </a:r>
            <a:endParaRPr lang="en-US" b="1" dirty="0">
              <a:solidFill>
                <a:srgbClr val="FF5050"/>
              </a:solidFill>
            </a:endParaRPr>
          </a:p>
        </p:txBody>
      </p:sp>
      <p:sp>
        <p:nvSpPr>
          <p:cNvPr id="26" name="下矢印 25"/>
          <p:cNvSpPr/>
          <p:nvPr/>
        </p:nvSpPr>
        <p:spPr>
          <a:xfrm>
            <a:off x="3074686" y="4672205"/>
            <a:ext cx="871300" cy="283560"/>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楕円 26"/>
          <p:cNvSpPr/>
          <p:nvPr/>
        </p:nvSpPr>
        <p:spPr>
          <a:xfrm>
            <a:off x="4679748" y="5574141"/>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テキスト ボックス 27"/>
          <p:cNvSpPr txBox="1"/>
          <p:nvPr/>
        </p:nvSpPr>
        <p:spPr>
          <a:xfrm>
            <a:off x="3121944" y="5271740"/>
            <a:ext cx="2262158" cy="369332"/>
          </a:xfrm>
          <a:prstGeom prst="rect">
            <a:avLst/>
          </a:prstGeom>
          <a:noFill/>
        </p:spPr>
        <p:txBody>
          <a:bodyPr wrap="none" rtlCol="0">
            <a:spAutoFit/>
          </a:bodyPr>
          <a:lstStyle/>
          <a:p>
            <a:r>
              <a:rPr lang="ja-JP" altLang="en-US" b="1" dirty="0" smtClean="0">
                <a:solidFill>
                  <a:srgbClr val="FF5050"/>
                </a:solidFill>
              </a:rPr>
              <a:t>④足りないなら足す</a:t>
            </a:r>
            <a:endParaRPr lang="en-US" b="1" dirty="0">
              <a:solidFill>
                <a:srgbClr val="FF5050"/>
              </a:solidFill>
            </a:endParaRPr>
          </a:p>
        </p:txBody>
      </p:sp>
      <p:sp>
        <p:nvSpPr>
          <p:cNvPr id="29" name="テキスト ボックス 28"/>
          <p:cNvSpPr txBox="1"/>
          <p:nvPr/>
        </p:nvSpPr>
        <p:spPr>
          <a:xfrm>
            <a:off x="2951079" y="6124546"/>
            <a:ext cx="1338828" cy="369332"/>
          </a:xfrm>
          <a:prstGeom prst="rect">
            <a:avLst/>
          </a:prstGeom>
          <a:noFill/>
        </p:spPr>
        <p:txBody>
          <a:bodyPr wrap="none" rtlCol="0">
            <a:spAutoFit/>
          </a:bodyPr>
          <a:lstStyle/>
          <a:p>
            <a:r>
              <a:rPr lang="ja-JP" altLang="en-US" b="1" dirty="0" smtClean="0">
                <a:solidFill>
                  <a:srgbClr val="FF5050"/>
                </a:solidFill>
              </a:rPr>
              <a:t>⑤クリック</a:t>
            </a:r>
            <a:endParaRPr lang="en-US" b="1" dirty="0">
              <a:solidFill>
                <a:srgbClr val="FF5050"/>
              </a:solidFill>
            </a:endParaRPr>
          </a:p>
        </p:txBody>
      </p:sp>
      <p:sp>
        <p:nvSpPr>
          <p:cNvPr id="30" name="テキスト ボックス 29"/>
          <p:cNvSpPr txBox="1"/>
          <p:nvPr/>
        </p:nvSpPr>
        <p:spPr>
          <a:xfrm>
            <a:off x="620409" y="3418777"/>
            <a:ext cx="1338828" cy="369332"/>
          </a:xfrm>
          <a:prstGeom prst="rect">
            <a:avLst/>
          </a:prstGeom>
          <a:noFill/>
        </p:spPr>
        <p:txBody>
          <a:bodyPr wrap="none" rtlCol="0">
            <a:spAutoFit/>
          </a:bodyPr>
          <a:lstStyle/>
          <a:p>
            <a:r>
              <a:rPr lang="ja-JP" altLang="en-US" b="1" dirty="0" smtClean="0">
                <a:solidFill>
                  <a:srgbClr val="FF5050"/>
                </a:solidFill>
              </a:rPr>
              <a:t>②クリック</a:t>
            </a:r>
            <a:endParaRPr lang="en-US" b="1" dirty="0">
              <a:solidFill>
                <a:srgbClr val="FF5050"/>
              </a:solidFill>
            </a:endParaRPr>
          </a:p>
        </p:txBody>
      </p:sp>
      <p:sp>
        <p:nvSpPr>
          <p:cNvPr id="32" name="テキスト ボックス 31"/>
          <p:cNvSpPr txBox="1"/>
          <p:nvPr/>
        </p:nvSpPr>
        <p:spPr>
          <a:xfrm>
            <a:off x="3847331" y="4077113"/>
            <a:ext cx="1338828" cy="369332"/>
          </a:xfrm>
          <a:prstGeom prst="rect">
            <a:avLst/>
          </a:prstGeom>
          <a:noFill/>
        </p:spPr>
        <p:txBody>
          <a:bodyPr wrap="none" rtlCol="0">
            <a:spAutoFit/>
          </a:bodyPr>
          <a:lstStyle/>
          <a:p>
            <a:r>
              <a:rPr lang="ja-JP" altLang="en-US" b="1" dirty="0" smtClean="0">
                <a:solidFill>
                  <a:srgbClr val="FF5050"/>
                </a:solidFill>
              </a:rPr>
              <a:t>④クリック</a:t>
            </a:r>
            <a:endParaRPr lang="en-US" b="1" dirty="0">
              <a:solidFill>
                <a:srgbClr val="FF5050"/>
              </a:solidFill>
            </a:endParaRPr>
          </a:p>
        </p:txBody>
      </p:sp>
      <p:pic>
        <p:nvPicPr>
          <p:cNvPr id="34" name="図 33"/>
          <p:cNvPicPr>
            <a:picLocks noChangeAspect="1"/>
          </p:cNvPicPr>
          <p:nvPr/>
        </p:nvPicPr>
        <p:blipFill rotWithShape="1">
          <a:blip r:embed="rId6">
            <a:extLst>
              <a:ext uri="{28A0092B-C50C-407E-A947-70E740481C1C}">
                <a14:useLocalDpi xmlns:a14="http://schemas.microsoft.com/office/drawing/2010/main" val="0"/>
              </a:ext>
            </a:extLst>
          </a:blip>
          <a:srcRect l="26727" t="62412" r="40091" b="8007"/>
          <a:stretch/>
        </p:blipFill>
        <p:spPr>
          <a:xfrm>
            <a:off x="5720179" y="4851992"/>
            <a:ext cx="3191166" cy="1823174"/>
          </a:xfrm>
          <a:prstGeom prst="rect">
            <a:avLst/>
          </a:prstGeom>
        </p:spPr>
      </p:pic>
      <p:sp>
        <p:nvSpPr>
          <p:cNvPr id="35" name="下矢印 34"/>
          <p:cNvSpPr/>
          <p:nvPr/>
        </p:nvSpPr>
        <p:spPr>
          <a:xfrm rot="16200000">
            <a:off x="5157311" y="5058662"/>
            <a:ext cx="872853" cy="384795"/>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楕円 36"/>
          <p:cNvSpPr/>
          <p:nvPr/>
        </p:nvSpPr>
        <p:spPr>
          <a:xfrm>
            <a:off x="5790857" y="5022950"/>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テキスト ボックス 37"/>
          <p:cNvSpPr txBox="1"/>
          <p:nvPr/>
        </p:nvSpPr>
        <p:spPr>
          <a:xfrm>
            <a:off x="5661650" y="4547810"/>
            <a:ext cx="3254417" cy="369332"/>
          </a:xfrm>
          <a:prstGeom prst="rect">
            <a:avLst/>
          </a:prstGeom>
          <a:noFill/>
        </p:spPr>
        <p:txBody>
          <a:bodyPr wrap="none" rtlCol="0">
            <a:spAutoFit/>
          </a:bodyPr>
          <a:lstStyle/>
          <a:p>
            <a:r>
              <a:rPr lang="ja-JP" altLang="en-US" b="1" dirty="0">
                <a:solidFill>
                  <a:srgbClr val="FF5050"/>
                </a:solidFill>
              </a:rPr>
              <a:t>⑥</a:t>
            </a:r>
            <a:r>
              <a:rPr lang="ja-JP" altLang="en-US" b="1" dirty="0" smtClean="0">
                <a:solidFill>
                  <a:srgbClr val="FF5050"/>
                </a:solidFill>
              </a:rPr>
              <a:t>「</a:t>
            </a:r>
            <a:r>
              <a:rPr lang="en-US" altLang="ja-JP" b="1" dirty="0" smtClean="0">
                <a:solidFill>
                  <a:srgbClr val="FF5050"/>
                </a:solidFill>
              </a:rPr>
              <a:t>One Vote Max</a:t>
            </a:r>
            <a:r>
              <a:rPr lang="ja-JP" altLang="en-US" b="1" dirty="0" smtClean="0">
                <a:solidFill>
                  <a:srgbClr val="FF5050"/>
                </a:solidFill>
              </a:rPr>
              <a:t>」を外す</a:t>
            </a:r>
            <a:r>
              <a:rPr lang="en-US" altLang="ja-JP" sz="1400" b="1" dirty="0" smtClean="0">
                <a:solidFill>
                  <a:srgbClr val="FF5050"/>
                </a:solidFill>
              </a:rPr>
              <a:t>※</a:t>
            </a:r>
            <a:endParaRPr lang="en-US" b="1" dirty="0">
              <a:solidFill>
                <a:srgbClr val="FF5050"/>
              </a:solidFill>
            </a:endParaRPr>
          </a:p>
        </p:txBody>
      </p:sp>
      <p:sp>
        <p:nvSpPr>
          <p:cNvPr id="39" name="楕円 38"/>
          <p:cNvSpPr/>
          <p:nvPr/>
        </p:nvSpPr>
        <p:spPr>
          <a:xfrm>
            <a:off x="5716750" y="6314620"/>
            <a:ext cx="1014298"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テキスト ボックス 39"/>
          <p:cNvSpPr txBox="1"/>
          <p:nvPr/>
        </p:nvSpPr>
        <p:spPr>
          <a:xfrm>
            <a:off x="6181454" y="6018198"/>
            <a:ext cx="2454518" cy="369332"/>
          </a:xfrm>
          <a:prstGeom prst="rect">
            <a:avLst/>
          </a:prstGeom>
          <a:noFill/>
        </p:spPr>
        <p:txBody>
          <a:bodyPr wrap="none" rtlCol="0">
            <a:spAutoFit/>
          </a:bodyPr>
          <a:lstStyle/>
          <a:p>
            <a:r>
              <a:rPr lang="ja-JP" altLang="en-US" b="1" dirty="0">
                <a:solidFill>
                  <a:srgbClr val="FF5050"/>
                </a:solidFill>
              </a:rPr>
              <a:t>⑦</a:t>
            </a:r>
            <a:r>
              <a:rPr lang="ja-JP" altLang="en-US" b="1" dirty="0" smtClean="0">
                <a:solidFill>
                  <a:srgbClr val="FF5050"/>
                </a:solidFill>
              </a:rPr>
              <a:t> </a:t>
            </a:r>
            <a:r>
              <a:rPr lang="en-US" altLang="ja-JP" b="1" dirty="0" smtClean="0">
                <a:solidFill>
                  <a:srgbClr val="FF5050"/>
                </a:solidFill>
              </a:rPr>
              <a:t>Submit </a:t>
            </a:r>
            <a:r>
              <a:rPr lang="ja-JP" altLang="en-US" b="1" dirty="0" smtClean="0">
                <a:solidFill>
                  <a:srgbClr val="FF5050"/>
                </a:solidFill>
              </a:rPr>
              <a:t>して完了！</a:t>
            </a:r>
            <a:endParaRPr lang="en-US" b="1" dirty="0">
              <a:solidFill>
                <a:srgbClr val="FF5050"/>
              </a:solidFill>
            </a:endParaRPr>
          </a:p>
        </p:txBody>
      </p:sp>
      <p:sp>
        <p:nvSpPr>
          <p:cNvPr id="41" name="テキスト ボックス 40"/>
          <p:cNvSpPr txBox="1"/>
          <p:nvPr/>
        </p:nvSpPr>
        <p:spPr>
          <a:xfrm>
            <a:off x="5661650" y="4197817"/>
            <a:ext cx="2625783" cy="307777"/>
          </a:xfrm>
          <a:prstGeom prst="rect">
            <a:avLst/>
          </a:prstGeom>
          <a:noFill/>
        </p:spPr>
        <p:txBody>
          <a:bodyPr wrap="none" rtlCol="0">
            <a:spAutoFit/>
          </a:bodyPr>
          <a:lstStyle/>
          <a:p>
            <a:r>
              <a:rPr lang="en-US" altLang="ja-JP" sz="1400" dirty="0" smtClean="0">
                <a:latin typeface="Arial" panose="020B0604020202020204" pitchFamily="34" charset="0"/>
                <a:cs typeface="Arial" panose="020B0604020202020204" pitchFamily="34" charset="0"/>
              </a:rPr>
              <a:t>※</a:t>
            </a:r>
            <a:r>
              <a:rPr lang="ja-JP" alt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One Vote Max</a:t>
            </a:r>
            <a:r>
              <a:rPr lang="ja-JP" altLang="en-US" sz="1400" dirty="0" smtClean="0">
                <a:latin typeface="Arial" panose="020B0604020202020204" pitchFamily="34" charset="0"/>
                <a:cs typeface="Arial" panose="020B0604020202020204" pitchFamily="34" charset="0"/>
              </a:rPr>
              <a:t>　：一人一票</a:t>
            </a:r>
            <a:endParaRPr lang="en-US" altLang="ja-JP" sz="1400" dirty="0" smtClean="0">
              <a:latin typeface="Arial" panose="020B0604020202020204" pitchFamily="34" charset="0"/>
              <a:cs typeface="Arial" panose="020B0604020202020204" pitchFamily="34" charset="0"/>
            </a:endParaRPr>
          </a:p>
        </p:txBody>
      </p:sp>
      <p:pic>
        <p:nvPicPr>
          <p:cNvPr id="44" name="図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Tree>
    <p:extLst>
      <p:ext uri="{BB962C8B-B14F-4D97-AF65-F5344CB8AC3E}">
        <p14:creationId xmlns:p14="http://schemas.microsoft.com/office/powerpoint/2010/main" val="4255464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 y="1809846"/>
            <a:ext cx="8961121" cy="466239"/>
          </a:xfrm>
          <a:prstGeom prst="rect">
            <a:avLst/>
          </a:prstGeom>
        </p:spPr>
      </p:pic>
      <p:sp>
        <p:nvSpPr>
          <p:cNvPr id="2" name="タイトル 1"/>
          <p:cNvSpPr>
            <a:spLocks noGrp="1"/>
          </p:cNvSpPr>
          <p:nvPr>
            <p:ph type="title"/>
          </p:nvPr>
        </p:nvSpPr>
        <p:spPr/>
        <p:txBody>
          <a:bodyPr/>
          <a:lstStyle/>
          <a:p>
            <a:r>
              <a:rPr lang="ja-JP" altLang="en-US" dirty="0" smtClean="0"/>
              <a:t>多数決をつくる（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21</a:t>
            </a:fld>
            <a:endParaRPr kumimoji="1" lang="ja-JP" altLang="en-US"/>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22910" t="58053" r="61727" b="1699"/>
          <a:stretch/>
        </p:blipFill>
        <p:spPr>
          <a:xfrm>
            <a:off x="649977" y="2376956"/>
            <a:ext cx="1404851" cy="2358548"/>
          </a:xfrm>
          <a:prstGeom prst="rect">
            <a:avLst/>
          </a:prstGeom>
        </p:spPr>
      </p:pic>
      <p:sp>
        <p:nvSpPr>
          <p:cNvPr id="12" name="下矢印 11"/>
          <p:cNvSpPr/>
          <p:nvPr/>
        </p:nvSpPr>
        <p:spPr>
          <a:xfrm>
            <a:off x="732547" y="2170675"/>
            <a:ext cx="931584" cy="28906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楕円 16"/>
          <p:cNvSpPr/>
          <p:nvPr/>
        </p:nvSpPr>
        <p:spPr>
          <a:xfrm>
            <a:off x="966106" y="3078322"/>
            <a:ext cx="914155" cy="328837"/>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8" name="図 17"/>
          <p:cNvPicPr>
            <a:picLocks noChangeAspect="1"/>
          </p:cNvPicPr>
          <p:nvPr/>
        </p:nvPicPr>
        <p:blipFill rotWithShape="1">
          <a:blip r:embed="rId4">
            <a:extLst>
              <a:ext uri="{28A0092B-C50C-407E-A947-70E740481C1C}">
                <a14:useLocalDpi xmlns:a14="http://schemas.microsoft.com/office/drawing/2010/main" val="0"/>
              </a:ext>
            </a:extLst>
          </a:blip>
          <a:srcRect l="34454" t="28141" r="28636" b="18557"/>
          <a:stretch/>
        </p:blipFill>
        <p:spPr>
          <a:xfrm>
            <a:off x="2409802" y="2376957"/>
            <a:ext cx="2545124" cy="2355520"/>
          </a:xfrm>
          <a:prstGeom prst="rect">
            <a:avLst/>
          </a:prstGeom>
        </p:spPr>
      </p:pic>
      <p:sp>
        <p:nvSpPr>
          <p:cNvPr id="19" name="下矢印 18"/>
          <p:cNvSpPr/>
          <p:nvPr/>
        </p:nvSpPr>
        <p:spPr>
          <a:xfrm rot="16200000">
            <a:off x="1878643" y="3263179"/>
            <a:ext cx="871300" cy="54193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0" name="図 19"/>
          <p:cNvPicPr>
            <a:picLocks noChangeAspect="1"/>
          </p:cNvPicPr>
          <p:nvPr/>
        </p:nvPicPr>
        <p:blipFill rotWithShape="1">
          <a:blip r:embed="rId5">
            <a:extLst>
              <a:ext uri="{28A0092B-C50C-407E-A947-70E740481C1C}">
                <a14:useLocalDpi xmlns:a14="http://schemas.microsoft.com/office/drawing/2010/main" val="0"/>
              </a:ext>
            </a:extLst>
          </a:blip>
          <a:srcRect l="21727" t="58016" r="33818" b="9631"/>
          <a:stretch/>
        </p:blipFill>
        <p:spPr>
          <a:xfrm>
            <a:off x="1582954" y="4857695"/>
            <a:ext cx="3896725" cy="1817471"/>
          </a:xfrm>
          <a:prstGeom prst="rect">
            <a:avLst/>
          </a:prstGeom>
        </p:spPr>
      </p:pic>
      <p:sp>
        <p:nvSpPr>
          <p:cNvPr id="21" name="楕円 20"/>
          <p:cNvSpPr/>
          <p:nvPr/>
        </p:nvSpPr>
        <p:spPr>
          <a:xfrm>
            <a:off x="4385699" y="4474419"/>
            <a:ext cx="450341"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右中かっこ 21"/>
          <p:cNvSpPr/>
          <p:nvPr/>
        </p:nvSpPr>
        <p:spPr>
          <a:xfrm>
            <a:off x="3352584" y="2552007"/>
            <a:ext cx="282633" cy="143033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3" name="テキスト ボックス 22"/>
          <p:cNvSpPr txBox="1"/>
          <p:nvPr/>
        </p:nvSpPr>
        <p:spPr>
          <a:xfrm>
            <a:off x="3666626" y="2949620"/>
            <a:ext cx="877163" cy="923330"/>
          </a:xfrm>
          <a:prstGeom prst="rect">
            <a:avLst/>
          </a:prstGeom>
          <a:noFill/>
        </p:spPr>
        <p:txBody>
          <a:bodyPr wrap="none" rtlCol="0">
            <a:spAutoFit/>
          </a:bodyPr>
          <a:lstStyle/>
          <a:p>
            <a:r>
              <a:rPr lang="ja-JP" altLang="en-US" b="1" dirty="0" smtClean="0">
                <a:solidFill>
                  <a:srgbClr val="FF5050"/>
                </a:solidFill>
              </a:rPr>
              <a:t>③</a:t>
            </a:r>
            <a:endParaRPr lang="en-US" altLang="ja-JP" b="1" dirty="0" smtClean="0">
              <a:solidFill>
                <a:srgbClr val="FF5050"/>
              </a:solidFill>
            </a:endParaRPr>
          </a:p>
          <a:p>
            <a:r>
              <a:rPr lang="ja-JP" altLang="en-US" b="1" dirty="0" smtClean="0">
                <a:solidFill>
                  <a:srgbClr val="FF5050"/>
                </a:solidFill>
              </a:rPr>
              <a:t>選択肢</a:t>
            </a:r>
            <a:endParaRPr lang="en-US" altLang="ja-JP" b="1" dirty="0" smtClean="0">
              <a:solidFill>
                <a:srgbClr val="FF5050"/>
              </a:solidFill>
            </a:endParaRPr>
          </a:p>
          <a:p>
            <a:r>
              <a:rPr lang="ja-JP" altLang="en-US" b="1" dirty="0" smtClean="0">
                <a:solidFill>
                  <a:srgbClr val="FF5050"/>
                </a:solidFill>
              </a:rPr>
              <a:t>を入力</a:t>
            </a:r>
            <a:endParaRPr lang="en-US" b="1" dirty="0">
              <a:solidFill>
                <a:srgbClr val="FF5050"/>
              </a:solidFill>
            </a:endParaRPr>
          </a:p>
        </p:txBody>
      </p:sp>
      <p:sp>
        <p:nvSpPr>
          <p:cNvPr id="24" name="楕円 23"/>
          <p:cNvSpPr/>
          <p:nvPr/>
        </p:nvSpPr>
        <p:spPr>
          <a:xfrm>
            <a:off x="2834323" y="6420583"/>
            <a:ext cx="930573"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テキスト ボックス 24"/>
          <p:cNvSpPr txBox="1"/>
          <p:nvPr/>
        </p:nvSpPr>
        <p:spPr>
          <a:xfrm>
            <a:off x="3531317" y="1867203"/>
            <a:ext cx="3786614" cy="369332"/>
          </a:xfrm>
          <a:prstGeom prst="rect">
            <a:avLst/>
          </a:prstGeom>
          <a:noFill/>
        </p:spPr>
        <p:txBody>
          <a:bodyPr wrap="none" rtlCol="0">
            <a:spAutoFit/>
          </a:bodyPr>
          <a:lstStyle/>
          <a:p>
            <a:r>
              <a:rPr lang="ja-JP" altLang="en-US" b="1" dirty="0" smtClean="0">
                <a:solidFill>
                  <a:srgbClr val="FF5050"/>
                </a:solidFill>
              </a:rPr>
              <a:t>① </a:t>
            </a:r>
            <a:r>
              <a:rPr lang="en-US" altLang="ja-JP" b="1" dirty="0" smtClean="0">
                <a:solidFill>
                  <a:srgbClr val="FF5050"/>
                </a:solidFill>
              </a:rPr>
              <a:t>/polly &lt;</a:t>
            </a:r>
            <a:r>
              <a:rPr lang="ja-JP" altLang="en-US" b="1" dirty="0" smtClean="0">
                <a:solidFill>
                  <a:srgbClr val="FF5050"/>
                </a:solidFill>
              </a:rPr>
              <a:t>多数決内容</a:t>
            </a:r>
            <a:r>
              <a:rPr lang="en-US" altLang="ja-JP" b="1" dirty="0" smtClean="0">
                <a:solidFill>
                  <a:srgbClr val="FF5050"/>
                </a:solidFill>
              </a:rPr>
              <a:t>&gt; </a:t>
            </a:r>
            <a:r>
              <a:rPr lang="ja-JP" altLang="en-US" b="1" dirty="0" smtClean="0">
                <a:solidFill>
                  <a:srgbClr val="FF5050"/>
                </a:solidFill>
              </a:rPr>
              <a:t>⇒「送信」</a:t>
            </a:r>
            <a:endParaRPr lang="en-US" b="1" dirty="0">
              <a:solidFill>
                <a:srgbClr val="FF5050"/>
              </a:solidFill>
            </a:endParaRPr>
          </a:p>
        </p:txBody>
      </p:sp>
      <p:sp>
        <p:nvSpPr>
          <p:cNvPr id="26" name="下矢印 25"/>
          <p:cNvSpPr/>
          <p:nvPr/>
        </p:nvSpPr>
        <p:spPr>
          <a:xfrm>
            <a:off x="3074686" y="4672205"/>
            <a:ext cx="871300" cy="283560"/>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楕円 26"/>
          <p:cNvSpPr/>
          <p:nvPr/>
        </p:nvSpPr>
        <p:spPr>
          <a:xfrm>
            <a:off x="4679748" y="5574141"/>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テキスト ボックス 27"/>
          <p:cNvSpPr txBox="1"/>
          <p:nvPr/>
        </p:nvSpPr>
        <p:spPr>
          <a:xfrm>
            <a:off x="3121944" y="5271740"/>
            <a:ext cx="2262158" cy="369332"/>
          </a:xfrm>
          <a:prstGeom prst="rect">
            <a:avLst/>
          </a:prstGeom>
          <a:noFill/>
        </p:spPr>
        <p:txBody>
          <a:bodyPr wrap="none" rtlCol="0">
            <a:spAutoFit/>
          </a:bodyPr>
          <a:lstStyle/>
          <a:p>
            <a:r>
              <a:rPr lang="ja-JP" altLang="en-US" b="1" dirty="0" smtClean="0">
                <a:solidFill>
                  <a:srgbClr val="FF5050"/>
                </a:solidFill>
              </a:rPr>
              <a:t>④足りないなら足す</a:t>
            </a:r>
            <a:endParaRPr lang="en-US" b="1" dirty="0">
              <a:solidFill>
                <a:srgbClr val="FF5050"/>
              </a:solidFill>
            </a:endParaRPr>
          </a:p>
        </p:txBody>
      </p:sp>
      <p:sp>
        <p:nvSpPr>
          <p:cNvPr id="29" name="テキスト ボックス 28"/>
          <p:cNvSpPr txBox="1"/>
          <p:nvPr/>
        </p:nvSpPr>
        <p:spPr>
          <a:xfrm>
            <a:off x="2951079" y="6124546"/>
            <a:ext cx="1338828" cy="369332"/>
          </a:xfrm>
          <a:prstGeom prst="rect">
            <a:avLst/>
          </a:prstGeom>
          <a:noFill/>
        </p:spPr>
        <p:txBody>
          <a:bodyPr wrap="none" rtlCol="0">
            <a:spAutoFit/>
          </a:bodyPr>
          <a:lstStyle/>
          <a:p>
            <a:r>
              <a:rPr lang="ja-JP" altLang="en-US" b="1" dirty="0" smtClean="0">
                <a:solidFill>
                  <a:srgbClr val="FF5050"/>
                </a:solidFill>
              </a:rPr>
              <a:t>⑤クリック</a:t>
            </a:r>
            <a:endParaRPr lang="en-US" b="1" dirty="0">
              <a:solidFill>
                <a:srgbClr val="FF5050"/>
              </a:solidFill>
            </a:endParaRPr>
          </a:p>
        </p:txBody>
      </p:sp>
      <p:sp>
        <p:nvSpPr>
          <p:cNvPr id="30" name="テキスト ボックス 29"/>
          <p:cNvSpPr txBox="1"/>
          <p:nvPr/>
        </p:nvSpPr>
        <p:spPr>
          <a:xfrm>
            <a:off x="620409" y="3418777"/>
            <a:ext cx="1338828" cy="369332"/>
          </a:xfrm>
          <a:prstGeom prst="rect">
            <a:avLst/>
          </a:prstGeom>
          <a:noFill/>
        </p:spPr>
        <p:txBody>
          <a:bodyPr wrap="none" rtlCol="0">
            <a:spAutoFit/>
          </a:bodyPr>
          <a:lstStyle/>
          <a:p>
            <a:r>
              <a:rPr lang="ja-JP" altLang="en-US" b="1" dirty="0" smtClean="0">
                <a:solidFill>
                  <a:srgbClr val="FF5050"/>
                </a:solidFill>
              </a:rPr>
              <a:t>②クリック</a:t>
            </a:r>
            <a:endParaRPr lang="en-US" b="1" dirty="0">
              <a:solidFill>
                <a:srgbClr val="FF5050"/>
              </a:solidFill>
            </a:endParaRPr>
          </a:p>
        </p:txBody>
      </p:sp>
      <p:sp>
        <p:nvSpPr>
          <p:cNvPr id="32" name="テキスト ボックス 31"/>
          <p:cNvSpPr txBox="1"/>
          <p:nvPr/>
        </p:nvSpPr>
        <p:spPr>
          <a:xfrm>
            <a:off x="3847331" y="4077113"/>
            <a:ext cx="1338828" cy="369332"/>
          </a:xfrm>
          <a:prstGeom prst="rect">
            <a:avLst/>
          </a:prstGeom>
          <a:noFill/>
        </p:spPr>
        <p:txBody>
          <a:bodyPr wrap="none" rtlCol="0">
            <a:spAutoFit/>
          </a:bodyPr>
          <a:lstStyle/>
          <a:p>
            <a:r>
              <a:rPr lang="ja-JP" altLang="en-US" b="1" dirty="0" smtClean="0">
                <a:solidFill>
                  <a:srgbClr val="FF5050"/>
                </a:solidFill>
              </a:rPr>
              <a:t>④クリック</a:t>
            </a:r>
            <a:endParaRPr lang="en-US" b="1" dirty="0">
              <a:solidFill>
                <a:srgbClr val="FF5050"/>
              </a:solidFill>
            </a:endParaRPr>
          </a:p>
        </p:txBody>
      </p:sp>
      <p:pic>
        <p:nvPicPr>
          <p:cNvPr id="34" name="図 33"/>
          <p:cNvPicPr>
            <a:picLocks noChangeAspect="1"/>
          </p:cNvPicPr>
          <p:nvPr/>
        </p:nvPicPr>
        <p:blipFill rotWithShape="1">
          <a:blip r:embed="rId6">
            <a:extLst>
              <a:ext uri="{28A0092B-C50C-407E-A947-70E740481C1C}">
                <a14:useLocalDpi xmlns:a14="http://schemas.microsoft.com/office/drawing/2010/main" val="0"/>
              </a:ext>
            </a:extLst>
          </a:blip>
          <a:srcRect l="26727" t="62412" r="40091" b="8007"/>
          <a:stretch/>
        </p:blipFill>
        <p:spPr>
          <a:xfrm>
            <a:off x="5720179" y="4851992"/>
            <a:ext cx="3191166" cy="1823174"/>
          </a:xfrm>
          <a:prstGeom prst="rect">
            <a:avLst/>
          </a:prstGeom>
        </p:spPr>
      </p:pic>
      <p:sp>
        <p:nvSpPr>
          <p:cNvPr id="35" name="下矢印 34"/>
          <p:cNvSpPr/>
          <p:nvPr/>
        </p:nvSpPr>
        <p:spPr>
          <a:xfrm rot="16200000">
            <a:off x="5157311" y="5058662"/>
            <a:ext cx="872853" cy="384795"/>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楕円 36"/>
          <p:cNvSpPr/>
          <p:nvPr/>
        </p:nvSpPr>
        <p:spPr>
          <a:xfrm>
            <a:off x="5790857" y="5022950"/>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テキスト ボックス 37"/>
          <p:cNvSpPr txBox="1"/>
          <p:nvPr/>
        </p:nvSpPr>
        <p:spPr>
          <a:xfrm>
            <a:off x="5661650" y="4547810"/>
            <a:ext cx="3254417" cy="369332"/>
          </a:xfrm>
          <a:prstGeom prst="rect">
            <a:avLst/>
          </a:prstGeom>
          <a:noFill/>
        </p:spPr>
        <p:txBody>
          <a:bodyPr wrap="none" rtlCol="0">
            <a:spAutoFit/>
          </a:bodyPr>
          <a:lstStyle/>
          <a:p>
            <a:r>
              <a:rPr lang="ja-JP" altLang="en-US" b="1" dirty="0">
                <a:solidFill>
                  <a:srgbClr val="FF5050"/>
                </a:solidFill>
              </a:rPr>
              <a:t>⑥</a:t>
            </a:r>
            <a:r>
              <a:rPr lang="ja-JP" altLang="en-US" b="1" dirty="0" smtClean="0">
                <a:solidFill>
                  <a:srgbClr val="FF5050"/>
                </a:solidFill>
              </a:rPr>
              <a:t>「</a:t>
            </a:r>
            <a:r>
              <a:rPr lang="en-US" altLang="ja-JP" b="1" dirty="0" smtClean="0">
                <a:solidFill>
                  <a:srgbClr val="FF5050"/>
                </a:solidFill>
              </a:rPr>
              <a:t>One Vote Max</a:t>
            </a:r>
            <a:r>
              <a:rPr lang="ja-JP" altLang="en-US" b="1" dirty="0" smtClean="0">
                <a:solidFill>
                  <a:srgbClr val="FF5050"/>
                </a:solidFill>
              </a:rPr>
              <a:t>」を外す</a:t>
            </a:r>
            <a:r>
              <a:rPr lang="en-US" altLang="ja-JP" sz="1400" b="1" dirty="0" smtClean="0">
                <a:solidFill>
                  <a:srgbClr val="FF5050"/>
                </a:solidFill>
              </a:rPr>
              <a:t>※</a:t>
            </a:r>
            <a:endParaRPr lang="en-US" b="1" dirty="0">
              <a:solidFill>
                <a:srgbClr val="FF5050"/>
              </a:solidFill>
            </a:endParaRPr>
          </a:p>
        </p:txBody>
      </p:sp>
      <p:sp>
        <p:nvSpPr>
          <p:cNvPr id="39" name="楕円 38"/>
          <p:cNvSpPr/>
          <p:nvPr/>
        </p:nvSpPr>
        <p:spPr>
          <a:xfrm>
            <a:off x="5716750" y="6314620"/>
            <a:ext cx="1014298"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テキスト ボックス 39"/>
          <p:cNvSpPr txBox="1"/>
          <p:nvPr/>
        </p:nvSpPr>
        <p:spPr>
          <a:xfrm>
            <a:off x="6181454" y="6018198"/>
            <a:ext cx="2454518" cy="369332"/>
          </a:xfrm>
          <a:prstGeom prst="rect">
            <a:avLst/>
          </a:prstGeom>
          <a:noFill/>
        </p:spPr>
        <p:txBody>
          <a:bodyPr wrap="none" rtlCol="0">
            <a:spAutoFit/>
          </a:bodyPr>
          <a:lstStyle/>
          <a:p>
            <a:r>
              <a:rPr lang="ja-JP" altLang="en-US" b="1" dirty="0">
                <a:solidFill>
                  <a:srgbClr val="FF5050"/>
                </a:solidFill>
              </a:rPr>
              <a:t>⑦</a:t>
            </a:r>
            <a:r>
              <a:rPr lang="ja-JP" altLang="en-US" b="1" dirty="0" smtClean="0">
                <a:solidFill>
                  <a:srgbClr val="FF5050"/>
                </a:solidFill>
              </a:rPr>
              <a:t> </a:t>
            </a:r>
            <a:r>
              <a:rPr lang="en-US" altLang="ja-JP" b="1" dirty="0" smtClean="0">
                <a:solidFill>
                  <a:srgbClr val="FF5050"/>
                </a:solidFill>
              </a:rPr>
              <a:t>Submit </a:t>
            </a:r>
            <a:r>
              <a:rPr lang="ja-JP" altLang="en-US" b="1" dirty="0" smtClean="0">
                <a:solidFill>
                  <a:srgbClr val="FF5050"/>
                </a:solidFill>
              </a:rPr>
              <a:t>して完了！</a:t>
            </a:r>
            <a:endParaRPr lang="en-US" b="1" dirty="0">
              <a:solidFill>
                <a:srgbClr val="FF5050"/>
              </a:solidFill>
            </a:endParaRPr>
          </a:p>
        </p:txBody>
      </p:sp>
      <p:sp>
        <p:nvSpPr>
          <p:cNvPr id="41" name="テキスト ボックス 40"/>
          <p:cNvSpPr txBox="1"/>
          <p:nvPr/>
        </p:nvSpPr>
        <p:spPr>
          <a:xfrm>
            <a:off x="5661650" y="4197817"/>
            <a:ext cx="2625783" cy="307777"/>
          </a:xfrm>
          <a:prstGeom prst="rect">
            <a:avLst/>
          </a:prstGeom>
          <a:noFill/>
        </p:spPr>
        <p:txBody>
          <a:bodyPr wrap="none" rtlCol="0">
            <a:spAutoFit/>
          </a:bodyPr>
          <a:lstStyle/>
          <a:p>
            <a:r>
              <a:rPr lang="en-US" altLang="ja-JP" sz="1400" dirty="0" smtClean="0">
                <a:latin typeface="Arial" panose="020B0604020202020204" pitchFamily="34" charset="0"/>
                <a:cs typeface="Arial" panose="020B0604020202020204" pitchFamily="34" charset="0"/>
              </a:rPr>
              <a:t>※</a:t>
            </a:r>
            <a:r>
              <a:rPr lang="ja-JP" alt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One Vote Max</a:t>
            </a:r>
            <a:r>
              <a:rPr lang="ja-JP" altLang="en-US" sz="1400" dirty="0" smtClean="0">
                <a:latin typeface="Arial" panose="020B0604020202020204" pitchFamily="34" charset="0"/>
                <a:cs typeface="Arial" panose="020B0604020202020204" pitchFamily="34" charset="0"/>
              </a:rPr>
              <a:t>　：一人一票</a:t>
            </a:r>
            <a:endParaRPr lang="en-US" altLang="ja-JP" sz="1400" dirty="0" smtClean="0">
              <a:latin typeface="Arial" panose="020B0604020202020204" pitchFamily="34" charset="0"/>
              <a:cs typeface="Arial" panose="020B0604020202020204" pitchFamily="34" charset="0"/>
            </a:endParaRPr>
          </a:p>
        </p:txBody>
      </p:sp>
      <p:pic>
        <p:nvPicPr>
          <p:cNvPr id="44" name="図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
        <p:nvSpPr>
          <p:cNvPr id="48" name="雲 47"/>
          <p:cNvSpPr/>
          <p:nvPr/>
        </p:nvSpPr>
        <p:spPr>
          <a:xfrm>
            <a:off x="5186159" y="2552007"/>
            <a:ext cx="3849775" cy="1479666"/>
          </a:xfrm>
          <a:prstGeom prst="cloud">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図 45"/>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Lst>
          </a:blip>
          <a:srcRect t="1" r="78200" b="3858"/>
          <a:stretch/>
        </p:blipFill>
        <p:spPr>
          <a:xfrm>
            <a:off x="6223899" y="3046468"/>
            <a:ext cx="1953491" cy="464250"/>
          </a:xfrm>
          <a:prstGeom prst="rect">
            <a:avLst/>
          </a:prstGeom>
        </p:spPr>
      </p:pic>
      <p:sp>
        <p:nvSpPr>
          <p:cNvPr id="49" name="テキスト ボックス 48"/>
          <p:cNvSpPr txBox="1"/>
          <p:nvPr/>
        </p:nvSpPr>
        <p:spPr>
          <a:xfrm>
            <a:off x="5593737" y="2770546"/>
            <a:ext cx="3175869" cy="307777"/>
          </a:xfrm>
          <a:prstGeom prst="rect">
            <a:avLst/>
          </a:prstGeom>
          <a:noFill/>
        </p:spPr>
        <p:txBody>
          <a:bodyPr wrap="none" rtlCol="0">
            <a:spAutoFit/>
          </a:bodyPr>
          <a:lstStyle/>
          <a:p>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a:solidFill>
                  <a:schemeClr val="bg1">
                    <a:lumMod val="85000"/>
                    <a:lumOff val="15000"/>
                  </a:schemeClr>
                </a:solidFill>
                <a:latin typeface="Arial" panose="020B0604020202020204" pitchFamily="34" charset="0"/>
                <a:cs typeface="Arial" panose="020B0604020202020204" pitchFamily="34" charset="0"/>
              </a:rPr>
              <a:t> </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ちなみに </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はい</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いいえ</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 で済むなら</a:t>
            </a:r>
            <a:endParaRPr lang="en-US" altLang="ja-JP" sz="1400" dirty="0" smtClean="0">
              <a:solidFill>
                <a:schemeClr val="bg1">
                  <a:lumMod val="85000"/>
                  <a:lumOff val="15000"/>
                </a:schemeClr>
              </a:solidFill>
              <a:latin typeface="Arial" panose="020B0604020202020204" pitchFamily="34" charset="0"/>
              <a:cs typeface="Arial" panose="020B0604020202020204" pitchFamily="34" charset="0"/>
            </a:endParaRPr>
          </a:p>
        </p:txBody>
      </p:sp>
      <p:sp>
        <p:nvSpPr>
          <p:cNvPr id="50" name="テキスト ボックス 49"/>
          <p:cNvSpPr txBox="1"/>
          <p:nvPr/>
        </p:nvSpPr>
        <p:spPr>
          <a:xfrm>
            <a:off x="6229678" y="3501335"/>
            <a:ext cx="2239716" cy="307777"/>
          </a:xfrm>
          <a:prstGeom prst="rect">
            <a:avLst/>
          </a:prstGeom>
          <a:noFill/>
        </p:spPr>
        <p:txBody>
          <a:bodyPr wrap="none" rtlCol="0">
            <a:spAutoFit/>
          </a:bodyPr>
          <a:lstStyle/>
          <a:p>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など</a:t>
            </a:r>
            <a:r>
              <a:rPr lang="ja-JP" altLang="en-US" sz="1400" dirty="0">
                <a:solidFill>
                  <a:schemeClr val="bg1">
                    <a:lumMod val="85000"/>
                    <a:lumOff val="15000"/>
                  </a:schemeClr>
                </a:solidFill>
                <a:latin typeface="Arial" panose="020B0604020202020204" pitchFamily="34" charset="0"/>
                <a:cs typeface="Arial" panose="020B0604020202020204" pitchFamily="34" charset="0"/>
              </a:rPr>
              <a:t>と</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送信するだけで</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OK</a:t>
            </a:r>
          </a:p>
        </p:txBody>
      </p:sp>
    </p:spTree>
    <p:extLst>
      <p:ext uri="{BB962C8B-B14F-4D97-AF65-F5344CB8AC3E}">
        <p14:creationId xmlns:p14="http://schemas.microsoft.com/office/powerpoint/2010/main" val="1854308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投票する（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22</a:t>
            </a:fld>
            <a:endParaRPr kumimoji="1" lang="ja-JP" altLang="en-US"/>
          </a:p>
        </p:txBody>
      </p:sp>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22818" t="34892" r="20550" b="9056"/>
          <a:stretch/>
        </p:blipFill>
        <p:spPr>
          <a:xfrm>
            <a:off x="1294065" y="1837111"/>
            <a:ext cx="7039935" cy="4465371"/>
          </a:xfrm>
          <a:prstGeom prst="rect">
            <a:avLst/>
          </a:prstGeom>
        </p:spPr>
      </p:pic>
      <p:sp>
        <p:nvSpPr>
          <p:cNvPr id="36" name="テキスト ボックス 35"/>
          <p:cNvSpPr txBox="1"/>
          <p:nvPr/>
        </p:nvSpPr>
        <p:spPr>
          <a:xfrm>
            <a:off x="620266" y="2706376"/>
            <a:ext cx="636713" cy="369332"/>
          </a:xfrm>
          <a:prstGeom prst="rect">
            <a:avLst/>
          </a:prstGeom>
          <a:noFill/>
        </p:spPr>
        <p:txBody>
          <a:bodyPr wrap="none" rtlCol="0">
            <a:spAutoFit/>
          </a:bodyPr>
          <a:lstStyle/>
          <a:p>
            <a:r>
              <a:rPr lang="ja-JP" altLang="en-US" b="1" dirty="0" smtClean="0">
                <a:solidFill>
                  <a:srgbClr val="FFC000"/>
                </a:solidFill>
              </a:rPr>
              <a:t>投票</a:t>
            </a:r>
            <a:endParaRPr lang="en-US" b="1" dirty="0">
              <a:solidFill>
                <a:srgbClr val="FFC000"/>
              </a:solidFill>
            </a:endParaRPr>
          </a:p>
        </p:txBody>
      </p:sp>
      <p:sp>
        <p:nvSpPr>
          <p:cNvPr id="43" name="楕円 42"/>
          <p:cNvSpPr/>
          <p:nvPr/>
        </p:nvSpPr>
        <p:spPr>
          <a:xfrm>
            <a:off x="1779021" y="5956220"/>
            <a:ext cx="1205248" cy="26169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00"/>
              </a:solidFill>
            </a:endParaRPr>
          </a:p>
        </p:txBody>
      </p:sp>
      <p:sp>
        <p:nvSpPr>
          <p:cNvPr id="44" name="テキスト ボックス 43"/>
          <p:cNvSpPr txBox="1"/>
          <p:nvPr/>
        </p:nvSpPr>
        <p:spPr>
          <a:xfrm>
            <a:off x="597996" y="6302482"/>
            <a:ext cx="4381328" cy="369332"/>
          </a:xfrm>
          <a:prstGeom prst="rect">
            <a:avLst/>
          </a:prstGeom>
          <a:noFill/>
        </p:spPr>
        <p:txBody>
          <a:bodyPr wrap="none" rtlCol="0">
            <a:spAutoFit/>
          </a:bodyPr>
          <a:lstStyle/>
          <a:p>
            <a:r>
              <a:rPr lang="ja-JP" altLang="en-US" b="1" dirty="0" smtClean="0">
                <a:solidFill>
                  <a:srgbClr val="FFC000"/>
                </a:solidFill>
              </a:rPr>
              <a:t>伝えたいことがあれば「</a:t>
            </a:r>
            <a:r>
              <a:rPr lang="en-US" altLang="ja-JP" b="1" dirty="0" smtClean="0">
                <a:solidFill>
                  <a:srgbClr val="FFC000"/>
                </a:solidFill>
              </a:rPr>
              <a:t>Add Comment</a:t>
            </a:r>
            <a:r>
              <a:rPr lang="ja-JP" altLang="en-US" b="1" dirty="0" smtClean="0">
                <a:solidFill>
                  <a:srgbClr val="FFC000"/>
                </a:solidFill>
              </a:rPr>
              <a:t>」</a:t>
            </a:r>
            <a:endParaRPr lang="en-US" b="1" dirty="0">
              <a:solidFill>
                <a:srgbClr val="FFC000"/>
              </a:solidFill>
            </a:endParaRPr>
          </a:p>
        </p:txBody>
      </p:sp>
      <p:sp>
        <p:nvSpPr>
          <p:cNvPr id="46" name="楕円 45"/>
          <p:cNvSpPr/>
          <p:nvPr/>
        </p:nvSpPr>
        <p:spPr>
          <a:xfrm>
            <a:off x="1413163" y="2681437"/>
            <a:ext cx="4505499" cy="365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00"/>
              </a:solidFill>
            </a:endParaRPr>
          </a:p>
        </p:txBody>
      </p:sp>
      <p:sp>
        <p:nvSpPr>
          <p:cNvPr id="9" name="フリーフォーム 8"/>
          <p:cNvSpPr/>
          <p:nvPr/>
        </p:nvSpPr>
        <p:spPr>
          <a:xfrm flipH="1">
            <a:off x="4385470" y="5827512"/>
            <a:ext cx="410973" cy="639790"/>
          </a:xfrm>
          <a:custGeom>
            <a:avLst/>
            <a:gdLst>
              <a:gd name="connsiteX0" fmla="*/ 4611 w 603127"/>
              <a:gd name="connsiteY0" fmla="*/ 366173 h 366173"/>
              <a:gd name="connsiteX1" fmla="*/ 87738 w 603127"/>
              <a:gd name="connsiteY1" fmla="*/ 58602 h 366173"/>
              <a:gd name="connsiteX2" fmla="*/ 603127 w 603127"/>
              <a:gd name="connsiteY2" fmla="*/ 413 h 366173"/>
            </a:gdLst>
            <a:ahLst/>
            <a:cxnLst>
              <a:cxn ang="0">
                <a:pos x="connsiteX0" y="connsiteY0"/>
              </a:cxn>
              <a:cxn ang="0">
                <a:pos x="connsiteX1" y="connsiteY1"/>
              </a:cxn>
              <a:cxn ang="0">
                <a:pos x="connsiteX2" y="connsiteY2"/>
              </a:cxn>
            </a:cxnLst>
            <a:rect l="l" t="t" r="r" b="b"/>
            <a:pathLst>
              <a:path w="603127" h="366173">
                <a:moveTo>
                  <a:pt x="4611" y="366173"/>
                </a:moveTo>
                <a:cubicBezTo>
                  <a:pt x="-3702" y="242867"/>
                  <a:pt x="-12015" y="119562"/>
                  <a:pt x="87738" y="58602"/>
                </a:cubicBezTo>
                <a:cubicBezTo>
                  <a:pt x="187491" y="-2358"/>
                  <a:pt x="395309" y="-973"/>
                  <a:pt x="603127" y="413"/>
                </a:cubicBezTo>
              </a:path>
            </a:pathLst>
          </a:custGeom>
          <a:noFill/>
          <a:ln w="28575">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
        <p:nvSpPr>
          <p:cNvPr id="11" name="右中かっこ 10"/>
          <p:cNvSpPr/>
          <p:nvPr/>
        </p:nvSpPr>
        <p:spPr>
          <a:xfrm>
            <a:off x="5844533" y="3269017"/>
            <a:ext cx="407326" cy="294890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テキスト ボックス 47"/>
          <p:cNvSpPr txBox="1"/>
          <p:nvPr/>
        </p:nvSpPr>
        <p:spPr>
          <a:xfrm>
            <a:off x="6403548" y="4558802"/>
            <a:ext cx="1088760" cy="369332"/>
          </a:xfrm>
          <a:prstGeom prst="rect">
            <a:avLst/>
          </a:prstGeom>
          <a:noFill/>
        </p:spPr>
        <p:txBody>
          <a:bodyPr wrap="none" rtlCol="0">
            <a:spAutoFit/>
          </a:bodyPr>
          <a:lstStyle/>
          <a:p>
            <a:r>
              <a:rPr lang="ja-JP" altLang="en-US" b="1" dirty="0" smtClean="0">
                <a:solidFill>
                  <a:srgbClr val="FF5050"/>
                </a:solidFill>
              </a:rPr>
              <a:t>投票</a:t>
            </a:r>
            <a:r>
              <a:rPr lang="ja-JP" altLang="en-US" b="1" dirty="0">
                <a:solidFill>
                  <a:srgbClr val="FF5050"/>
                </a:solidFill>
              </a:rPr>
              <a:t>結果</a:t>
            </a:r>
            <a:endParaRPr lang="en-US" b="1" dirty="0">
              <a:solidFill>
                <a:srgbClr val="FF5050"/>
              </a:solidFill>
            </a:endParaRPr>
          </a:p>
        </p:txBody>
      </p:sp>
    </p:spTree>
    <p:extLst>
      <p:ext uri="{BB962C8B-B14F-4D97-AF65-F5344CB8AC3E}">
        <p14:creationId xmlns:p14="http://schemas.microsoft.com/office/powerpoint/2010/main" val="2349064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その６</a:t>
            </a:r>
            <a:endParaRPr lang="en-US" altLang="ja-JP" sz="3200" dirty="0" smtClean="0"/>
          </a:p>
          <a:p>
            <a:pPr algn="ctr"/>
            <a:endParaRPr lang="en-US" altLang="ja-JP" sz="3200" dirty="0" smtClean="0"/>
          </a:p>
          <a:p>
            <a:pPr algn="ctr"/>
            <a:r>
              <a:rPr lang="ja-JP" altLang="en-US" sz="3200" dirty="0" smtClean="0"/>
              <a:t>他のチャンネルを探す・入る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23</a:t>
            </a:fld>
            <a:endParaRPr kumimoji="1" lang="ja-JP" altLang="en-US"/>
          </a:p>
        </p:txBody>
      </p:sp>
    </p:spTree>
    <p:extLst>
      <p:ext uri="{BB962C8B-B14F-4D97-AF65-F5344CB8AC3E}">
        <p14:creationId xmlns:p14="http://schemas.microsoft.com/office/powerpoint/2010/main" val="3424058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他のチャンネルを探す・入る</a:t>
            </a:r>
            <a:endParaRPr lang="en-US" dirty="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24</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71689"/>
          <a:stretch/>
        </p:blipFill>
        <p:spPr>
          <a:xfrm>
            <a:off x="780646" y="1806150"/>
            <a:ext cx="2091145" cy="4733630"/>
          </a:xfrm>
          <a:prstGeom prst="rect">
            <a:avLst/>
          </a:prstGeom>
        </p:spPr>
      </p:pic>
      <p:sp>
        <p:nvSpPr>
          <p:cNvPr id="6" name="楕円 5"/>
          <p:cNvSpPr/>
          <p:nvPr/>
        </p:nvSpPr>
        <p:spPr>
          <a:xfrm>
            <a:off x="1134431" y="3534337"/>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p:cNvSpPr txBox="1"/>
          <p:nvPr/>
        </p:nvSpPr>
        <p:spPr>
          <a:xfrm>
            <a:off x="1857638" y="3491599"/>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198" t="13232" r="21679"/>
          <a:stretch/>
        </p:blipFill>
        <p:spPr>
          <a:xfrm>
            <a:off x="3417683" y="1806150"/>
            <a:ext cx="4958913" cy="3529646"/>
          </a:xfrm>
          <a:prstGeom prst="rect">
            <a:avLst/>
          </a:prstGeom>
        </p:spPr>
      </p:pic>
      <p:sp>
        <p:nvSpPr>
          <p:cNvPr id="12" name="右矢印 11"/>
          <p:cNvSpPr/>
          <p:nvPr/>
        </p:nvSpPr>
        <p:spPr>
          <a:xfrm>
            <a:off x="2572464" y="2584640"/>
            <a:ext cx="1014153" cy="1634268"/>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グループ化 27"/>
          <p:cNvGrpSpPr/>
          <p:nvPr/>
        </p:nvGrpSpPr>
        <p:grpSpPr>
          <a:xfrm>
            <a:off x="5115602" y="4574257"/>
            <a:ext cx="3251529" cy="1214970"/>
            <a:chOff x="5115602" y="4574257"/>
            <a:chExt cx="3251529" cy="1214970"/>
          </a:xfrm>
        </p:grpSpPr>
        <p:sp>
          <p:nvSpPr>
            <p:cNvPr id="10" name="正方形/長方形 9"/>
            <p:cNvSpPr/>
            <p:nvPr/>
          </p:nvSpPr>
          <p:spPr>
            <a:xfrm>
              <a:off x="5115602" y="4574257"/>
              <a:ext cx="2201758" cy="406720"/>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3"/>
            <p:cNvPicPr>
              <a:picLocks noChangeAspect="1"/>
            </p:cNvPicPr>
            <p:nvPr/>
          </p:nvPicPr>
          <p:blipFill rotWithShape="1">
            <a:blip r:embed="rId3">
              <a:extLst>
                <a:ext uri="{28A0092B-C50C-407E-A947-70E740481C1C}">
                  <a14:useLocalDpi xmlns:a14="http://schemas.microsoft.com/office/drawing/2010/main" val="0"/>
                </a:ext>
              </a:extLst>
            </a:blip>
            <a:srcRect l="29539" t="82364" r="48516" b="9360"/>
            <a:stretch/>
          </p:blipFill>
          <p:spPr>
            <a:xfrm>
              <a:off x="5626707" y="5134471"/>
              <a:ext cx="2709334" cy="654756"/>
            </a:xfrm>
            <a:prstGeom prst="rect">
              <a:avLst/>
            </a:prstGeom>
            <a:ln w="38100">
              <a:solidFill>
                <a:srgbClr val="FF5050"/>
              </a:solidFill>
            </a:ln>
          </p:spPr>
        </p:pic>
        <p:cxnSp>
          <p:nvCxnSpPr>
            <p:cNvPr id="16" name="直線コネクタ 15"/>
            <p:cNvCxnSpPr/>
            <p:nvPr/>
          </p:nvCxnSpPr>
          <p:spPr>
            <a:xfrm>
              <a:off x="5115602" y="4975809"/>
              <a:ext cx="480015" cy="799683"/>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317360" y="4574257"/>
              <a:ext cx="1049771" cy="560214"/>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4692275" y="5776468"/>
            <a:ext cx="3877985" cy="830997"/>
            <a:chOff x="2506030" y="5759842"/>
            <a:chExt cx="3877985" cy="830997"/>
          </a:xfrm>
        </p:grpSpPr>
        <p:sp>
          <p:nvSpPr>
            <p:cNvPr id="11" name="テキスト ボックス 10"/>
            <p:cNvSpPr txBox="1"/>
            <p:nvPr/>
          </p:nvSpPr>
          <p:spPr>
            <a:xfrm>
              <a:off x="2506030" y="5759842"/>
              <a:ext cx="3877985" cy="830997"/>
            </a:xfrm>
            <a:prstGeom prst="rect">
              <a:avLst/>
            </a:prstGeom>
            <a:noFill/>
          </p:spPr>
          <p:txBody>
            <a:bodyPr wrap="none" rtlCol="0">
              <a:spAutoFit/>
            </a:bodyPr>
            <a:lstStyle/>
            <a:p>
              <a:pPr>
                <a:lnSpc>
                  <a:spcPct val="150000"/>
                </a:lnSpc>
              </a:pPr>
              <a:r>
                <a:rPr lang="ja-JP" altLang="en-US" sz="1600" b="1" dirty="0" smtClean="0">
                  <a:solidFill>
                    <a:srgbClr val="FF5050"/>
                  </a:solidFill>
                </a:rPr>
                <a:t>② </a:t>
              </a:r>
              <a:r>
                <a:rPr lang="ja-JP" altLang="en-US" sz="1600" b="1" dirty="0">
                  <a:solidFill>
                    <a:srgbClr val="FF5050"/>
                  </a:solidFill>
                </a:rPr>
                <a:t>気</a:t>
              </a:r>
              <a:r>
                <a:rPr lang="ja-JP" altLang="en-US" sz="1600" b="1" dirty="0" smtClean="0">
                  <a:solidFill>
                    <a:srgbClr val="FF5050"/>
                  </a:solidFill>
                </a:rPr>
                <a:t>になる目的のチャンネルをクリック</a:t>
              </a:r>
              <a:endParaRPr lang="en-US" altLang="ja-JP" sz="1600" b="1" dirty="0" smtClean="0">
                <a:solidFill>
                  <a:srgbClr val="FF5050"/>
                </a:solidFill>
              </a:endParaRPr>
            </a:p>
            <a:p>
              <a:pPr>
                <a:lnSpc>
                  <a:spcPct val="150000"/>
                </a:lnSpc>
              </a:pPr>
              <a:r>
                <a:rPr lang="ja-JP" altLang="en-US" sz="1600" b="1" dirty="0" smtClean="0">
                  <a:solidFill>
                    <a:srgbClr val="FF5050"/>
                  </a:solidFill>
                </a:rPr>
                <a:t>③</a:t>
              </a:r>
              <a:endParaRPr lang="en-US" sz="1600" b="1" dirty="0">
                <a:solidFill>
                  <a:srgbClr val="FF5050"/>
                </a:solidFill>
              </a:endParaRPr>
            </a:p>
          </p:txBody>
        </p:sp>
        <p:pic>
          <p:nvPicPr>
            <p:cNvPr id="23" name="図 22"/>
            <p:cNvPicPr>
              <a:picLocks noChangeAspect="1"/>
            </p:cNvPicPr>
            <p:nvPr/>
          </p:nvPicPr>
          <p:blipFill rotWithShape="1">
            <a:blip r:embed="rId4"/>
            <a:srcRect l="1206" t="6866" r="2944" b="16770"/>
            <a:stretch/>
          </p:blipFill>
          <p:spPr>
            <a:xfrm>
              <a:off x="2882230" y="6190646"/>
              <a:ext cx="1579419" cy="349134"/>
            </a:xfrm>
            <a:prstGeom prst="rect">
              <a:avLst/>
            </a:prstGeom>
          </p:spPr>
        </p:pic>
      </p:grpSp>
    </p:spTree>
    <p:extLst>
      <p:ext uri="{BB962C8B-B14F-4D97-AF65-F5344CB8AC3E}">
        <p14:creationId xmlns:p14="http://schemas.microsoft.com/office/powerpoint/2010/main" val="2007697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いろんな</a:t>
            </a:r>
            <a:r>
              <a:rPr lang="en-US" altLang="ja-JP" dirty="0" smtClean="0"/>
              <a:t>Tips</a:t>
            </a:r>
            <a:endParaRPr lang="en-US" dirty="0"/>
          </a:p>
        </p:txBody>
      </p:sp>
      <p:sp>
        <p:nvSpPr>
          <p:cNvPr id="3" name="コンテンツ プレースホルダー 2"/>
          <p:cNvSpPr>
            <a:spLocks noGrp="1"/>
          </p:cNvSpPr>
          <p:nvPr>
            <p:ph idx="1"/>
          </p:nvPr>
        </p:nvSpPr>
        <p:spPr>
          <a:xfrm>
            <a:off x="809997" y="1822976"/>
            <a:ext cx="7735487" cy="3366390"/>
          </a:xfrm>
        </p:spPr>
        <p:txBody>
          <a:bodyPr anchor="t">
            <a:normAutofit fontScale="92500" lnSpcReduction="20000"/>
          </a:bodyPr>
          <a:lstStyle/>
          <a:p>
            <a:r>
              <a:rPr lang="ja-JP" altLang="en-US" dirty="0" smtClean="0"/>
              <a:t>入力欄で矢印キー「↑」すると自分の直前の発言を編集します。</a:t>
            </a:r>
            <a:endParaRPr lang="en-US" altLang="ja-JP" dirty="0" smtClean="0"/>
          </a:p>
          <a:p>
            <a:endParaRPr lang="en-US" altLang="ja-JP" dirty="0" smtClean="0"/>
          </a:p>
          <a:p>
            <a:r>
              <a:rPr lang="en-US" altLang="ja-JP" dirty="0" err="1" smtClean="0"/>
              <a:t>Clipboad</a:t>
            </a:r>
            <a:r>
              <a:rPr lang="en-US" altLang="ja-JP" dirty="0" smtClean="0"/>
              <a:t> </a:t>
            </a:r>
            <a:r>
              <a:rPr lang="ja-JP" altLang="en-US" dirty="0" smtClean="0"/>
              <a:t>に画像を保存　➡　入力欄</a:t>
            </a:r>
            <a:r>
              <a:rPr lang="ja-JP" altLang="en-US" dirty="0"/>
              <a:t>に</a:t>
            </a:r>
            <a:r>
              <a:rPr lang="ja-JP" altLang="en-US" dirty="0" smtClean="0"/>
              <a:t> </a:t>
            </a:r>
            <a:r>
              <a:rPr lang="en-US" altLang="ja-JP" dirty="0" smtClean="0"/>
              <a:t>[</a:t>
            </a:r>
            <a:r>
              <a:rPr lang="en-US" altLang="ja-JP" dirty="0" err="1" smtClean="0"/>
              <a:t>Ctrl+V</a:t>
            </a:r>
            <a:r>
              <a:rPr lang="en-US" altLang="ja-JP" dirty="0" smtClean="0"/>
              <a:t>] </a:t>
            </a:r>
            <a:r>
              <a:rPr lang="ja-JP" altLang="en-US" dirty="0" smtClean="0"/>
              <a:t>　で貼れます。</a:t>
            </a:r>
            <a:endParaRPr lang="en-US" altLang="ja-JP" dirty="0" smtClean="0"/>
          </a:p>
          <a:p>
            <a:pPr lvl="1"/>
            <a:r>
              <a:rPr lang="en-US" altLang="ja-JP" dirty="0" smtClean="0"/>
              <a:t>[</a:t>
            </a:r>
            <a:r>
              <a:rPr lang="en-US" altLang="ja-JP" dirty="0" err="1" smtClean="0"/>
              <a:t>PrintScreen</a:t>
            </a:r>
            <a:r>
              <a:rPr lang="en-US" altLang="ja-JP" dirty="0" smtClean="0"/>
              <a:t>]</a:t>
            </a:r>
            <a:r>
              <a:rPr lang="ja-JP" altLang="en-US" dirty="0"/>
              <a:t>　➡</a:t>
            </a:r>
            <a:r>
              <a:rPr lang="ja-JP" altLang="en-US" dirty="0" smtClean="0"/>
              <a:t>　</a:t>
            </a:r>
            <a:r>
              <a:rPr lang="en-US" altLang="ja-JP" dirty="0" smtClean="0"/>
              <a:t>[</a:t>
            </a:r>
            <a:r>
              <a:rPr lang="en-US" altLang="ja-JP" dirty="0" err="1" smtClean="0"/>
              <a:t>Ctrl+V</a:t>
            </a:r>
            <a:r>
              <a:rPr lang="en-US" altLang="ja-JP" dirty="0" smtClean="0"/>
              <a:t>]</a:t>
            </a:r>
            <a:endParaRPr lang="en-US" altLang="ja-JP" dirty="0"/>
          </a:p>
          <a:p>
            <a:pPr lvl="1"/>
            <a:r>
              <a:rPr lang="en-US" altLang="ja-JP" dirty="0" smtClean="0"/>
              <a:t>Snipping Tool</a:t>
            </a:r>
            <a:r>
              <a:rPr lang="ja-JP" altLang="en-US" dirty="0"/>
              <a:t> </a:t>
            </a:r>
            <a:r>
              <a:rPr lang="ja-JP" altLang="en-US" dirty="0" smtClean="0"/>
              <a:t>→</a:t>
            </a:r>
            <a:r>
              <a:rPr lang="ja-JP" altLang="en-US" dirty="0"/>
              <a:t> </a:t>
            </a:r>
            <a:r>
              <a:rPr lang="ja-JP" altLang="en-US" dirty="0" smtClean="0"/>
              <a:t>新規作成＆範囲選択 →　  </a:t>
            </a:r>
            <a:r>
              <a:rPr lang="en-US" altLang="ja-JP" dirty="0" smtClean="0"/>
              <a:t>(</a:t>
            </a:r>
            <a:r>
              <a:rPr lang="ja-JP" altLang="en-US" dirty="0" smtClean="0"/>
              <a:t>コピー</a:t>
            </a:r>
            <a:r>
              <a:rPr lang="en-US" altLang="ja-JP" dirty="0" smtClean="0"/>
              <a:t>)</a:t>
            </a:r>
            <a:r>
              <a:rPr lang="ja-JP" altLang="en-US" dirty="0" smtClean="0"/>
              <a:t>　 ➡　</a:t>
            </a:r>
            <a:r>
              <a:rPr lang="en-US" altLang="ja-JP" dirty="0" smtClean="0"/>
              <a:t>[</a:t>
            </a:r>
            <a:r>
              <a:rPr lang="en-US" altLang="ja-JP" dirty="0" err="1" smtClean="0"/>
              <a:t>Ctrl+V</a:t>
            </a:r>
            <a:r>
              <a:rPr lang="en-US" altLang="ja-JP" dirty="0" smtClean="0"/>
              <a:t>]</a:t>
            </a:r>
          </a:p>
          <a:p>
            <a:endParaRPr lang="en-US" dirty="0" smtClean="0"/>
          </a:p>
          <a:p>
            <a:r>
              <a:rPr lang="en-US" dirty="0" smtClean="0"/>
              <a:t>Slack </a:t>
            </a:r>
            <a:r>
              <a:rPr lang="ja-JP" altLang="en-US" dirty="0" smtClean="0"/>
              <a:t>はほとんどの操作をコマンド（</a:t>
            </a:r>
            <a:r>
              <a:rPr lang="ja-JP" altLang="en-US" dirty="0"/>
              <a:t> </a:t>
            </a:r>
            <a:r>
              <a:rPr lang="en-US" altLang="ja-JP" dirty="0">
                <a:solidFill>
                  <a:srgbClr val="FFFF00"/>
                </a:solidFill>
              </a:rPr>
              <a:t>/</a:t>
            </a:r>
            <a:r>
              <a:rPr lang="ja-JP" altLang="en-US" dirty="0">
                <a:solidFill>
                  <a:srgbClr val="FFFF00"/>
                </a:solidFill>
              </a:rPr>
              <a:t>○</a:t>
            </a:r>
            <a:r>
              <a:rPr lang="ja-JP" altLang="en-US" dirty="0" smtClean="0">
                <a:solidFill>
                  <a:srgbClr val="FFFF00"/>
                </a:solidFill>
              </a:rPr>
              <a:t>○</a:t>
            </a:r>
            <a:r>
              <a:rPr lang="ja-JP" altLang="en-US" dirty="0" smtClean="0"/>
              <a:t>）で行えます。</a:t>
            </a:r>
            <a:endParaRPr lang="en-US" altLang="ja-JP" dirty="0" smtClean="0"/>
          </a:p>
          <a:p>
            <a:pPr lvl="1"/>
            <a:r>
              <a:rPr lang="en-US" dirty="0" smtClean="0"/>
              <a:t>/s  </a:t>
            </a:r>
            <a:r>
              <a:rPr lang="ja-JP" altLang="en-US" dirty="0" smtClean="0"/>
              <a:t>文字列</a:t>
            </a:r>
            <a:r>
              <a:rPr lang="en-US" altLang="ja-JP" dirty="0" smtClean="0"/>
              <a:t>				</a:t>
            </a:r>
            <a:r>
              <a:rPr lang="ja-JP" altLang="en-US" dirty="0" smtClean="0"/>
              <a:t>：</a:t>
            </a:r>
            <a:r>
              <a:rPr lang="en-US" altLang="ja-JP" dirty="0" smtClean="0"/>
              <a:t>WS</a:t>
            </a:r>
            <a:r>
              <a:rPr lang="ja-JP" altLang="en-US" dirty="0" smtClean="0"/>
              <a:t>内で “文字列” を検索</a:t>
            </a:r>
            <a:endParaRPr lang="en-US" altLang="ja-JP" dirty="0" smtClean="0"/>
          </a:p>
          <a:p>
            <a:pPr lvl="1"/>
            <a:r>
              <a:rPr lang="en-US" dirty="0" smtClean="0"/>
              <a:t>/invite @</a:t>
            </a:r>
            <a:r>
              <a:rPr lang="en-US" dirty="0" err="1" smtClean="0"/>
              <a:t>tarou.yamada</a:t>
            </a:r>
            <a:r>
              <a:rPr lang="en-US" dirty="0"/>
              <a:t>	</a:t>
            </a:r>
            <a:r>
              <a:rPr lang="en-US" dirty="0" smtClean="0"/>
              <a:t>	</a:t>
            </a:r>
            <a:r>
              <a:rPr lang="ja-JP" altLang="en-US" dirty="0" smtClean="0"/>
              <a:t>：今いるチャンネルに </a:t>
            </a:r>
            <a:r>
              <a:rPr lang="en-US" altLang="ja-JP" dirty="0" err="1" smtClean="0"/>
              <a:t>tarou.yamada</a:t>
            </a:r>
            <a:r>
              <a:rPr lang="en-US" altLang="ja-JP" dirty="0" smtClean="0"/>
              <a:t> </a:t>
            </a:r>
            <a:r>
              <a:rPr lang="ja-JP" altLang="en-US" dirty="0" smtClean="0"/>
              <a:t>を招待</a:t>
            </a:r>
            <a:endParaRPr lang="en-US" altLang="ja-JP" dirty="0" smtClean="0"/>
          </a:p>
          <a:p>
            <a:pPr lvl="1"/>
            <a:r>
              <a:rPr lang="ja-JP" altLang="en-US" dirty="0" smtClean="0"/>
              <a:t>その他のコマンドは </a:t>
            </a:r>
            <a:r>
              <a:rPr lang="en-US" altLang="ja-JP" dirty="0" err="1" smtClean="0"/>
              <a:t>slackbot</a:t>
            </a:r>
            <a:r>
              <a:rPr lang="en-US" altLang="ja-JP" dirty="0" smtClean="0"/>
              <a:t> </a:t>
            </a:r>
            <a:r>
              <a:rPr lang="ja-JP" altLang="en-US" dirty="0" smtClean="0"/>
              <a:t>に聞いて下さい↓↓</a:t>
            </a:r>
            <a:endParaRPr lang="en-US" altLang="ja-JP"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25</a:t>
            </a:fld>
            <a:endParaRPr kumimoji="1" lang="ja-JP" altLang="en-US"/>
          </a:p>
        </p:txBody>
      </p:sp>
      <p:pic>
        <p:nvPicPr>
          <p:cNvPr id="5" name="図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900" t="9473" r="61586" b="82752"/>
          <a:stretch/>
        </p:blipFill>
        <p:spPr>
          <a:xfrm>
            <a:off x="5142028" y="3088637"/>
            <a:ext cx="249382" cy="332509"/>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5408" r="5689" b="18310"/>
          <a:stretch/>
        </p:blipFill>
        <p:spPr>
          <a:xfrm>
            <a:off x="264808" y="5601848"/>
            <a:ext cx="1846273" cy="490271"/>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195" y="5185331"/>
            <a:ext cx="6544588" cy="1409897"/>
          </a:xfrm>
          <a:prstGeom prst="rect">
            <a:avLst/>
          </a:prstGeom>
        </p:spPr>
      </p:pic>
      <p:sp>
        <p:nvSpPr>
          <p:cNvPr id="8" name="右矢印 7"/>
          <p:cNvSpPr/>
          <p:nvPr/>
        </p:nvSpPr>
        <p:spPr>
          <a:xfrm>
            <a:off x="2185890" y="5538818"/>
            <a:ext cx="219507" cy="60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003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49682"/>
            <a:ext cx="9144000" cy="2077492"/>
          </a:xfrm>
          <a:prstGeom prst="rect">
            <a:avLst/>
          </a:prstGeom>
          <a:noFill/>
        </p:spPr>
        <p:txBody>
          <a:bodyPr wrap="square" rtlCol="0">
            <a:spAutoFit/>
          </a:bodyPr>
          <a:lstStyle/>
          <a:p>
            <a:pPr algn="ctr">
              <a:lnSpc>
                <a:spcPct val="150000"/>
              </a:lnSpc>
            </a:pPr>
            <a:r>
              <a:rPr lang="ja-JP" altLang="en-US" sz="3200" dirty="0" smtClean="0"/>
              <a:t>運用方針と</a:t>
            </a:r>
            <a:r>
              <a:rPr lang="ja-JP" altLang="en-US" sz="3200" dirty="0"/>
              <a:t>留意</a:t>
            </a:r>
            <a:r>
              <a:rPr lang="ja-JP" altLang="en-US" sz="3200" dirty="0" smtClean="0"/>
              <a:t>事項</a:t>
            </a:r>
            <a:endParaRPr lang="en-US" altLang="ja-JP" sz="3200" dirty="0" smtClean="0"/>
          </a:p>
          <a:p>
            <a:pPr algn="ctr">
              <a:lnSpc>
                <a:spcPct val="150000"/>
              </a:lnSpc>
            </a:pPr>
            <a:r>
              <a:rPr lang="ja-JP" altLang="en-US" sz="5400" dirty="0" smtClean="0"/>
              <a:t>（頑張って全部読む）</a:t>
            </a:r>
            <a:endParaRPr lang="en-US" altLang="ja-JP" sz="54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26</a:t>
            </a:fld>
            <a:endParaRPr kumimoji="1" lang="ja-JP" altLang="en-US"/>
          </a:p>
        </p:txBody>
      </p:sp>
    </p:spTree>
    <p:extLst>
      <p:ext uri="{BB962C8B-B14F-4D97-AF65-F5344CB8AC3E}">
        <p14:creationId xmlns:p14="http://schemas.microsoft.com/office/powerpoint/2010/main" val="2312916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運用方針</a:t>
            </a:r>
            <a:endParaRPr kumimoji="1" lang="ja-JP" altLang="en-US" dirty="0"/>
          </a:p>
        </p:txBody>
      </p:sp>
      <p:sp>
        <p:nvSpPr>
          <p:cNvPr id="3" name="コンテンツ プレースホルダー 2"/>
          <p:cNvSpPr>
            <a:spLocks noGrp="1"/>
          </p:cNvSpPr>
          <p:nvPr>
            <p:ph idx="1"/>
          </p:nvPr>
        </p:nvSpPr>
        <p:spPr>
          <a:xfrm>
            <a:off x="462433" y="1902421"/>
            <a:ext cx="8212974" cy="4701579"/>
          </a:xfrm>
        </p:spPr>
        <p:txBody>
          <a:bodyPr anchor="t">
            <a:normAutofit fontScale="92500" lnSpcReduction="10000"/>
          </a:bodyPr>
          <a:lstStyle/>
          <a:p>
            <a:pPr>
              <a:buFont typeface="+mj-lt"/>
              <a:buAutoNum type="arabicPeriod"/>
            </a:pPr>
            <a:r>
              <a:rPr lang="en-US" altLang="ja-JP" sz="1400" b="1" dirty="0"/>
              <a:t>【</a:t>
            </a:r>
            <a:r>
              <a:rPr lang="ja-JP" altLang="en-US" sz="1400" b="1" dirty="0">
                <a:solidFill>
                  <a:srgbClr val="FF0000"/>
                </a:solidFill>
              </a:rPr>
              <a:t>学生</a:t>
            </a:r>
            <a:r>
              <a:rPr lang="en-US" altLang="ja-JP" sz="1400" b="1" dirty="0"/>
              <a:t>】</a:t>
            </a:r>
            <a:r>
              <a:rPr lang="ja-JP" altLang="en-US" sz="1400" b="1" dirty="0" smtClean="0">
                <a:solidFill>
                  <a:srgbClr val="FFC000"/>
                </a:solidFill>
              </a:rPr>
              <a:t>報連相や質問回答の共有</a:t>
            </a:r>
            <a:r>
              <a:rPr lang="ja-JP" altLang="en-US" sz="1400" b="1" dirty="0" smtClean="0"/>
              <a:t>をうながす。</a:t>
            </a:r>
            <a:r>
              <a:rPr lang="ja-JP" altLang="en-US" sz="1400" b="1" dirty="0" smtClean="0">
                <a:solidFill>
                  <a:srgbClr val="FF0000"/>
                </a:solidFill>
              </a:rPr>
              <a:t>　</a:t>
            </a:r>
            <a:r>
              <a:rPr lang="ja-JP" altLang="en-US" sz="1400" b="1" dirty="0" smtClean="0"/>
              <a:t>⇒　</a:t>
            </a:r>
            <a:r>
              <a:rPr lang="ja-JP" altLang="en-US" sz="1400" b="1" dirty="0" smtClean="0">
                <a:solidFill>
                  <a:schemeClr val="accent4"/>
                </a:solidFill>
              </a:rPr>
              <a:t> </a:t>
            </a:r>
            <a:r>
              <a:rPr lang="en-US" altLang="ja-JP" sz="1400" b="1" u="sng" dirty="0">
                <a:solidFill>
                  <a:srgbClr val="FF7C80"/>
                </a:solidFill>
              </a:rPr>
              <a:t>#students</a:t>
            </a:r>
            <a:r>
              <a:rPr lang="en-US" altLang="ja-JP" sz="1400" b="1" dirty="0">
                <a:solidFill>
                  <a:srgbClr val="FF7C80"/>
                </a:solidFill>
              </a:rPr>
              <a:t>  </a:t>
            </a:r>
            <a:r>
              <a:rPr lang="en-US" altLang="ja-JP" sz="1400" b="1" u="sng" dirty="0">
                <a:solidFill>
                  <a:srgbClr val="FF7C80"/>
                </a:solidFill>
              </a:rPr>
              <a:t>#</a:t>
            </a:r>
            <a:r>
              <a:rPr lang="en-US" altLang="ja-JP" sz="1400" b="1" u="sng" dirty="0" err="1">
                <a:solidFill>
                  <a:srgbClr val="FF7C80"/>
                </a:solidFill>
              </a:rPr>
              <a:t>wakaran</a:t>
            </a:r>
            <a:r>
              <a:rPr lang="en-US" altLang="ja-JP" sz="1400" b="1" u="sng" dirty="0">
                <a:solidFill>
                  <a:srgbClr val="FF7C80"/>
                </a:solidFill>
              </a:rPr>
              <a:t>-net</a:t>
            </a:r>
            <a:r>
              <a:rPr lang="ja-JP" altLang="en-US" sz="1400" b="1" dirty="0">
                <a:solidFill>
                  <a:srgbClr val="FF7C80"/>
                </a:solidFill>
              </a:rPr>
              <a:t> </a:t>
            </a:r>
            <a:r>
              <a:rPr lang="en-US" altLang="ja-JP" sz="1400" b="1" dirty="0">
                <a:solidFill>
                  <a:srgbClr val="FF7C80"/>
                </a:solidFill>
              </a:rPr>
              <a:t> </a:t>
            </a:r>
            <a:r>
              <a:rPr lang="en-US" altLang="ja-JP" sz="1400" b="1" u="sng" dirty="0" smtClean="0">
                <a:solidFill>
                  <a:srgbClr val="FF7C80"/>
                </a:solidFill>
              </a:rPr>
              <a:t>#&lt;</a:t>
            </a:r>
            <a:r>
              <a:rPr lang="ja-JP" altLang="en-US" sz="1400" b="1" u="sng" dirty="0" smtClean="0">
                <a:solidFill>
                  <a:srgbClr val="FF7C80"/>
                </a:solidFill>
              </a:rPr>
              <a:t>開発系</a:t>
            </a:r>
            <a:r>
              <a:rPr lang="en-US" altLang="ja-JP" sz="1400" b="1" u="sng" dirty="0" smtClean="0">
                <a:solidFill>
                  <a:srgbClr val="FF7C80"/>
                </a:solidFill>
              </a:rPr>
              <a:t>&gt;</a:t>
            </a:r>
            <a:endParaRPr lang="en-US" altLang="ja-JP" sz="1200" dirty="0" smtClean="0"/>
          </a:p>
          <a:p>
            <a:pPr lvl="1"/>
            <a:r>
              <a:rPr lang="ja-JP" altLang="en-US" sz="1200" dirty="0" smtClean="0"/>
              <a:t>各チャンネルで</a:t>
            </a:r>
            <a:r>
              <a:rPr lang="ja-JP" altLang="en-US" sz="1200" dirty="0"/>
              <a:t>質問</a:t>
            </a:r>
            <a:r>
              <a:rPr lang="en-US" altLang="ja-JP" sz="1200" dirty="0"/>
              <a:t>/</a:t>
            </a:r>
            <a:r>
              <a:rPr lang="ja-JP" altLang="en-US" sz="1200" dirty="0"/>
              <a:t>回答を</a:t>
            </a:r>
            <a:r>
              <a:rPr lang="ja-JP" altLang="en-US" sz="1200" dirty="0" smtClean="0">
                <a:solidFill>
                  <a:srgbClr val="CCFFFF"/>
                </a:solidFill>
              </a:rPr>
              <a:t>共有</a:t>
            </a:r>
            <a:r>
              <a:rPr lang="ja-JP" altLang="en-US" sz="1200" dirty="0" smtClean="0"/>
              <a:t>する癖をつけ、</a:t>
            </a:r>
            <a:r>
              <a:rPr lang="ja-JP" altLang="en-US" sz="1300" b="1" dirty="0">
                <a:solidFill>
                  <a:srgbClr val="CCFFFF"/>
                </a:solidFill>
              </a:rPr>
              <a:t>回答者の手間を減らす</a:t>
            </a:r>
            <a:r>
              <a:rPr lang="ja-JP" altLang="en-US" sz="1200" dirty="0"/>
              <a:t>。</a:t>
            </a:r>
            <a:r>
              <a:rPr lang="ja-JP" altLang="en-US" sz="1300" b="1" dirty="0">
                <a:solidFill>
                  <a:srgbClr val="CCFFFF"/>
                </a:solidFill>
              </a:rPr>
              <a:t>日頃の共有で引継ぎの負担も減らす。</a:t>
            </a:r>
            <a:endParaRPr lang="en-US" altLang="ja-JP" sz="1300" b="1" dirty="0">
              <a:solidFill>
                <a:srgbClr val="CCFFFF"/>
              </a:solidFill>
            </a:endParaRPr>
          </a:p>
          <a:p>
            <a:pPr lvl="1"/>
            <a:r>
              <a:rPr lang="ja-JP" altLang="en-US" sz="1200" dirty="0"/>
              <a:t>メーリスに流す程じゃない「小さなバグや仕様変更」</a:t>
            </a:r>
            <a:r>
              <a:rPr lang="ja-JP" altLang="en-US" sz="1200" dirty="0" smtClean="0"/>
              <a:t>などを共有する癖をつける（</a:t>
            </a:r>
            <a:r>
              <a:rPr lang="ja-JP" altLang="en-US" sz="1200" dirty="0"/>
              <a:t>結構だいじ）。</a:t>
            </a:r>
            <a:endParaRPr lang="en-US" altLang="ja-JP" sz="1200" dirty="0"/>
          </a:p>
          <a:p>
            <a:pPr lvl="1">
              <a:lnSpc>
                <a:spcPct val="120000"/>
              </a:lnSpc>
            </a:pPr>
            <a:r>
              <a:rPr lang="ja-JP" altLang="en-US" sz="1400" b="1" dirty="0" smtClean="0">
                <a:solidFill>
                  <a:srgbClr val="CCFFFF"/>
                </a:solidFill>
              </a:rPr>
              <a:t>メーリスに流すべき（＝先生方も知っておくべき）内容は、必ずメーリスへ。</a:t>
            </a:r>
            <a:r>
              <a:rPr lang="en-US" altLang="ja-JP" sz="1400" b="1" dirty="0" smtClean="0">
                <a:solidFill>
                  <a:srgbClr val="CCFFFF"/>
                </a:solidFill>
              </a:rPr>
              <a:t/>
            </a:r>
            <a:br>
              <a:rPr lang="en-US" altLang="ja-JP" sz="1400" b="1" dirty="0" smtClean="0">
                <a:solidFill>
                  <a:srgbClr val="CCFFFF"/>
                </a:solidFill>
              </a:rPr>
            </a:br>
            <a:r>
              <a:rPr lang="ja-JP" altLang="en-US" sz="1200" dirty="0" smtClean="0"/>
              <a:t>学生間の情報を増やすものであり、メーリスの</a:t>
            </a:r>
            <a:r>
              <a:rPr lang="ja-JP" altLang="en-US" sz="1200" dirty="0"/>
              <a:t>情報量を減らすもので</a:t>
            </a:r>
            <a:r>
              <a:rPr lang="ja-JP" altLang="en-US" sz="1200" dirty="0" smtClean="0"/>
              <a:t>はありません。</a:t>
            </a:r>
            <a:endParaRPr lang="en-US" altLang="ja-JP" sz="1200" dirty="0" smtClean="0"/>
          </a:p>
          <a:p>
            <a:pPr>
              <a:buFont typeface="+mj-lt"/>
              <a:buAutoNum type="arabicPeriod"/>
            </a:pPr>
            <a:endParaRPr lang="en-US" altLang="ja-JP" sz="1400" b="1" dirty="0" smtClean="0">
              <a:solidFill>
                <a:srgbClr val="CCFFFF"/>
              </a:solidFill>
            </a:endParaRPr>
          </a:p>
          <a:p>
            <a:pPr>
              <a:buFont typeface="+mj-lt"/>
              <a:buAutoNum type="arabicPeriod"/>
            </a:pPr>
            <a:r>
              <a:rPr lang="en-US" altLang="ja-JP" sz="1400" b="1" dirty="0" smtClean="0"/>
              <a:t>【</a:t>
            </a:r>
            <a:r>
              <a:rPr lang="ja-JP" altLang="en-US" sz="1400" b="1" dirty="0">
                <a:solidFill>
                  <a:srgbClr val="FF0000"/>
                </a:solidFill>
              </a:rPr>
              <a:t>全体</a:t>
            </a:r>
            <a:r>
              <a:rPr lang="en-US" altLang="ja-JP" sz="1400" b="1" dirty="0"/>
              <a:t>】</a:t>
            </a:r>
            <a:r>
              <a:rPr lang="ja-JP" altLang="en-US" sz="1400" b="1" dirty="0" smtClean="0">
                <a:solidFill>
                  <a:srgbClr val="FFC000"/>
                </a:solidFill>
              </a:rPr>
              <a:t>計安学生</a:t>
            </a:r>
            <a:r>
              <a:rPr lang="ja-JP" altLang="en-US" sz="1400" b="1" dirty="0">
                <a:solidFill>
                  <a:srgbClr val="FFC000"/>
                </a:solidFill>
              </a:rPr>
              <a:t>＋</a:t>
            </a:r>
            <a:r>
              <a:rPr lang="ja-JP" altLang="en-US" sz="1400" b="1" dirty="0" smtClean="0">
                <a:solidFill>
                  <a:srgbClr val="FFC000"/>
                </a:solidFill>
              </a:rPr>
              <a:t>関係者</a:t>
            </a:r>
            <a:r>
              <a:rPr lang="ja-JP" altLang="en-US" sz="1400" b="1" dirty="0">
                <a:solidFill>
                  <a:srgbClr val="FFC000"/>
                </a:solidFill>
              </a:rPr>
              <a:t>に</a:t>
            </a:r>
            <a:r>
              <a:rPr lang="ja-JP" altLang="en-US" sz="1400" b="1" dirty="0" smtClean="0">
                <a:solidFill>
                  <a:srgbClr val="FFC000"/>
                </a:solidFill>
              </a:rPr>
              <a:t>よる知恵袋</a:t>
            </a:r>
            <a:r>
              <a:rPr lang="ja-JP" altLang="en-US" sz="1400" b="1" dirty="0" smtClean="0"/>
              <a:t>をつくる。</a:t>
            </a:r>
            <a:r>
              <a:rPr lang="ja-JP" altLang="en-US" sz="1400" b="1" dirty="0" smtClean="0">
                <a:solidFill>
                  <a:srgbClr val="FFC000"/>
                </a:solidFill>
              </a:rPr>
              <a:t>　</a:t>
            </a:r>
            <a:r>
              <a:rPr lang="ja-JP" altLang="en-US" sz="1400" b="1" dirty="0" smtClean="0"/>
              <a:t>⇒　</a:t>
            </a:r>
            <a:r>
              <a:rPr lang="en-US" altLang="ja-JP" sz="1400" b="1" u="sng" dirty="0" smtClean="0">
                <a:solidFill>
                  <a:srgbClr val="FF7C80"/>
                </a:solidFill>
              </a:rPr>
              <a:t>#</a:t>
            </a:r>
            <a:r>
              <a:rPr lang="en-US" altLang="ja-JP" sz="1400" b="1" u="sng" dirty="0">
                <a:solidFill>
                  <a:srgbClr val="FF7C80"/>
                </a:solidFill>
              </a:rPr>
              <a:t>wakaran-net</a:t>
            </a:r>
          </a:p>
          <a:p>
            <a:pPr lvl="1"/>
            <a:r>
              <a:rPr lang="ja-JP" altLang="en-US" sz="1400" b="1" dirty="0" smtClean="0">
                <a:solidFill>
                  <a:srgbClr val="CCFFFF"/>
                </a:solidFill>
              </a:rPr>
              <a:t>「何</a:t>
            </a:r>
            <a:r>
              <a:rPr lang="ja-JP" altLang="en-US" sz="1400" b="1" dirty="0">
                <a:solidFill>
                  <a:srgbClr val="CCFFFF"/>
                </a:solidFill>
              </a:rPr>
              <a:t>でも聞く自由があるし、何も答えない権利も</a:t>
            </a:r>
            <a:r>
              <a:rPr lang="ja-JP" altLang="en-US" sz="1400" b="1" dirty="0" smtClean="0">
                <a:solidFill>
                  <a:srgbClr val="CCFFFF"/>
                </a:solidFill>
              </a:rPr>
              <a:t>ある」</a:t>
            </a:r>
            <a:r>
              <a:rPr lang="ja-JP" altLang="en-US" sz="1400" b="1" dirty="0" smtClean="0"/>
              <a:t>全員参加のネットワーク。</a:t>
            </a:r>
            <a:endParaRPr lang="en-US" altLang="ja-JP" sz="1000" dirty="0" smtClean="0"/>
          </a:p>
          <a:p>
            <a:pPr lvl="1"/>
            <a:r>
              <a:rPr lang="ja-JP" altLang="en-US" sz="1200" dirty="0" smtClean="0"/>
              <a:t>似た経験の人が沢山いる場に聞けば、優しい誰かから情報が返ってくるかもの精神。返ってきたらラッキー。</a:t>
            </a:r>
            <a:endParaRPr lang="en-US" altLang="ja-JP" sz="1200" dirty="0"/>
          </a:p>
          <a:p>
            <a:pPr lvl="1">
              <a:lnSpc>
                <a:spcPct val="120000"/>
              </a:lnSpc>
            </a:pPr>
            <a:r>
              <a:rPr lang="ja-JP" altLang="en-US" sz="1200" b="1" dirty="0" smtClean="0"/>
              <a:t>「</a:t>
            </a:r>
            <a:r>
              <a:rPr lang="en-US" altLang="ja-JP" sz="1200" b="1" dirty="0" smtClean="0"/>
              <a:t>Vim </a:t>
            </a:r>
            <a:r>
              <a:rPr lang="ja-JP" altLang="en-US" sz="1200" b="1" dirty="0" smtClean="0"/>
              <a:t>の終了の仕方がわかりません」「</a:t>
            </a:r>
            <a:r>
              <a:rPr lang="en-US" altLang="ja-JP" sz="1200" b="1" dirty="0" err="1" smtClean="0"/>
              <a:t>git</a:t>
            </a:r>
            <a:r>
              <a:rPr lang="en-US" altLang="ja-JP" sz="1200" b="1" dirty="0" smtClean="0"/>
              <a:t> </a:t>
            </a:r>
            <a:r>
              <a:rPr lang="ja-JP" altLang="en-US" sz="1200" b="1" dirty="0" smtClean="0"/>
              <a:t>コマンド意味不」「このエラー何です」「英語論文まず何すればいいですか」「このソフトであれどうやるの」「○○勉強したいけど何読めばいいですか」 → </a:t>
            </a:r>
            <a:r>
              <a:rPr lang="ja-JP" altLang="en-US" sz="1200" b="1" dirty="0" smtClean="0">
                <a:solidFill>
                  <a:srgbClr val="FFFF00"/>
                </a:solidFill>
              </a:rPr>
              <a:t>何でも質問可。</a:t>
            </a:r>
            <a:endParaRPr lang="en-US" altLang="ja-JP" sz="1200" b="1" dirty="0" smtClean="0">
              <a:solidFill>
                <a:srgbClr val="FFFF00"/>
              </a:solidFill>
            </a:endParaRPr>
          </a:p>
          <a:p>
            <a:pPr lvl="1"/>
            <a:r>
              <a:rPr lang="en-US" altLang="ja-JP" sz="1200" b="1" dirty="0" smtClean="0"/>
              <a:t>※</a:t>
            </a:r>
            <a:r>
              <a:rPr lang="ja-JP" altLang="en-US" sz="1200" b="1" dirty="0" smtClean="0"/>
              <a:t>「次のゼミ何やるんですか」「</a:t>
            </a:r>
            <a:r>
              <a:rPr lang="en-US" altLang="ja-JP" sz="1200" b="1" dirty="0" err="1" smtClean="0"/>
              <a:t>FEMSolid</a:t>
            </a:r>
            <a:r>
              <a:rPr lang="ja-JP" altLang="en-US" sz="1200" b="1" dirty="0" smtClean="0"/>
              <a:t>のこの変数なに」→ </a:t>
            </a:r>
            <a:r>
              <a:rPr lang="ja-JP" altLang="en-US" sz="1200" b="1" dirty="0" smtClean="0">
                <a:solidFill>
                  <a:srgbClr val="FFFF00"/>
                </a:solidFill>
              </a:rPr>
              <a:t>研究室ローカルにしかならない話は別のチャンネルへ。</a:t>
            </a:r>
            <a:endParaRPr lang="en-US" altLang="ja-JP" sz="1200" b="1" dirty="0" smtClean="0">
              <a:solidFill>
                <a:srgbClr val="FFFF00"/>
              </a:solidFill>
            </a:endParaRPr>
          </a:p>
          <a:p>
            <a:pPr lvl="1">
              <a:lnSpc>
                <a:spcPct val="120000"/>
              </a:lnSpc>
            </a:pPr>
            <a:r>
              <a:rPr lang="ja-JP" altLang="en-US" sz="1200" b="1" dirty="0" smtClean="0">
                <a:solidFill>
                  <a:srgbClr val="CCFFFF"/>
                </a:solidFill>
              </a:rPr>
              <a:t>関係者の</a:t>
            </a:r>
            <a:r>
              <a:rPr lang="ja-JP" altLang="en-US" sz="1200" b="1" dirty="0" smtClean="0">
                <a:solidFill>
                  <a:srgbClr val="CCFFFF"/>
                </a:solidFill>
              </a:rPr>
              <a:t>方</a:t>
            </a:r>
            <a:r>
              <a:rPr lang="ja-JP" altLang="en-US" sz="1200" b="1" dirty="0">
                <a:solidFill>
                  <a:srgbClr val="CCFFFF"/>
                </a:solidFill>
              </a:rPr>
              <a:t>も</a:t>
            </a:r>
            <a:r>
              <a:rPr lang="ja-JP" altLang="en-US" sz="1200" b="1" dirty="0" smtClean="0">
                <a:solidFill>
                  <a:srgbClr val="CCFFFF"/>
                </a:solidFill>
              </a:rPr>
              <a:t>負担</a:t>
            </a:r>
            <a:r>
              <a:rPr lang="ja-JP" altLang="en-US" sz="1200" b="1" dirty="0">
                <a:solidFill>
                  <a:srgbClr val="CCFFFF"/>
                </a:solidFill>
              </a:rPr>
              <a:t>に</a:t>
            </a:r>
            <a:r>
              <a:rPr lang="ja-JP" altLang="en-US" sz="1200" b="1" dirty="0" smtClean="0">
                <a:solidFill>
                  <a:srgbClr val="CCFFFF"/>
                </a:solidFill>
              </a:rPr>
              <a:t>ならないようにご</a:t>
            </a:r>
            <a:r>
              <a:rPr lang="ja-JP" altLang="en-US" sz="1200" b="1" dirty="0">
                <a:solidFill>
                  <a:srgbClr val="CCFFFF"/>
                </a:solidFill>
              </a:rPr>
              <a:t>協力</a:t>
            </a:r>
            <a:r>
              <a:rPr lang="ja-JP" altLang="en-US" sz="1200" b="1" dirty="0" smtClean="0">
                <a:solidFill>
                  <a:srgbClr val="CCFFFF"/>
                </a:solidFill>
              </a:rPr>
              <a:t>してもらえたらと思います</a:t>
            </a:r>
            <a:r>
              <a:rPr lang="ja-JP" altLang="en-US" sz="1200" b="1" dirty="0" smtClean="0"/>
              <a:t>。参加</a:t>
            </a:r>
            <a:r>
              <a:rPr lang="ja-JP" altLang="en-US" sz="1200" b="1" dirty="0" smtClean="0"/>
              <a:t>もチャンネル</a:t>
            </a:r>
            <a:r>
              <a:rPr lang="ja-JP" altLang="en-US" sz="1200" b="1" dirty="0" smtClean="0"/>
              <a:t>への</a:t>
            </a:r>
            <a:r>
              <a:rPr lang="ja-JP" altLang="en-US" sz="1200" b="1" dirty="0" smtClean="0"/>
              <a:t>質問・回答も自由です。</a:t>
            </a:r>
            <a:r>
              <a:rPr lang="ja-JP" altLang="en-US" sz="1200" b="1" dirty="0" smtClean="0"/>
              <a:t>「当時これをちょろっと教えて</a:t>
            </a:r>
            <a:r>
              <a:rPr lang="ja-JP" altLang="en-US" sz="1200" b="1" dirty="0"/>
              <a:t>くれる人居たら</a:t>
            </a:r>
            <a:r>
              <a:rPr lang="ja-JP" altLang="en-US" sz="1200" b="1" dirty="0" smtClean="0"/>
              <a:t>よかったなあ」を無駄にしないためのチャンネルです。</a:t>
            </a:r>
            <a:r>
              <a:rPr lang="en-US" altLang="ja-JP" sz="1200" b="1" dirty="0" smtClean="0"/>
              <a:t/>
            </a:r>
            <a:br>
              <a:rPr lang="en-US" altLang="ja-JP" sz="1200" b="1" dirty="0" smtClean="0"/>
            </a:br>
            <a:endParaRPr lang="en-US" altLang="ja-JP" sz="1400" b="1" dirty="0" smtClean="0"/>
          </a:p>
          <a:p>
            <a:pPr>
              <a:buFont typeface="+mj-lt"/>
              <a:buAutoNum type="arabicPeriod"/>
            </a:pPr>
            <a:r>
              <a:rPr lang="ja-JP" altLang="en-US" sz="1400" b="1" dirty="0" smtClean="0">
                <a:solidFill>
                  <a:srgbClr val="FFC000"/>
                </a:solidFill>
              </a:rPr>
              <a:t>誰</a:t>
            </a:r>
            <a:r>
              <a:rPr lang="ja-JP" altLang="en-US" sz="1400" b="1" dirty="0">
                <a:solidFill>
                  <a:srgbClr val="FFC000"/>
                </a:solidFill>
              </a:rPr>
              <a:t>がどんな新しいチャンネル作ろうが、その中をどういう運用にしようが、完全</a:t>
            </a:r>
            <a:r>
              <a:rPr lang="ja-JP" altLang="en-US" sz="1400" b="1" dirty="0" smtClean="0">
                <a:solidFill>
                  <a:srgbClr val="FFC000"/>
                </a:solidFill>
              </a:rPr>
              <a:t>自由。</a:t>
            </a:r>
            <a:endParaRPr lang="en-US" altLang="ja-JP" sz="1400" b="1" dirty="0">
              <a:solidFill>
                <a:srgbClr val="FFC000"/>
              </a:solidFill>
            </a:endParaRPr>
          </a:p>
          <a:p>
            <a:pPr lvl="1"/>
            <a:r>
              <a:rPr lang="en-US" altLang="ja-JP" sz="1200" dirty="0" smtClean="0"/>
              <a:t>B4 </a:t>
            </a:r>
            <a:r>
              <a:rPr lang="ja-JP" altLang="en-US" sz="1200" dirty="0" smtClean="0"/>
              <a:t>も 関係者も自由。</a:t>
            </a:r>
            <a:r>
              <a:rPr lang="en-US" altLang="ja-JP" sz="1200" dirty="0" smtClean="0"/>
              <a:t>#wccm20xx </a:t>
            </a:r>
            <a:r>
              <a:rPr lang="en-US" altLang="ja-JP" sz="1200" dirty="0"/>
              <a:t>#</a:t>
            </a:r>
            <a:r>
              <a:rPr lang="ja-JP" altLang="en-US" sz="1200" dirty="0"/>
              <a:t>○○ゼミ</a:t>
            </a:r>
            <a:r>
              <a:rPr lang="en-US" altLang="ja-JP" sz="1200" dirty="0"/>
              <a:t> #</a:t>
            </a:r>
            <a:r>
              <a:rPr lang="ja-JP" altLang="en-US" sz="1200" dirty="0"/>
              <a:t>追いコン準備  </a:t>
            </a:r>
            <a:r>
              <a:rPr lang="en-US" altLang="ja-JP" sz="1200" dirty="0" smtClean="0"/>
              <a:t>#</a:t>
            </a:r>
            <a:r>
              <a:rPr lang="ja-JP" altLang="en-US" sz="1200" dirty="0"/>
              <a:t>老人会</a:t>
            </a:r>
            <a:r>
              <a:rPr lang="ja-JP" altLang="en-US" sz="1200" dirty="0" smtClean="0"/>
              <a:t> </a:t>
            </a:r>
            <a:r>
              <a:rPr lang="en-US" altLang="ja-JP" sz="1200" dirty="0" smtClean="0"/>
              <a:t>… </a:t>
            </a:r>
            <a:r>
              <a:rPr lang="ja-JP" altLang="en-US" sz="1200" dirty="0" smtClean="0"/>
              <a:t>など</a:t>
            </a:r>
            <a:r>
              <a:rPr lang="ja-JP" altLang="en-US" sz="1200" dirty="0"/>
              <a:t>ご自由に（</a:t>
            </a:r>
            <a:r>
              <a:rPr lang="ja-JP" altLang="en-US" sz="1200" b="1" dirty="0">
                <a:solidFill>
                  <a:srgbClr val="FFFF00"/>
                </a:solidFill>
              </a:rPr>
              <a:t>目的欄は</a:t>
            </a:r>
            <a:r>
              <a:rPr lang="ja-JP" altLang="en-US" sz="1200" b="1" dirty="0" smtClean="0">
                <a:solidFill>
                  <a:srgbClr val="FFFF00"/>
                </a:solidFill>
              </a:rPr>
              <a:t>必須</a:t>
            </a:r>
            <a:r>
              <a:rPr lang="ja-JP" altLang="en-US" sz="1200" dirty="0" smtClean="0"/>
              <a:t>）。</a:t>
            </a:r>
            <a:endParaRPr lang="en-US" altLang="ja-JP" sz="1200"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27</a:t>
            </a:fld>
            <a:endParaRPr kumimoji="1" lang="ja-JP" altLang="en-US"/>
          </a:p>
        </p:txBody>
      </p:sp>
      <p:sp>
        <p:nvSpPr>
          <p:cNvPr id="7" name="テキスト ボックス 6"/>
          <p:cNvSpPr txBox="1"/>
          <p:nvPr/>
        </p:nvSpPr>
        <p:spPr>
          <a:xfrm>
            <a:off x="3863600" y="819851"/>
            <a:ext cx="5091289" cy="584775"/>
          </a:xfrm>
          <a:prstGeom prst="rect">
            <a:avLst/>
          </a:prstGeom>
          <a:solidFill>
            <a:schemeClr val="accent3">
              <a:lumMod val="20000"/>
              <a:lumOff val="80000"/>
            </a:schemeClr>
          </a:solidFill>
          <a:ln w="19050">
            <a:solidFill>
              <a:srgbClr val="FFFF99"/>
            </a:solidFill>
            <a:prstDash val="sysDot"/>
          </a:ln>
        </p:spPr>
        <p:txBody>
          <a:bodyPr wrap="square" rtlCol="0">
            <a:spAutoFit/>
          </a:bodyPr>
          <a:lstStyle/>
          <a:p>
            <a:r>
              <a:rPr lang="ja-JP" altLang="en-US" sz="1600" dirty="0" smtClean="0">
                <a:solidFill>
                  <a:srgbClr val="C00000"/>
                </a:solidFill>
                <a:effectLst>
                  <a:outerShdw blurRad="38100" dist="38100" dir="2700000" algn="tl">
                    <a:srgbClr val="000000">
                      <a:alpha val="43137"/>
                    </a:srgbClr>
                  </a:outerShdw>
                </a:effectLst>
              </a:rPr>
              <a:t>学　生 </a:t>
            </a:r>
            <a:r>
              <a:rPr lang="en-US" altLang="ja-JP" sz="1600" dirty="0" smtClean="0">
                <a:solidFill>
                  <a:srgbClr val="C00000"/>
                </a:solidFill>
                <a:effectLst>
                  <a:outerShdw blurRad="38100" dist="38100" dir="2700000" algn="tl">
                    <a:srgbClr val="000000">
                      <a:alpha val="43137"/>
                    </a:srgbClr>
                  </a:outerShdw>
                </a:effectLst>
              </a:rPr>
              <a:t>… </a:t>
            </a:r>
            <a:r>
              <a:rPr lang="ja-JP" altLang="en-US" sz="1600" dirty="0">
                <a:solidFill>
                  <a:srgbClr val="C00000"/>
                </a:solidFill>
                <a:effectLst>
                  <a:outerShdw blurRad="38100" dist="38100" dir="2700000" algn="tl">
                    <a:srgbClr val="000000">
                      <a:alpha val="43137"/>
                    </a:srgbClr>
                  </a:outerShdw>
                </a:effectLst>
              </a:rPr>
              <a:t>研究</a:t>
            </a:r>
            <a:r>
              <a:rPr lang="ja-JP" altLang="en-US" sz="1600" dirty="0" smtClean="0">
                <a:solidFill>
                  <a:srgbClr val="C00000"/>
                </a:solidFill>
                <a:effectLst>
                  <a:outerShdw blurRad="38100" dist="38100" dir="2700000" algn="tl">
                    <a:srgbClr val="000000">
                      <a:alpha val="43137"/>
                    </a:srgbClr>
                  </a:outerShdw>
                </a:effectLst>
              </a:rPr>
              <a:t>室内の学生メンバー</a:t>
            </a:r>
            <a:endParaRPr lang="ja-JP" altLang="en-US" sz="1600" dirty="0">
              <a:solidFill>
                <a:srgbClr val="C00000"/>
              </a:solidFill>
              <a:effectLst>
                <a:outerShdw blurRad="38100" dist="38100" dir="2700000" algn="tl">
                  <a:srgbClr val="000000">
                    <a:alpha val="43137"/>
                  </a:srgbClr>
                </a:outerShdw>
              </a:effectLst>
            </a:endParaRPr>
          </a:p>
          <a:p>
            <a:r>
              <a:rPr lang="ja-JP" altLang="en-US" sz="1600" dirty="0" smtClean="0">
                <a:solidFill>
                  <a:srgbClr val="C00000"/>
                </a:solidFill>
                <a:effectLst>
                  <a:outerShdw blurRad="38100" dist="38100" dir="2700000" algn="tl">
                    <a:srgbClr val="000000">
                      <a:alpha val="43137"/>
                    </a:srgbClr>
                  </a:outerShdw>
                </a:effectLst>
              </a:rPr>
              <a:t>関係者 </a:t>
            </a:r>
            <a:r>
              <a:rPr lang="en-US" altLang="ja-JP" sz="1600" dirty="0" smtClean="0">
                <a:solidFill>
                  <a:srgbClr val="C00000"/>
                </a:solidFill>
                <a:effectLst>
                  <a:outerShdw blurRad="38100" dist="38100" dir="2700000" algn="tl">
                    <a:srgbClr val="000000">
                      <a:alpha val="43137"/>
                    </a:srgbClr>
                  </a:outerShdw>
                </a:effectLst>
              </a:rPr>
              <a:t>… OBOG</a:t>
            </a:r>
            <a:r>
              <a:rPr lang="ja-JP" altLang="en-US" sz="1600" dirty="0">
                <a:solidFill>
                  <a:srgbClr val="C00000"/>
                </a:solidFill>
                <a:effectLst>
                  <a:outerShdw blurRad="38100" dist="38100" dir="2700000" algn="tl">
                    <a:srgbClr val="000000">
                      <a:alpha val="43137"/>
                    </a:srgbClr>
                  </a:outerShdw>
                </a:effectLst>
              </a:rPr>
              <a:t>・社ドク・研究関係者・留学生など</a:t>
            </a:r>
            <a:endParaRPr lang="en-US" sz="16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93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游明朝" panose="02020400000000000000" pitchFamily="18" charset="-128"/>
                <a:ea typeface="游明朝" panose="02020400000000000000" pitchFamily="18" charset="-128"/>
              </a:rPr>
              <a:t>留意</a:t>
            </a:r>
            <a:r>
              <a:rPr lang="ja-JP" altLang="en-US" dirty="0" smtClean="0">
                <a:latin typeface="游明朝" panose="02020400000000000000" pitchFamily="18" charset="-128"/>
                <a:ea typeface="游明朝" panose="02020400000000000000" pitchFamily="18" charset="-128"/>
              </a:rPr>
              <a:t>事項</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809996" y="1745674"/>
            <a:ext cx="7918367" cy="4977244"/>
          </a:xfrm>
        </p:spPr>
        <p:txBody>
          <a:bodyPr>
            <a:normAutofit/>
          </a:bodyPr>
          <a:lstStyle/>
          <a:p>
            <a:pPr>
              <a:buFont typeface="+mj-lt"/>
              <a:buAutoNum type="arabicPeriod"/>
            </a:pPr>
            <a:r>
              <a:rPr lang="en-US" altLang="ja-JP" dirty="0" smtClean="0">
                <a:latin typeface="游明朝" panose="02020400000000000000" pitchFamily="18" charset="-128"/>
                <a:ea typeface="游明朝" panose="02020400000000000000" pitchFamily="18" charset="-128"/>
              </a:rPr>
              <a:t>keianws.slack.com</a:t>
            </a:r>
            <a:r>
              <a:rPr lang="ja-JP" altLang="en-US" dirty="0">
                <a:latin typeface="游明朝" panose="02020400000000000000" pitchFamily="18" charset="-128"/>
                <a:ea typeface="游明朝" panose="02020400000000000000" pitchFamily="18" charset="-128"/>
              </a:rPr>
              <a:t> </a:t>
            </a:r>
            <a:r>
              <a:rPr lang="ja-JP" altLang="en-US" dirty="0" smtClean="0">
                <a:latin typeface="游明朝" panose="02020400000000000000" pitchFamily="18" charset="-128"/>
                <a:ea typeface="游明朝" panose="02020400000000000000" pitchFamily="18" charset="-128"/>
              </a:rPr>
              <a:t>の投稿物</a:t>
            </a:r>
            <a:r>
              <a:rPr lang="ja-JP" altLang="en-US" dirty="0">
                <a:latin typeface="游明朝" panose="02020400000000000000" pitchFamily="18" charset="-128"/>
                <a:ea typeface="游明朝" panose="02020400000000000000" pitchFamily="18" charset="-128"/>
              </a:rPr>
              <a:t>に</a:t>
            </a:r>
            <a:r>
              <a:rPr lang="ja-JP" altLang="en-US" dirty="0" smtClean="0">
                <a:latin typeface="游明朝" panose="02020400000000000000" pitchFamily="18" charset="-128"/>
                <a:ea typeface="游明朝" panose="02020400000000000000" pitchFamily="18" charset="-128"/>
              </a:rPr>
              <a:t>は著作権が発生しません。</a:t>
            </a:r>
            <a:endParaRPr lang="en-US" altLang="ja-JP" dirty="0" smtClean="0">
              <a:latin typeface="游明朝" panose="02020400000000000000" pitchFamily="18" charset="-128"/>
              <a:ea typeface="游明朝" panose="02020400000000000000" pitchFamily="18" charset="-128"/>
              <a:sym typeface="Wingdings" panose="05000000000000000000" pitchFamily="2" charset="2"/>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en-US" altLang="ja-JP" dirty="0" smtClean="0">
                <a:latin typeface="游明朝" panose="02020400000000000000" pitchFamily="18" charset="-128"/>
                <a:ea typeface="游明朝" panose="02020400000000000000" pitchFamily="18" charset="-128"/>
              </a:rPr>
              <a:t>keianws.slack.com</a:t>
            </a:r>
            <a:r>
              <a:rPr lang="ja-JP" altLang="en-US" dirty="0" smtClean="0">
                <a:latin typeface="游明朝" panose="02020400000000000000" pitchFamily="18" charset="-128"/>
                <a:ea typeface="游明朝" panose="02020400000000000000" pitchFamily="18" charset="-128"/>
              </a:rPr>
              <a:t> は </a:t>
            </a:r>
            <a:r>
              <a:rPr lang="en-US" altLang="ja-JP" dirty="0" smtClean="0">
                <a:latin typeface="游明朝" panose="02020400000000000000" pitchFamily="18" charset="-128"/>
                <a:ea typeface="游明朝" panose="02020400000000000000" pitchFamily="18" charset="-128"/>
              </a:rPr>
              <a:t>Authorship </a:t>
            </a:r>
            <a:r>
              <a:rPr lang="ja-JP" altLang="en-US" dirty="0" smtClean="0">
                <a:latin typeface="游明朝" panose="02020400000000000000" pitchFamily="18" charset="-128"/>
                <a:ea typeface="游明朝" panose="02020400000000000000" pitchFamily="18" charset="-128"/>
              </a:rPr>
              <a:t>の判断基準に関与しません。</a:t>
            </a: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ja-JP" altLang="en-US" dirty="0" smtClean="0">
                <a:latin typeface="游明朝" panose="02020400000000000000" pitchFamily="18" charset="-128"/>
                <a:ea typeface="游明朝" panose="02020400000000000000" pitchFamily="18" charset="-128"/>
              </a:rPr>
              <a:t>直接やりとりした方がよい場合は直接話しましょう。</a:t>
            </a: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ja-JP" altLang="en-US" dirty="0" smtClean="0">
                <a:latin typeface="游明朝" panose="02020400000000000000" pitchFamily="18" charset="-128"/>
                <a:ea typeface="游明朝" panose="02020400000000000000" pitchFamily="18" charset="-128"/>
              </a:rPr>
              <a:t>相手への敬意ある発言を心がけましょう！また、協力してくれた人には感謝を伝えましょう◎</a:t>
            </a:r>
            <a:endParaRPr lang="en-US" altLang="ja-JP" dirty="0">
              <a:latin typeface="游明朝" panose="02020400000000000000" pitchFamily="18" charset="-128"/>
              <a:ea typeface="游明朝" panose="02020400000000000000" pitchFamily="18" charset="-128"/>
            </a:endParaRPr>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28</a:t>
            </a:fld>
            <a:endParaRPr kumimoji="1" lang="ja-JP" altLang="en-US"/>
          </a:p>
        </p:txBody>
      </p:sp>
    </p:spTree>
    <p:extLst>
      <p:ext uri="{BB962C8B-B14F-4D97-AF65-F5344CB8AC3E}">
        <p14:creationId xmlns:p14="http://schemas.microsoft.com/office/powerpoint/2010/main" val="117428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568633"/>
            <a:ext cx="9144000" cy="2062103"/>
          </a:xfrm>
          <a:prstGeom prst="rect">
            <a:avLst/>
          </a:prstGeom>
          <a:noFill/>
        </p:spPr>
        <p:txBody>
          <a:bodyPr wrap="square" rtlCol="0">
            <a:spAutoFit/>
          </a:bodyPr>
          <a:lstStyle/>
          <a:p>
            <a:pPr algn="ctr"/>
            <a:r>
              <a:rPr lang="ja-JP" altLang="en-US" sz="3200" dirty="0"/>
              <a:t>以上</a:t>
            </a:r>
            <a:r>
              <a:rPr lang="ja-JP" altLang="en-US" sz="3200" dirty="0" smtClean="0"/>
              <a:t>です、お疲れ様です。</a:t>
            </a:r>
            <a:endParaRPr lang="en-US" altLang="ja-JP" sz="3200" dirty="0" smtClean="0"/>
          </a:p>
          <a:p>
            <a:pPr algn="ctr"/>
            <a:endParaRPr lang="en-US" altLang="ja-JP" sz="3200" dirty="0"/>
          </a:p>
          <a:p>
            <a:pPr algn="ctr"/>
            <a:r>
              <a:rPr lang="ja-JP" altLang="en-US" sz="3200" dirty="0" smtClean="0"/>
              <a:t>ただのチャットなので</a:t>
            </a:r>
            <a:endParaRPr lang="en-US" altLang="ja-JP" sz="3200" dirty="0" smtClean="0"/>
          </a:p>
          <a:p>
            <a:pPr algn="ctr"/>
            <a:r>
              <a:rPr lang="ja-JP" altLang="en-US" sz="3200" dirty="0" smtClean="0"/>
              <a:t>まずは気楽に使って下さい</a:t>
            </a:r>
            <a:r>
              <a:rPr lang="en-US" altLang="ja-JP" sz="3200" dirty="0" smtClean="0">
                <a:sym typeface="Wingdings" panose="05000000000000000000" pitchFamily="2" charset="2"/>
              </a:rPr>
              <a:t></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29</a:t>
            </a:fld>
            <a:endParaRPr kumimoji="1" lang="ja-JP" altLang="en-US"/>
          </a:p>
        </p:txBody>
      </p:sp>
    </p:spTree>
    <p:extLst>
      <p:ext uri="{BB962C8B-B14F-4D97-AF65-F5344CB8AC3E}">
        <p14:creationId xmlns:p14="http://schemas.microsoft.com/office/powerpoint/2010/main" val="175233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55429"/>
            <a:ext cx="9144000" cy="1569660"/>
          </a:xfrm>
          <a:prstGeom prst="rect">
            <a:avLst/>
          </a:prstGeom>
          <a:noFill/>
        </p:spPr>
        <p:txBody>
          <a:bodyPr wrap="square" rtlCol="0">
            <a:spAutoFit/>
          </a:bodyPr>
          <a:lstStyle/>
          <a:p>
            <a:pPr algn="ctr">
              <a:lnSpc>
                <a:spcPct val="150000"/>
              </a:lnSpc>
            </a:pPr>
            <a:r>
              <a:rPr lang="ja-JP" altLang="en-US" sz="3200" dirty="0" smtClean="0"/>
              <a:t>学生およ</a:t>
            </a:r>
            <a:r>
              <a:rPr lang="ja-JP" altLang="en-US" sz="3200" dirty="0"/>
              <a:t>び</a:t>
            </a:r>
            <a:r>
              <a:rPr lang="ja-JP" altLang="en-US" sz="3200" dirty="0" smtClean="0"/>
              <a:t>参加してくれる関係者の方は</a:t>
            </a:r>
            <a:r>
              <a:rPr lang="en-US" altLang="ja-JP" sz="3200" dirty="0" smtClean="0"/>
              <a:t/>
            </a:r>
            <a:br>
              <a:rPr lang="en-US" altLang="ja-JP" sz="3200" dirty="0" smtClean="0"/>
            </a:br>
            <a:r>
              <a:rPr lang="ja-JP" altLang="en-US" sz="3200" dirty="0" smtClean="0"/>
              <a:t>まず初期設定をお願いします</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3</a:t>
            </a:fld>
            <a:endParaRPr kumimoji="1" lang="ja-JP" altLang="en-US"/>
          </a:p>
        </p:txBody>
      </p:sp>
    </p:spTree>
    <p:extLst>
      <p:ext uri="{BB962C8B-B14F-4D97-AF65-F5344CB8AC3E}">
        <p14:creationId xmlns:p14="http://schemas.microsoft.com/office/powerpoint/2010/main" val="2413619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31495" cy="970450"/>
          </a:xfrm>
        </p:spPr>
        <p:txBody>
          <a:bodyPr/>
          <a:lstStyle/>
          <a:p>
            <a:r>
              <a:rPr kumimoji="1" lang="ja-JP" altLang="en-US" dirty="0" smtClean="0"/>
              <a:t>初期設定（アプリ導入）</a:t>
            </a:r>
            <a:endParaRPr kumimoji="1" lang="ja-JP" altLang="en-US" dirty="0"/>
          </a:p>
        </p:txBody>
      </p:sp>
      <p:sp>
        <p:nvSpPr>
          <p:cNvPr id="3" name="コンテンツ プレースホルダー 2"/>
          <p:cNvSpPr>
            <a:spLocks noGrp="1"/>
          </p:cNvSpPr>
          <p:nvPr>
            <p:ph idx="1"/>
          </p:nvPr>
        </p:nvSpPr>
        <p:spPr>
          <a:xfrm>
            <a:off x="809997" y="1672938"/>
            <a:ext cx="8209312" cy="4862945"/>
          </a:xfrm>
        </p:spPr>
        <p:txBody>
          <a:bodyPr>
            <a:normAutofit/>
          </a:bodyPr>
          <a:lstStyle/>
          <a:p>
            <a:pPr marL="0" indent="0">
              <a:buNone/>
            </a:pPr>
            <a:r>
              <a:rPr lang="ja-JP" altLang="en-US" sz="2000" u="sng" dirty="0" smtClean="0">
                <a:solidFill>
                  <a:srgbClr val="FF7C80"/>
                </a:solidFill>
              </a:rPr>
              <a:t>便利な </a:t>
            </a:r>
            <a:r>
              <a:rPr lang="en-US" altLang="ja-JP" sz="2000" u="sng" dirty="0" smtClean="0">
                <a:solidFill>
                  <a:srgbClr val="FF7C80"/>
                </a:solidFill>
              </a:rPr>
              <a:t>PC &amp; </a:t>
            </a:r>
            <a:r>
              <a:rPr lang="ja-JP" altLang="en-US" sz="2000" u="sng" dirty="0" smtClean="0">
                <a:solidFill>
                  <a:srgbClr val="FF7C80"/>
                </a:solidFill>
              </a:rPr>
              <a:t>スマホ のアプリを入れます</a:t>
            </a:r>
            <a:endParaRPr lang="en-US" altLang="ja-JP" u="sng" dirty="0" smtClean="0">
              <a:solidFill>
                <a:srgbClr val="FF7C80"/>
              </a:solidFill>
            </a:endParaRPr>
          </a:p>
          <a:p>
            <a:pPr>
              <a:buFont typeface="+mj-lt"/>
              <a:buAutoNum type="arabicPeriod"/>
            </a:pPr>
            <a:r>
              <a:rPr lang="ja-JP" altLang="en-US" dirty="0" smtClean="0"/>
              <a:t>サインインに成功している 計安</a:t>
            </a:r>
            <a:r>
              <a:rPr lang="en-US" altLang="ja-JP" dirty="0" smtClean="0"/>
              <a:t>WS </a:t>
            </a:r>
            <a:r>
              <a:rPr lang="ja-JP" altLang="en-US" dirty="0" smtClean="0"/>
              <a:t>の </a:t>
            </a:r>
            <a:r>
              <a:rPr lang="en-US" altLang="ja-JP" dirty="0" smtClean="0"/>
              <a:t>Web </a:t>
            </a:r>
            <a:r>
              <a:rPr lang="ja-JP" altLang="en-US" dirty="0" smtClean="0"/>
              <a:t>ページ</a:t>
            </a:r>
            <a:r>
              <a:rPr lang="ja-JP" altLang="en-US" dirty="0"/>
              <a:t>は</a:t>
            </a:r>
            <a:r>
              <a:rPr lang="ja-JP" altLang="en-US" dirty="0" smtClean="0"/>
              <a:t>閉じる。</a:t>
            </a:r>
            <a:endParaRPr lang="en-US" altLang="ja-JP" dirty="0"/>
          </a:p>
          <a:p>
            <a:pPr>
              <a:buFont typeface="+mj-lt"/>
              <a:buAutoNum type="arabicPeriod"/>
            </a:pPr>
            <a:r>
              <a:rPr lang="en-US" altLang="ja-JP" dirty="0">
                <a:hlinkClick r:id="rId2"/>
              </a:rPr>
              <a:t>https://slack.com/downloads</a:t>
            </a:r>
            <a:r>
              <a:rPr lang="en-US" altLang="ja-JP" dirty="0" smtClean="0">
                <a:hlinkClick r:id="rId2"/>
              </a:rPr>
              <a:t>/</a:t>
            </a:r>
            <a:r>
              <a:rPr lang="en-US" altLang="ja-JP" dirty="0" smtClean="0"/>
              <a:t> </a:t>
            </a:r>
            <a:r>
              <a:rPr lang="ja-JP" altLang="en-US" dirty="0" smtClean="0"/>
              <a:t>から</a:t>
            </a:r>
            <a:r>
              <a:rPr lang="en-US" altLang="ja-JP" dirty="0" smtClean="0"/>
              <a:t>PC</a:t>
            </a:r>
            <a:r>
              <a:rPr lang="ja-JP" altLang="en-US" dirty="0" smtClean="0"/>
              <a:t>アプリダウンロード ＆ 起動。</a:t>
            </a:r>
            <a:endParaRPr lang="en-US" altLang="ja-JP" dirty="0" smtClean="0"/>
          </a:p>
          <a:p>
            <a:pPr>
              <a:buFont typeface="+mj-lt"/>
              <a:buAutoNum type="arabicPeriod"/>
            </a:pPr>
            <a:r>
              <a:rPr lang="ja-JP" altLang="en-US" dirty="0"/>
              <a:t>以下</a:t>
            </a:r>
            <a:r>
              <a:rPr lang="ja-JP" altLang="en-US" dirty="0" smtClean="0"/>
              <a:t>のよう</a:t>
            </a:r>
            <a:r>
              <a:rPr lang="ja-JP" altLang="en-US" dirty="0"/>
              <a:t>に</a:t>
            </a:r>
            <a:r>
              <a:rPr kumimoji="1" lang="ja-JP" altLang="en-US" dirty="0" smtClean="0"/>
              <a:t>画面に従う。</a:t>
            </a:r>
            <a:endParaRPr kumimoji="1" lang="en-US" altLang="ja-JP" dirty="0" smtClean="0"/>
          </a:p>
          <a:p>
            <a:pPr>
              <a:buFont typeface="+mj-lt"/>
              <a:buAutoNum type="arabicPeriod"/>
            </a:pPr>
            <a:endParaRPr lang="en-US" altLang="ja-JP" dirty="0"/>
          </a:p>
          <a:p>
            <a:pPr>
              <a:buFont typeface="+mj-lt"/>
              <a:buAutoNum type="arabicPeriod"/>
            </a:pPr>
            <a:endParaRPr kumimoji="1" lang="en-US" altLang="ja-JP" dirty="0" smtClean="0"/>
          </a:p>
          <a:p>
            <a:pPr>
              <a:buFont typeface="+mj-lt"/>
              <a:buAutoNum type="arabicPeriod"/>
            </a:pPr>
            <a:endParaRPr lang="en-US" altLang="ja-JP" dirty="0" smtClean="0"/>
          </a:p>
          <a:p>
            <a:pPr marL="0" indent="0">
              <a:buNone/>
            </a:pPr>
            <a:endParaRPr lang="en-US" altLang="ja-JP" dirty="0"/>
          </a:p>
          <a:p>
            <a:pPr>
              <a:buFont typeface="+mj-lt"/>
              <a:buAutoNum type="arabicPeriod" startAt="4"/>
            </a:pPr>
            <a:r>
              <a:rPr lang="ja-JP" altLang="en-US" dirty="0" smtClean="0"/>
              <a:t>計安</a:t>
            </a:r>
            <a:r>
              <a:rPr lang="en-US" altLang="ja-JP" dirty="0" smtClean="0"/>
              <a:t>WS</a:t>
            </a:r>
            <a:r>
              <a:rPr lang="ja-JP" altLang="en-US" dirty="0" smtClean="0"/>
              <a:t>に入れたら、</a:t>
            </a:r>
            <a:r>
              <a:rPr lang="en-US" altLang="ja-JP" dirty="0" smtClean="0"/>
              <a:t>PC </a:t>
            </a:r>
            <a:r>
              <a:rPr lang="ja-JP" altLang="en-US" dirty="0" smtClean="0"/>
              <a:t>版のインストールは完了です。</a:t>
            </a:r>
            <a:endParaRPr lang="en-US" altLang="ja-JP" dirty="0" smtClean="0"/>
          </a:p>
          <a:p>
            <a:pPr>
              <a:buFont typeface="+mj-lt"/>
              <a:buAutoNum type="arabicPeriod" startAt="4"/>
            </a:pPr>
            <a:endParaRPr lang="en-US" altLang="ja-JP" dirty="0" smtClean="0"/>
          </a:p>
          <a:p>
            <a:pPr>
              <a:buFont typeface="+mj-lt"/>
              <a:buAutoNum type="arabicPeriod" startAt="4"/>
            </a:pPr>
            <a:endParaRPr kumimoji="1" lang="en-US" altLang="ja-JP" dirty="0" smtClean="0">
              <a:solidFill>
                <a:srgbClr val="FFFF00"/>
              </a:solidFill>
            </a:endParaRPr>
          </a:p>
        </p:txBody>
      </p:sp>
      <p:grpSp>
        <p:nvGrpSpPr>
          <p:cNvPr id="24" name="グループ化 23"/>
          <p:cNvGrpSpPr/>
          <p:nvPr/>
        </p:nvGrpSpPr>
        <p:grpSpPr>
          <a:xfrm>
            <a:off x="762372" y="3556903"/>
            <a:ext cx="8100931" cy="1420453"/>
            <a:chOff x="762372" y="4097235"/>
            <a:chExt cx="8100931" cy="1420453"/>
          </a:xfrm>
        </p:grpSpPr>
        <p:grpSp>
          <p:nvGrpSpPr>
            <p:cNvPr id="7" name="グループ化 6"/>
            <p:cNvGrpSpPr/>
            <p:nvPr/>
          </p:nvGrpSpPr>
          <p:grpSpPr>
            <a:xfrm>
              <a:off x="762372" y="4102443"/>
              <a:ext cx="1933203" cy="1415245"/>
              <a:chOff x="809997" y="4102443"/>
              <a:chExt cx="2356021" cy="1724779"/>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7207" t="28004" r="37027" b="46075"/>
              <a:stretch/>
            </p:blipFill>
            <p:spPr>
              <a:xfrm>
                <a:off x="809997" y="4102443"/>
                <a:ext cx="2356021" cy="1724779"/>
              </a:xfrm>
              <a:prstGeom prst="rect">
                <a:avLst/>
              </a:prstGeom>
            </p:spPr>
          </p:pic>
          <p:sp>
            <p:nvSpPr>
              <p:cNvPr id="6" name="テキスト ボックス 5"/>
              <p:cNvSpPr txBox="1"/>
              <p:nvPr/>
            </p:nvSpPr>
            <p:spPr>
              <a:xfrm>
                <a:off x="1206499" y="4989872"/>
                <a:ext cx="1081730" cy="300073"/>
              </a:xfrm>
              <a:prstGeom prst="rect">
                <a:avLst/>
              </a:prstGeom>
              <a:solidFill>
                <a:schemeClr val="tx1"/>
              </a:solidFill>
            </p:spPr>
            <p:txBody>
              <a:bodyPr wrap="square" lIns="36000" tIns="0" rIns="36000" bIns="0" rtlCol="0">
                <a:spAutoFit/>
              </a:bodyPr>
              <a:lstStyle/>
              <a:p>
                <a:pPr algn="r"/>
                <a:r>
                  <a:rPr kumimoji="1" lang="en-US" altLang="ja-JP" sz="1600" dirty="0" smtClean="0">
                    <a:solidFill>
                      <a:srgbClr val="FF0000"/>
                    </a:solidFill>
                  </a:rPr>
                  <a:t>keianws</a:t>
                </a:r>
                <a:endParaRPr kumimoji="1" lang="ja-JP" altLang="en-US" sz="1600" dirty="0">
                  <a:solidFill>
                    <a:srgbClr val="FF0000"/>
                  </a:solidFill>
                </a:endParaRPr>
              </a:p>
            </p:txBody>
          </p:sp>
        </p:grpSp>
        <p:grpSp>
          <p:nvGrpSpPr>
            <p:cNvPr id="12" name="グループ化 11"/>
            <p:cNvGrpSpPr/>
            <p:nvPr/>
          </p:nvGrpSpPr>
          <p:grpSpPr>
            <a:xfrm>
              <a:off x="3226400" y="4102444"/>
              <a:ext cx="2711139" cy="1413972"/>
              <a:chOff x="3274025" y="4102444"/>
              <a:chExt cx="2711139" cy="1413972"/>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30000" t="29440" r="29909" b="41637"/>
              <a:stretch/>
            </p:blipFill>
            <p:spPr>
              <a:xfrm>
                <a:off x="3274025" y="4102444"/>
                <a:ext cx="2711139" cy="1413972"/>
              </a:xfrm>
              <a:prstGeom prst="rect">
                <a:avLst/>
              </a:prstGeom>
            </p:spPr>
          </p:pic>
          <p:sp>
            <p:nvSpPr>
              <p:cNvPr id="10" name="テキスト ボックス 9"/>
              <p:cNvSpPr txBox="1"/>
              <p:nvPr/>
            </p:nvSpPr>
            <p:spPr>
              <a:xfrm>
                <a:off x="4124323" y="4181344"/>
                <a:ext cx="967755" cy="230832"/>
              </a:xfrm>
              <a:prstGeom prst="rect">
                <a:avLst/>
              </a:prstGeom>
              <a:solidFill>
                <a:schemeClr val="tx1"/>
              </a:solidFill>
            </p:spPr>
            <p:txBody>
              <a:bodyPr wrap="square" lIns="36000" tIns="0" rIns="36000" bIns="0" rtlCol="0">
                <a:spAutoFit/>
              </a:bodyPr>
              <a:lstStyle/>
              <a:p>
                <a:pPr algn="r"/>
                <a:r>
                  <a:rPr kumimoji="1" lang="en-US" altLang="ja-JP" sz="1500" dirty="0" smtClean="0">
                    <a:solidFill>
                      <a:schemeClr val="bg1"/>
                    </a:solidFill>
                  </a:rPr>
                  <a:t>keianws</a:t>
                </a:r>
                <a:endParaRPr kumimoji="1" lang="ja-JP" altLang="en-US" sz="1500" dirty="0">
                  <a:solidFill>
                    <a:schemeClr val="bg1"/>
                  </a:solidFill>
                </a:endParaRPr>
              </a:p>
            </p:txBody>
          </p:sp>
          <p:sp>
            <p:nvSpPr>
              <p:cNvPr id="11" name="テキスト ボックス 10"/>
              <p:cNvSpPr txBox="1"/>
              <p:nvPr/>
            </p:nvSpPr>
            <p:spPr>
              <a:xfrm>
                <a:off x="3444508" y="4789046"/>
                <a:ext cx="2490778" cy="215444"/>
              </a:xfrm>
              <a:prstGeom prst="rect">
                <a:avLst/>
              </a:prstGeom>
              <a:solidFill>
                <a:schemeClr val="tx1"/>
              </a:solidFill>
            </p:spPr>
            <p:txBody>
              <a:bodyPr wrap="square" lIns="36000" tIns="0" rIns="36000" bIns="0" rtlCol="0">
                <a:spAutoFit/>
              </a:bodyPr>
              <a:lstStyle/>
              <a:p>
                <a:r>
                  <a:rPr lang="ja-JP" altLang="en-US" sz="1400" dirty="0" smtClean="0">
                    <a:solidFill>
                      <a:srgbClr val="FF0000"/>
                    </a:solidFill>
                  </a:rPr>
                  <a:t>招待メールを受けたアドレス</a:t>
                </a:r>
                <a:endParaRPr kumimoji="1" lang="ja-JP" altLang="en-US" sz="1400" dirty="0">
                  <a:solidFill>
                    <a:srgbClr val="FF0000"/>
                  </a:solidFill>
                </a:endParaRPr>
              </a:p>
            </p:txBody>
          </p:sp>
        </p:grpSp>
        <p:sp>
          <p:nvSpPr>
            <p:cNvPr id="13" name="楕円 12"/>
            <p:cNvSpPr/>
            <p:nvPr/>
          </p:nvSpPr>
          <p:spPr>
            <a:xfrm>
              <a:off x="1240155" y="5204460"/>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楕円 13"/>
            <p:cNvSpPr/>
            <p:nvPr/>
          </p:nvSpPr>
          <p:spPr>
            <a:xfrm>
              <a:off x="4076698" y="5169013"/>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右矢印 14"/>
            <p:cNvSpPr/>
            <p:nvPr/>
          </p:nvSpPr>
          <p:spPr>
            <a:xfrm>
              <a:off x="2749484" y="4468661"/>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右矢印 17"/>
            <p:cNvSpPr/>
            <p:nvPr/>
          </p:nvSpPr>
          <p:spPr>
            <a:xfrm>
              <a:off x="6005941" y="4530544"/>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グループ化 20"/>
            <p:cNvGrpSpPr/>
            <p:nvPr/>
          </p:nvGrpSpPr>
          <p:grpSpPr>
            <a:xfrm>
              <a:off x="6493658" y="4097235"/>
              <a:ext cx="2369645" cy="1418486"/>
              <a:chOff x="6404584" y="3968854"/>
              <a:chExt cx="2369645" cy="1418486"/>
            </a:xfrm>
          </p:grpSpPr>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32184" t="56142" r="29994" b="12576"/>
              <a:stretch/>
            </p:blipFill>
            <p:spPr>
              <a:xfrm>
                <a:off x="6404584" y="3968854"/>
                <a:ext cx="2369645" cy="1418486"/>
              </a:xfrm>
              <a:prstGeom prst="rect">
                <a:avLst/>
              </a:prstGeom>
            </p:spPr>
          </p:pic>
          <p:sp>
            <p:nvSpPr>
              <p:cNvPr id="17" name="テキスト ボックス 16"/>
              <p:cNvSpPr txBox="1"/>
              <p:nvPr/>
            </p:nvSpPr>
            <p:spPr>
              <a:xfrm>
                <a:off x="6440054" y="5167227"/>
                <a:ext cx="2298703" cy="184666"/>
              </a:xfrm>
              <a:prstGeom prst="rect">
                <a:avLst/>
              </a:prstGeom>
              <a:solidFill>
                <a:schemeClr val="tx1"/>
              </a:solidFill>
            </p:spPr>
            <p:txBody>
              <a:bodyPr wrap="square" lIns="36000" tIns="0" rIns="36000" bIns="0" rtlCol="0">
                <a:spAutoFit/>
              </a:bodyPr>
              <a:lstStyle/>
              <a:p>
                <a:r>
                  <a:rPr lang="ja-JP" altLang="en-US" sz="1200" dirty="0" smtClean="0">
                    <a:solidFill>
                      <a:srgbClr val="FF0000"/>
                    </a:solidFill>
                  </a:rPr>
                  <a:t>さっき設定した</a:t>
                </a:r>
                <a:r>
                  <a:rPr kumimoji="1" lang="ja-JP" altLang="en-US" sz="1200" dirty="0" smtClean="0">
                    <a:solidFill>
                      <a:srgbClr val="FF0000"/>
                    </a:solidFill>
                  </a:rPr>
                  <a:t>パスワード入力</a:t>
                </a:r>
                <a:endParaRPr lang="en-US" altLang="ja-JP" sz="1200" dirty="0" smtClean="0">
                  <a:solidFill>
                    <a:srgbClr val="FF0000"/>
                  </a:solidFill>
                </a:endParaRPr>
              </a:p>
            </p:txBody>
          </p:sp>
          <p:sp>
            <p:nvSpPr>
              <p:cNvPr id="20" name="楕円 19"/>
              <p:cNvSpPr/>
              <p:nvPr/>
            </p:nvSpPr>
            <p:spPr>
              <a:xfrm>
                <a:off x="6475526" y="4788648"/>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スライド番号プレースホルダー 18"/>
          <p:cNvSpPr>
            <a:spLocks noGrp="1"/>
          </p:cNvSpPr>
          <p:nvPr>
            <p:ph type="sldNum" sz="quarter" idx="12"/>
          </p:nvPr>
        </p:nvSpPr>
        <p:spPr/>
        <p:txBody>
          <a:bodyPr/>
          <a:lstStyle/>
          <a:p>
            <a:fld id="{6246214A-BCF9-4E1B-B696-BF76860CE82B}" type="slidenum">
              <a:rPr kumimoji="1" lang="ja-JP" altLang="en-US" smtClean="0"/>
              <a:t>4</a:t>
            </a:fld>
            <a:endParaRPr kumimoji="1" lang="ja-JP" altLang="en-US"/>
          </a:p>
        </p:txBody>
      </p:sp>
      <p:sp>
        <p:nvSpPr>
          <p:cNvPr id="23" name="テキスト ボックス 22"/>
          <p:cNvSpPr txBox="1"/>
          <p:nvPr/>
        </p:nvSpPr>
        <p:spPr>
          <a:xfrm>
            <a:off x="6289157" y="681606"/>
            <a:ext cx="2595582" cy="830997"/>
          </a:xfrm>
          <a:prstGeom prst="rect">
            <a:avLst/>
          </a:prstGeom>
          <a:noFill/>
        </p:spPr>
        <p:txBody>
          <a:bodyPr wrap="none" rtlCol="0">
            <a:spAutoFit/>
          </a:bodyPr>
          <a:lstStyle/>
          <a:p>
            <a:r>
              <a:rPr lang="ja-JP" altLang="en-US" sz="2400" b="1" dirty="0" smtClean="0">
                <a:solidFill>
                  <a:srgbClr val="FFFF00"/>
                </a:solidFill>
              </a:rPr>
              <a:t>学　生：設定必須</a:t>
            </a:r>
            <a:endParaRPr lang="en-US" altLang="ja-JP" sz="2400" b="1" dirty="0" smtClean="0">
              <a:solidFill>
                <a:srgbClr val="FFFF00"/>
              </a:solidFill>
            </a:endParaRPr>
          </a:p>
          <a:p>
            <a:r>
              <a:rPr lang="ja-JP" altLang="en-US" sz="2400" b="1" dirty="0"/>
              <a:t>関係者</a:t>
            </a:r>
            <a:r>
              <a:rPr lang="ja-JP" altLang="en-US" sz="2400" b="1" dirty="0" smtClean="0"/>
              <a:t>：任意</a:t>
            </a:r>
            <a:endParaRPr lang="en-US" sz="2400" b="1" dirty="0"/>
          </a:p>
        </p:txBody>
      </p:sp>
    </p:spTree>
    <p:extLst>
      <p:ext uri="{BB962C8B-B14F-4D97-AF65-F5344CB8AC3E}">
        <p14:creationId xmlns:p14="http://schemas.microsoft.com/office/powerpoint/2010/main" val="1644405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31495" cy="970450"/>
          </a:xfrm>
        </p:spPr>
        <p:txBody>
          <a:bodyPr/>
          <a:lstStyle/>
          <a:p>
            <a:r>
              <a:rPr kumimoji="1" lang="ja-JP" altLang="en-US" dirty="0" smtClean="0"/>
              <a:t>初期設定（アプリ導入）</a:t>
            </a:r>
            <a:endParaRPr kumimoji="1" lang="ja-JP" altLang="en-US" dirty="0"/>
          </a:p>
        </p:txBody>
      </p:sp>
      <p:sp>
        <p:nvSpPr>
          <p:cNvPr id="3" name="コンテンツ プレースホルダー 2"/>
          <p:cNvSpPr>
            <a:spLocks noGrp="1"/>
          </p:cNvSpPr>
          <p:nvPr>
            <p:ph idx="1"/>
          </p:nvPr>
        </p:nvSpPr>
        <p:spPr>
          <a:xfrm>
            <a:off x="809997" y="1672938"/>
            <a:ext cx="8209312" cy="4862945"/>
          </a:xfrm>
        </p:spPr>
        <p:txBody>
          <a:bodyPr>
            <a:normAutofit/>
          </a:bodyPr>
          <a:lstStyle/>
          <a:p>
            <a:pPr marL="0" indent="0">
              <a:buNone/>
            </a:pPr>
            <a:r>
              <a:rPr lang="ja-JP" altLang="en-US" sz="2000" u="sng" dirty="0">
                <a:solidFill>
                  <a:srgbClr val="FF7C80"/>
                </a:solidFill>
              </a:rPr>
              <a:t>便利な </a:t>
            </a:r>
            <a:r>
              <a:rPr lang="en-US" altLang="ja-JP" sz="2000" u="sng" dirty="0">
                <a:solidFill>
                  <a:srgbClr val="FF7C80"/>
                </a:solidFill>
              </a:rPr>
              <a:t>PC &amp; </a:t>
            </a:r>
            <a:r>
              <a:rPr lang="ja-JP" altLang="en-US" sz="2000" u="sng" dirty="0">
                <a:solidFill>
                  <a:srgbClr val="FF7C80"/>
                </a:solidFill>
              </a:rPr>
              <a:t>スマホ のアプリを入れます</a:t>
            </a:r>
            <a:endParaRPr lang="en-US" altLang="ja-JP" sz="2000" u="sng" dirty="0">
              <a:solidFill>
                <a:srgbClr val="FF7C80"/>
              </a:solidFill>
            </a:endParaRPr>
          </a:p>
          <a:p>
            <a:pPr>
              <a:buFont typeface="+mj-lt"/>
              <a:buAutoNum type="arabicPeriod"/>
            </a:pPr>
            <a:r>
              <a:rPr lang="ja-JP" altLang="en-US" dirty="0" smtClean="0"/>
              <a:t>サインインに成功している 計安</a:t>
            </a:r>
            <a:r>
              <a:rPr lang="en-US" altLang="ja-JP" dirty="0" smtClean="0"/>
              <a:t>WS </a:t>
            </a:r>
            <a:r>
              <a:rPr lang="ja-JP" altLang="en-US" dirty="0" smtClean="0"/>
              <a:t>の </a:t>
            </a:r>
            <a:r>
              <a:rPr lang="en-US" altLang="ja-JP" dirty="0" smtClean="0"/>
              <a:t>Web </a:t>
            </a:r>
            <a:r>
              <a:rPr lang="ja-JP" altLang="en-US" dirty="0" smtClean="0"/>
              <a:t>ページ</a:t>
            </a:r>
            <a:r>
              <a:rPr lang="ja-JP" altLang="en-US" dirty="0"/>
              <a:t>は</a:t>
            </a:r>
            <a:r>
              <a:rPr lang="ja-JP" altLang="en-US" dirty="0" smtClean="0"/>
              <a:t>閉じる。</a:t>
            </a:r>
            <a:endParaRPr lang="en-US" altLang="ja-JP" dirty="0"/>
          </a:p>
          <a:p>
            <a:pPr>
              <a:buFont typeface="+mj-lt"/>
              <a:buAutoNum type="arabicPeriod"/>
            </a:pPr>
            <a:r>
              <a:rPr lang="en-US" altLang="ja-JP" dirty="0">
                <a:hlinkClick r:id="rId2"/>
              </a:rPr>
              <a:t>https://slack.com/downloads</a:t>
            </a:r>
            <a:r>
              <a:rPr lang="en-US" altLang="ja-JP" dirty="0" smtClean="0">
                <a:hlinkClick r:id="rId2"/>
              </a:rPr>
              <a:t>/</a:t>
            </a:r>
            <a:r>
              <a:rPr lang="en-US" altLang="ja-JP" dirty="0" smtClean="0"/>
              <a:t> </a:t>
            </a:r>
            <a:r>
              <a:rPr lang="ja-JP" altLang="en-US" dirty="0" smtClean="0"/>
              <a:t>から</a:t>
            </a:r>
            <a:r>
              <a:rPr lang="en-US" altLang="ja-JP" dirty="0" smtClean="0"/>
              <a:t>PC</a:t>
            </a:r>
            <a:r>
              <a:rPr lang="ja-JP" altLang="en-US" dirty="0" smtClean="0"/>
              <a:t>アプリダウンロード ＆ 起動。</a:t>
            </a:r>
            <a:endParaRPr lang="en-US" altLang="ja-JP" dirty="0" smtClean="0"/>
          </a:p>
          <a:p>
            <a:pPr>
              <a:buFont typeface="+mj-lt"/>
              <a:buAutoNum type="arabicPeriod"/>
            </a:pPr>
            <a:r>
              <a:rPr kumimoji="1" lang="ja-JP" altLang="en-US" dirty="0" smtClean="0"/>
              <a:t>以下のように画面に従う。</a:t>
            </a:r>
            <a:endParaRPr kumimoji="1" lang="en-US" altLang="ja-JP" dirty="0" smtClean="0"/>
          </a:p>
          <a:p>
            <a:pPr>
              <a:buFont typeface="+mj-lt"/>
              <a:buAutoNum type="arabicPeriod"/>
            </a:pPr>
            <a:endParaRPr lang="en-US" altLang="ja-JP" dirty="0"/>
          </a:p>
          <a:p>
            <a:pPr>
              <a:buFont typeface="+mj-lt"/>
              <a:buAutoNum type="arabicPeriod"/>
            </a:pPr>
            <a:endParaRPr kumimoji="1" lang="en-US" altLang="ja-JP" dirty="0" smtClean="0"/>
          </a:p>
          <a:p>
            <a:pPr>
              <a:buFont typeface="+mj-lt"/>
              <a:buAutoNum type="arabicPeriod"/>
            </a:pPr>
            <a:endParaRPr lang="en-US" altLang="ja-JP" dirty="0" smtClean="0"/>
          </a:p>
          <a:p>
            <a:pPr marL="0" indent="0">
              <a:buNone/>
            </a:pPr>
            <a:endParaRPr lang="en-US" altLang="ja-JP" dirty="0"/>
          </a:p>
          <a:p>
            <a:pPr>
              <a:buFont typeface="+mj-lt"/>
              <a:buAutoNum type="arabicPeriod" startAt="4"/>
            </a:pPr>
            <a:r>
              <a:rPr lang="ja-JP" altLang="en-US" dirty="0" smtClean="0"/>
              <a:t>計安</a:t>
            </a:r>
            <a:r>
              <a:rPr lang="en-US" altLang="ja-JP" dirty="0" smtClean="0"/>
              <a:t>WS</a:t>
            </a:r>
            <a:r>
              <a:rPr lang="ja-JP" altLang="en-US" dirty="0" smtClean="0"/>
              <a:t>に入れたら、</a:t>
            </a:r>
            <a:r>
              <a:rPr lang="en-US" altLang="ja-JP" dirty="0" smtClean="0"/>
              <a:t>PC </a:t>
            </a:r>
            <a:r>
              <a:rPr lang="ja-JP" altLang="en-US" dirty="0" smtClean="0"/>
              <a:t>版のインストールは完了です。</a:t>
            </a:r>
            <a:endParaRPr lang="en-US" altLang="ja-JP" dirty="0" smtClean="0"/>
          </a:p>
          <a:p>
            <a:pPr>
              <a:buFont typeface="+mj-lt"/>
              <a:buAutoNum type="arabicPeriod" startAt="4"/>
            </a:pPr>
            <a:endParaRPr lang="en-US" altLang="ja-JP" dirty="0" smtClean="0"/>
          </a:p>
          <a:p>
            <a:pPr>
              <a:buFont typeface="+mj-lt"/>
              <a:buAutoNum type="arabicPeriod" startAt="4"/>
            </a:pPr>
            <a:r>
              <a:rPr lang="ja-JP" altLang="en-US" dirty="0" smtClean="0">
                <a:solidFill>
                  <a:srgbClr val="FFFF99"/>
                </a:solidFill>
              </a:rPr>
              <a:t>スマホでも　　　や　　　から「</a:t>
            </a:r>
            <a:r>
              <a:rPr lang="en-US" altLang="ja-JP" dirty="0" smtClean="0">
                <a:solidFill>
                  <a:srgbClr val="FFFF99"/>
                </a:solidFill>
              </a:rPr>
              <a:t>Slack</a:t>
            </a:r>
            <a:r>
              <a:rPr lang="ja-JP" altLang="en-US" dirty="0" smtClean="0">
                <a:solidFill>
                  <a:srgbClr val="FFFF99"/>
                </a:solidFill>
              </a:rPr>
              <a:t>」を見つけて</a:t>
            </a:r>
            <a:r>
              <a:rPr lang="ja-JP" altLang="en-US" dirty="0">
                <a:solidFill>
                  <a:srgbClr val="FFFF99"/>
                </a:solidFill>
              </a:rPr>
              <a:t>同様</a:t>
            </a:r>
            <a:r>
              <a:rPr lang="ja-JP" altLang="en-US" dirty="0" smtClean="0">
                <a:solidFill>
                  <a:srgbClr val="FFFF99"/>
                </a:solidFill>
              </a:rPr>
              <a:t>にサインイン。</a:t>
            </a:r>
            <a:endParaRPr kumimoji="1" lang="en-US" altLang="ja-JP" dirty="0" smtClean="0">
              <a:solidFill>
                <a:srgbClr val="FFFF99"/>
              </a:solidFill>
            </a:endParaRPr>
          </a:p>
        </p:txBody>
      </p:sp>
      <p:grpSp>
        <p:nvGrpSpPr>
          <p:cNvPr id="24" name="グループ化 23"/>
          <p:cNvGrpSpPr/>
          <p:nvPr/>
        </p:nvGrpSpPr>
        <p:grpSpPr>
          <a:xfrm>
            <a:off x="762372" y="3556903"/>
            <a:ext cx="8100931" cy="1420453"/>
            <a:chOff x="762372" y="4097235"/>
            <a:chExt cx="8100931" cy="1420453"/>
          </a:xfrm>
        </p:grpSpPr>
        <p:grpSp>
          <p:nvGrpSpPr>
            <p:cNvPr id="7" name="グループ化 6"/>
            <p:cNvGrpSpPr/>
            <p:nvPr/>
          </p:nvGrpSpPr>
          <p:grpSpPr>
            <a:xfrm>
              <a:off x="762372" y="4102443"/>
              <a:ext cx="1933203" cy="1415245"/>
              <a:chOff x="809997" y="4102443"/>
              <a:chExt cx="2356021" cy="1724779"/>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7207" t="28004" r="37027" b="46075"/>
              <a:stretch/>
            </p:blipFill>
            <p:spPr>
              <a:xfrm>
                <a:off x="809997" y="4102443"/>
                <a:ext cx="2356021" cy="1724779"/>
              </a:xfrm>
              <a:prstGeom prst="rect">
                <a:avLst/>
              </a:prstGeom>
            </p:spPr>
          </p:pic>
          <p:sp>
            <p:nvSpPr>
              <p:cNvPr id="6" name="テキスト ボックス 5"/>
              <p:cNvSpPr txBox="1"/>
              <p:nvPr/>
            </p:nvSpPr>
            <p:spPr>
              <a:xfrm>
                <a:off x="1206499" y="4989872"/>
                <a:ext cx="1081730" cy="300073"/>
              </a:xfrm>
              <a:prstGeom prst="rect">
                <a:avLst/>
              </a:prstGeom>
              <a:solidFill>
                <a:schemeClr val="tx1"/>
              </a:solidFill>
            </p:spPr>
            <p:txBody>
              <a:bodyPr wrap="square" lIns="36000" tIns="0" rIns="36000" bIns="0" rtlCol="0">
                <a:spAutoFit/>
              </a:bodyPr>
              <a:lstStyle/>
              <a:p>
                <a:pPr algn="r"/>
                <a:r>
                  <a:rPr kumimoji="1" lang="en-US" altLang="ja-JP" sz="1600" dirty="0" smtClean="0">
                    <a:solidFill>
                      <a:srgbClr val="FF0000"/>
                    </a:solidFill>
                  </a:rPr>
                  <a:t>keianws</a:t>
                </a:r>
                <a:endParaRPr kumimoji="1" lang="ja-JP" altLang="en-US" sz="1600" dirty="0">
                  <a:solidFill>
                    <a:srgbClr val="FF0000"/>
                  </a:solidFill>
                </a:endParaRPr>
              </a:p>
            </p:txBody>
          </p:sp>
        </p:grpSp>
        <p:grpSp>
          <p:nvGrpSpPr>
            <p:cNvPr id="12" name="グループ化 11"/>
            <p:cNvGrpSpPr/>
            <p:nvPr/>
          </p:nvGrpSpPr>
          <p:grpSpPr>
            <a:xfrm>
              <a:off x="3226400" y="4102444"/>
              <a:ext cx="2711139" cy="1413972"/>
              <a:chOff x="3274025" y="4102444"/>
              <a:chExt cx="2711139" cy="1413972"/>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30000" t="29440" r="29909" b="41637"/>
              <a:stretch/>
            </p:blipFill>
            <p:spPr>
              <a:xfrm>
                <a:off x="3274025" y="4102444"/>
                <a:ext cx="2711139" cy="1413972"/>
              </a:xfrm>
              <a:prstGeom prst="rect">
                <a:avLst/>
              </a:prstGeom>
            </p:spPr>
          </p:pic>
          <p:sp>
            <p:nvSpPr>
              <p:cNvPr id="10" name="テキスト ボックス 9"/>
              <p:cNvSpPr txBox="1"/>
              <p:nvPr/>
            </p:nvSpPr>
            <p:spPr>
              <a:xfrm>
                <a:off x="4124323" y="4181344"/>
                <a:ext cx="967755" cy="230832"/>
              </a:xfrm>
              <a:prstGeom prst="rect">
                <a:avLst/>
              </a:prstGeom>
              <a:solidFill>
                <a:schemeClr val="tx1"/>
              </a:solidFill>
            </p:spPr>
            <p:txBody>
              <a:bodyPr wrap="square" lIns="36000" tIns="0" rIns="36000" bIns="0" rtlCol="0">
                <a:spAutoFit/>
              </a:bodyPr>
              <a:lstStyle/>
              <a:p>
                <a:pPr algn="r"/>
                <a:r>
                  <a:rPr kumimoji="1" lang="en-US" altLang="ja-JP" sz="1500" dirty="0" smtClean="0">
                    <a:solidFill>
                      <a:schemeClr val="bg1"/>
                    </a:solidFill>
                  </a:rPr>
                  <a:t>keianws</a:t>
                </a:r>
                <a:endParaRPr kumimoji="1" lang="ja-JP" altLang="en-US" sz="1500" dirty="0">
                  <a:solidFill>
                    <a:schemeClr val="bg1"/>
                  </a:solidFill>
                </a:endParaRPr>
              </a:p>
            </p:txBody>
          </p:sp>
          <p:sp>
            <p:nvSpPr>
              <p:cNvPr id="11" name="テキスト ボックス 10"/>
              <p:cNvSpPr txBox="1"/>
              <p:nvPr/>
            </p:nvSpPr>
            <p:spPr>
              <a:xfrm>
                <a:off x="3444508" y="4789046"/>
                <a:ext cx="2490778" cy="215444"/>
              </a:xfrm>
              <a:prstGeom prst="rect">
                <a:avLst/>
              </a:prstGeom>
              <a:solidFill>
                <a:schemeClr val="tx1"/>
              </a:solidFill>
            </p:spPr>
            <p:txBody>
              <a:bodyPr wrap="square" lIns="36000" tIns="0" rIns="36000" bIns="0" rtlCol="0">
                <a:spAutoFit/>
              </a:bodyPr>
              <a:lstStyle/>
              <a:p>
                <a:r>
                  <a:rPr lang="ja-JP" altLang="en-US" sz="1400" dirty="0" smtClean="0">
                    <a:solidFill>
                      <a:srgbClr val="FF0000"/>
                    </a:solidFill>
                  </a:rPr>
                  <a:t>招待メールを受けたアドレス</a:t>
                </a:r>
                <a:endParaRPr kumimoji="1" lang="ja-JP" altLang="en-US" sz="1400" dirty="0">
                  <a:solidFill>
                    <a:srgbClr val="FF0000"/>
                  </a:solidFill>
                </a:endParaRPr>
              </a:p>
            </p:txBody>
          </p:sp>
        </p:grpSp>
        <p:sp>
          <p:nvSpPr>
            <p:cNvPr id="13" name="楕円 12"/>
            <p:cNvSpPr/>
            <p:nvPr/>
          </p:nvSpPr>
          <p:spPr>
            <a:xfrm>
              <a:off x="1240155" y="5204460"/>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楕円 13"/>
            <p:cNvSpPr/>
            <p:nvPr/>
          </p:nvSpPr>
          <p:spPr>
            <a:xfrm>
              <a:off x="4076698" y="5169013"/>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右矢印 14"/>
            <p:cNvSpPr/>
            <p:nvPr/>
          </p:nvSpPr>
          <p:spPr>
            <a:xfrm>
              <a:off x="2749484" y="4468661"/>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右矢印 17"/>
            <p:cNvSpPr/>
            <p:nvPr/>
          </p:nvSpPr>
          <p:spPr>
            <a:xfrm>
              <a:off x="6005941" y="4530544"/>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グループ化 20"/>
            <p:cNvGrpSpPr/>
            <p:nvPr/>
          </p:nvGrpSpPr>
          <p:grpSpPr>
            <a:xfrm>
              <a:off x="6493658" y="4097235"/>
              <a:ext cx="2369645" cy="1418486"/>
              <a:chOff x="6404584" y="3968854"/>
              <a:chExt cx="2369645" cy="1418486"/>
            </a:xfrm>
          </p:grpSpPr>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32184" t="56142" r="29994" b="12576"/>
              <a:stretch/>
            </p:blipFill>
            <p:spPr>
              <a:xfrm>
                <a:off x="6404584" y="3968854"/>
                <a:ext cx="2369645" cy="1418486"/>
              </a:xfrm>
              <a:prstGeom prst="rect">
                <a:avLst/>
              </a:prstGeom>
            </p:spPr>
          </p:pic>
          <p:sp>
            <p:nvSpPr>
              <p:cNvPr id="17" name="テキスト ボックス 16"/>
              <p:cNvSpPr txBox="1"/>
              <p:nvPr/>
            </p:nvSpPr>
            <p:spPr>
              <a:xfrm>
                <a:off x="6440054" y="5167227"/>
                <a:ext cx="2298703" cy="184666"/>
              </a:xfrm>
              <a:prstGeom prst="rect">
                <a:avLst/>
              </a:prstGeom>
              <a:solidFill>
                <a:schemeClr val="tx1"/>
              </a:solidFill>
            </p:spPr>
            <p:txBody>
              <a:bodyPr wrap="square" lIns="36000" tIns="0" rIns="36000" bIns="0" rtlCol="0">
                <a:spAutoFit/>
              </a:bodyPr>
              <a:lstStyle/>
              <a:p>
                <a:r>
                  <a:rPr lang="ja-JP" altLang="en-US" sz="1200" dirty="0" smtClean="0">
                    <a:solidFill>
                      <a:srgbClr val="FF0000"/>
                    </a:solidFill>
                  </a:rPr>
                  <a:t>さっき設定した</a:t>
                </a:r>
                <a:r>
                  <a:rPr kumimoji="1" lang="ja-JP" altLang="en-US" sz="1200" dirty="0" smtClean="0">
                    <a:solidFill>
                      <a:srgbClr val="FF0000"/>
                    </a:solidFill>
                  </a:rPr>
                  <a:t>パスワード入力</a:t>
                </a:r>
                <a:endParaRPr lang="en-US" altLang="ja-JP" sz="1200" dirty="0" smtClean="0">
                  <a:solidFill>
                    <a:srgbClr val="FF0000"/>
                  </a:solidFill>
                </a:endParaRPr>
              </a:p>
            </p:txBody>
          </p:sp>
          <p:sp>
            <p:nvSpPr>
              <p:cNvPr id="20" name="楕円 19"/>
              <p:cNvSpPr/>
              <p:nvPr/>
            </p:nvSpPr>
            <p:spPr>
              <a:xfrm>
                <a:off x="6475526" y="4788648"/>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図 21"/>
          <p:cNvPicPr>
            <a:picLocks noChangeAspect="1"/>
          </p:cNvPicPr>
          <p:nvPr/>
        </p:nvPicPr>
        <p:blipFill rotWithShape="1">
          <a:blip r:embed="rId6" cstate="print">
            <a:extLst>
              <a:ext uri="{28A0092B-C50C-407E-A947-70E740481C1C}">
                <a14:useLocalDpi xmlns:a14="http://schemas.microsoft.com/office/drawing/2010/main" val="0"/>
              </a:ext>
            </a:extLst>
          </a:blip>
          <a:srcRect l="22402" t="1201" r="22571" b="1232"/>
          <a:stretch/>
        </p:blipFill>
        <p:spPr>
          <a:xfrm>
            <a:off x="2472784" y="5882027"/>
            <a:ext cx="525579" cy="621814"/>
          </a:xfrm>
          <a:prstGeom prst="rect">
            <a:avLst/>
          </a:prstGeom>
        </p:spPr>
      </p:pic>
      <p:pic>
        <p:nvPicPr>
          <p:cNvPr id="23" name="図 22"/>
          <p:cNvPicPr>
            <a:picLocks noChangeAspect="1"/>
          </p:cNvPicPr>
          <p:nvPr/>
        </p:nvPicPr>
        <p:blipFill rotWithShape="1">
          <a:blip r:embed="rId7" cstate="print">
            <a:extLst>
              <a:ext uri="{28A0092B-C50C-407E-A947-70E740481C1C}">
                <a14:useLocalDpi xmlns:a14="http://schemas.microsoft.com/office/drawing/2010/main" val="0"/>
              </a:ext>
            </a:extLst>
          </a:blip>
          <a:srcRect l="10298" t="6023" r="10298" b="4318"/>
          <a:stretch/>
        </p:blipFill>
        <p:spPr>
          <a:xfrm>
            <a:off x="3386492" y="5882027"/>
            <a:ext cx="524878" cy="621814"/>
          </a:xfrm>
          <a:prstGeom prst="rect">
            <a:avLst/>
          </a:prstGeom>
        </p:spPr>
      </p:pic>
      <p:sp>
        <p:nvSpPr>
          <p:cNvPr id="8" name="テキスト ボックス 7"/>
          <p:cNvSpPr txBox="1"/>
          <p:nvPr/>
        </p:nvSpPr>
        <p:spPr>
          <a:xfrm>
            <a:off x="6289157" y="681606"/>
            <a:ext cx="2595582" cy="830997"/>
          </a:xfrm>
          <a:prstGeom prst="rect">
            <a:avLst/>
          </a:prstGeom>
          <a:noFill/>
        </p:spPr>
        <p:txBody>
          <a:bodyPr wrap="none" rtlCol="0">
            <a:spAutoFit/>
          </a:bodyPr>
          <a:lstStyle/>
          <a:p>
            <a:r>
              <a:rPr lang="ja-JP" altLang="en-US" sz="2400" b="1" dirty="0" smtClean="0">
                <a:solidFill>
                  <a:srgbClr val="FFFF00"/>
                </a:solidFill>
              </a:rPr>
              <a:t>学　生：設定必須</a:t>
            </a:r>
            <a:endParaRPr lang="en-US" altLang="ja-JP" sz="2400" b="1" dirty="0" smtClean="0">
              <a:solidFill>
                <a:srgbClr val="FFFF00"/>
              </a:solidFill>
            </a:endParaRPr>
          </a:p>
          <a:p>
            <a:r>
              <a:rPr lang="ja-JP" altLang="en-US" sz="2400" b="1" dirty="0"/>
              <a:t>関係者</a:t>
            </a:r>
            <a:r>
              <a:rPr lang="ja-JP" altLang="en-US" sz="2400" b="1" dirty="0" smtClean="0"/>
              <a:t>：任意</a:t>
            </a:r>
            <a:endParaRPr lang="en-US" sz="2400" b="1" dirty="0"/>
          </a:p>
        </p:txBody>
      </p:sp>
      <p:sp>
        <p:nvSpPr>
          <p:cNvPr id="19" name="スライド番号プレースホルダー 18"/>
          <p:cNvSpPr>
            <a:spLocks noGrp="1"/>
          </p:cNvSpPr>
          <p:nvPr>
            <p:ph type="sldNum" sz="quarter" idx="12"/>
          </p:nvPr>
        </p:nvSpPr>
        <p:spPr/>
        <p:txBody>
          <a:bodyPr/>
          <a:lstStyle/>
          <a:p>
            <a:fld id="{6246214A-BCF9-4E1B-B696-BF76860CE82B}" type="slidenum">
              <a:rPr kumimoji="1" lang="ja-JP" altLang="en-US" smtClean="0"/>
              <a:t>5</a:t>
            </a:fld>
            <a:endParaRPr kumimoji="1" lang="ja-JP" altLang="en-US"/>
          </a:p>
        </p:txBody>
      </p:sp>
    </p:spTree>
    <p:extLst>
      <p:ext uri="{BB962C8B-B14F-4D97-AF65-F5344CB8AC3E}">
        <p14:creationId xmlns:p14="http://schemas.microsoft.com/office/powerpoint/2010/main" val="944135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98019" y="1794861"/>
            <a:ext cx="7398327" cy="4741307"/>
            <a:chOff x="798019" y="1769922"/>
            <a:chExt cx="7398327" cy="4741307"/>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19" y="1769922"/>
              <a:ext cx="7398327" cy="4741307"/>
            </a:xfrm>
            <a:prstGeom prst="rect">
              <a:avLst/>
            </a:prstGeom>
          </p:spPr>
        </p:pic>
        <p:sp>
          <p:nvSpPr>
            <p:cNvPr id="6" name="楕円 5"/>
            <p:cNvSpPr/>
            <p:nvPr/>
          </p:nvSpPr>
          <p:spPr>
            <a:xfrm>
              <a:off x="1230284" y="1976880"/>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楕円 6"/>
            <p:cNvSpPr/>
            <p:nvPr/>
          </p:nvSpPr>
          <p:spPr>
            <a:xfrm>
              <a:off x="1230284" y="2728504"/>
              <a:ext cx="1305098"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楕円 7"/>
            <p:cNvSpPr/>
            <p:nvPr/>
          </p:nvSpPr>
          <p:spPr>
            <a:xfrm>
              <a:off x="6228554" y="4851020"/>
              <a:ext cx="1169773"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953491" y="1934142"/>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10" name="テキスト ボックス 9"/>
            <p:cNvSpPr txBox="1"/>
            <p:nvPr/>
          </p:nvSpPr>
          <p:spPr>
            <a:xfrm>
              <a:off x="2327633" y="2477334"/>
              <a:ext cx="415498" cy="369332"/>
            </a:xfrm>
            <a:prstGeom prst="rect">
              <a:avLst/>
            </a:prstGeom>
            <a:noFill/>
          </p:spPr>
          <p:txBody>
            <a:bodyPr wrap="none" rtlCol="0">
              <a:spAutoFit/>
            </a:bodyPr>
            <a:lstStyle/>
            <a:p>
              <a:r>
                <a:rPr lang="ja-JP" altLang="en-US" dirty="0">
                  <a:solidFill>
                    <a:srgbClr val="FF5050"/>
                  </a:solidFill>
                </a:rPr>
                <a:t>②</a:t>
              </a:r>
              <a:endParaRPr lang="en-US" dirty="0">
                <a:solidFill>
                  <a:srgbClr val="FF5050"/>
                </a:solidFill>
              </a:endParaRPr>
            </a:p>
          </p:txBody>
        </p:sp>
        <p:sp>
          <p:nvSpPr>
            <p:cNvPr id="11" name="テキスト ボックス 10"/>
            <p:cNvSpPr txBox="1"/>
            <p:nvPr/>
          </p:nvSpPr>
          <p:spPr>
            <a:xfrm>
              <a:off x="6154259" y="4571840"/>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grpSp>
      <p:sp>
        <p:nvSpPr>
          <p:cNvPr id="2" name="タイトル 1"/>
          <p:cNvSpPr>
            <a:spLocks noGrp="1"/>
          </p:cNvSpPr>
          <p:nvPr>
            <p:ph type="title"/>
          </p:nvPr>
        </p:nvSpPr>
        <p:spPr/>
        <p:txBody>
          <a:bodyPr/>
          <a:lstStyle/>
          <a:p>
            <a:r>
              <a:rPr kumimoji="1" lang="ja-JP" altLang="en-US" dirty="0" smtClean="0"/>
              <a:t>初期設定（名前の命名規則）</a:t>
            </a:r>
            <a:endParaRPr kumimoji="1" lang="ja-JP" altLang="en-US" dirty="0"/>
          </a:p>
        </p:txBody>
      </p:sp>
      <p:sp>
        <p:nvSpPr>
          <p:cNvPr id="5" name="テキスト ボックス 4"/>
          <p:cNvSpPr txBox="1"/>
          <p:nvPr/>
        </p:nvSpPr>
        <p:spPr>
          <a:xfrm>
            <a:off x="6974939" y="1006430"/>
            <a:ext cx="1992853" cy="461665"/>
          </a:xfrm>
          <a:prstGeom prst="rect">
            <a:avLst/>
          </a:prstGeom>
          <a:noFill/>
        </p:spPr>
        <p:txBody>
          <a:bodyPr wrap="none" rtlCol="0">
            <a:spAutoFit/>
          </a:bodyPr>
          <a:lstStyle/>
          <a:p>
            <a:r>
              <a:rPr lang="ja-JP" altLang="en-US" sz="2400" b="1" dirty="0" smtClean="0">
                <a:solidFill>
                  <a:srgbClr val="FFFF00"/>
                </a:solidFill>
              </a:rPr>
              <a:t>全員設定必須</a:t>
            </a:r>
            <a:endParaRPr lang="en-US" sz="2400" b="1" dirty="0">
              <a:solidFill>
                <a:srgbClr val="FFFF00"/>
              </a:solidFill>
            </a:endParaRPr>
          </a:p>
        </p:txBody>
      </p:sp>
      <p:sp>
        <p:nvSpPr>
          <p:cNvPr id="3" name="コンテンツ プレースホルダー 2"/>
          <p:cNvSpPr>
            <a:spLocks noGrp="1"/>
          </p:cNvSpPr>
          <p:nvPr>
            <p:ph idx="1"/>
          </p:nvPr>
        </p:nvSpPr>
        <p:spPr>
          <a:xfrm>
            <a:off x="798018" y="5200359"/>
            <a:ext cx="7398327" cy="1335809"/>
          </a:xfrm>
          <a:solidFill>
            <a:schemeClr val="tx1"/>
          </a:solidFill>
          <a:ln w="19050">
            <a:solidFill>
              <a:schemeClr val="bg1">
                <a:lumMod val="50000"/>
                <a:lumOff val="50000"/>
              </a:schemeClr>
            </a:solidFill>
          </a:ln>
        </p:spPr>
        <p:txBody>
          <a:bodyPr>
            <a:normAutofit fontScale="92500" lnSpcReduction="20000"/>
          </a:bodyPr>
          <a:lstStyle/>
          <a:p>
            <a:pPr marL="0" indent="0">
              <a:buNone/>
            </a:pPr>
            <a:r>
              <a:rPr lang="ja-JP" altLang="en-US" b="1" dirty="0" smtClean="0">
                <a:solidFill>
                  <a:srgbClr val="FF5050"/>
                </a:solidFill>
              </a:rPr>
              <a:t>④ 以下で統一</a:t>
            </a:r>
            <a:r>
              <a:rPr lang="ja-JP" altLang="en-US" b="1" dirty="0">
                <a:solidFill>
                  <a:srgbClr val="FF5050"/>
                </a:solidFill>
              </a:rPr>
              <a:t>してください。メンション</a:t>
            </a:r>
            <a:r>
              <a:rPr lang="ja-JP" altLang="en-US" b="1" dirty="0" smtClean="0">
                <a:solidFill>
                  <a:srgbClr val="FF5050"/>
                </a:solidFill>
              </a:rPr>
              <a:t>をわかりやすく</a:t>
            </a:r>
            <a:r>
              <a:rPr lang="ja-JP" altLang="en-US" b="1" dirty="0">
                <a:solidFill>
                  <a:srgbClr val="FF5050"/>
                </a:solidFill>
              </a:rPr>
              <a:t>するためです</a:t>
            </a:r>
            <a:r>
              <a:rPr lang="ja-JP" altLang="en-US" b="1" dirty="0" smtClean="0">
                <a:solidFill>
                  <a:srgbClr val="FF5050"/>
                </a:solidFill>
              </a:rPr>
              <a:t>。</a:t>
            </a:r>
            <a:endParaRPr lang="en-US" altLang="ja-JP" b="1" dirty="0">
              <a:solidFill>
                <a:srgbClr val="FF5050"/>
              </a:solidFill>
            </a:endParaRPr>
          </a:p>
          <a:p>
            <a:pPr marL="0" indent="0">
              <a:buNone/>
            </a:pPr>
            <a:r>
              <a:rPr lang="ja-JP" altLang="en-US" b="1" dirty="0">
                <a:solidFill>
                  <a:srgbClr val="FF5050"/>
                </a:solidFill>
              </a:rPr>
              <a:t>　</a:t>
            </a:r>
            <a:r>
              <a:rPr lang="ja-JP" altLang="en-US" b="1" dirty="0" smtClean="0">
                <a:solidFill>
                  <a:srgbClr val="FF5050"/>
                </a:solidFill>
              </a:rPr>
              <a:t>（山田太郎</a:t>
            </a:r>
            <a:r>
              <a:rPr lang="ja-JP" altLang="en-US" b="1" dirty="0">
                <a:solidFill>
                  <a:srgbClr val="FF5050"/>
                </a:solidFill>
              </a:rPr>
              <a:t>の</a:t>
            </a:r>
            <a:r>
              <a:rPr lang="ja-JP" altLang="en-US" b="1" dirty="0" smtClean="0">
                <a:solidFill>
                  <a:srgbClr val="FF5050"/>
                </a:solidFill>
              </a:rPr>
              <a:t>例</a:t>
            </a:r>
            <a:r>
              <a:rPr lang="ja-JP" altLang="en-US" b="1" dirty="0">
                <a:solidFill>
                  <a:srgbClr val="FF5050"/>
                </a:solidFill>
              </a:rPr>
              <a:t>）</a:t>
            </a:r>
            <a:endParaRPr lang="en-US" altLang="ja-JP" b="1" dirty="0" smtClean="0">
              <a:solidFill>
                <a:srgbClr val="FF5050"/>
              </a:solidFill>
            </a:endParaRPr>
          </a:p>
          <a:p>
            <a:pPr marL="457200" lvl="1" indent="0">
              <a:buNone/>
            </a:pPr>
            <a:r>
              <a:rPr lang="ja-JP" altLang="en-US" b="1" dirty="0" smtClean="0">
                <a:solidFill>
                  <a:srgbClr val="FF5050"/>
                </a:solidFill>
              </a:rPr>
              <a:t>　氏　名：</a:t>
            </a:r>
            <a:r>
              <a:rPr lang="en-US" altLang="ja-JP" b="1" dirty="0" err="1" smtClean="0">
                <a:solidFill>
                  <a:srgbClr val="FF5050"/>
                </a:solidFill>
              </a:rPr>
              <a:t>tarou.yamada</a:t>
            </a:r>
            <a:endParaRPr lang="en-US" altLang="ja-JP" b="1" dirty="0" smtClean="0">
              <a:solidFill>
                <a:srgbClr val="FF5050"/>
              </a:solidFill>
            </a:endParaRPr>
          </a:p>
          <a:p>
            <a:pPr marL="457200" lvl="1" indent="0">
              <a:buNone/>
            </a:pPr>
            <a:r>
              <a:rPr lang="ja-JP" altLang="en-US" b="1" dirty="0">
                <a:solidFill>
                  <a:srgbClr val="FF5050"/>
                </a:solidFill>
              </a:rPr>
              <a:t>　</a:t>
            </a:r>
            <a:r>
              <a:rPr lang="ja-JP" altLang="en-US" b="1" dirty="0" smtClean="0">
                <a:solidFill>
                  <a:srgbClr val="FF5050"/>
                </a:solidFill>
              </a:rPr>
              <a:t>表示名：空欄</a:t>
            </a:r>
            <a:endParaRPr lang="en-US" altLang="ja-JP" b="1" dirty="0">
              <a:solidFill>
                <a:srgbClr val="FF5050"/>
              </a:solidFill>
            </a:endParaRPr>
          </a:p>
        </p:txBody>
      </p:sp>
      <p:sp>
        <p:nvSpPr>
          <p:cNvPr id="14" name="スライド番号プレースホルダー 13"/>
          <p:cNvSpPr>
            <a:spLocks noGrp="1"/>
          </p:cNvSpPr>
          <p:nvPr>
            <p:ph type="sldNum" sz="quarter" idx="12"/>
          </p:nvPr>
        </p:nvSpPr>
        <p:spPr/>
        <p:txBody>
          <a:bodyPr/>
          <a:lstStyle/>
          <a:p>
            <a:fld id="{6246214A-BCF9-4E1B-B696-BF76860CE82B}" type="slidenum">
              <a:rPr kumimoji="1" lang="ja-JP" altLang="en-US" smtClean="0"/>
              <a:t>6</a:t>
            </a:fld>
            <a:endParaRPr kumimoji="1" lang="ja-JP" altLang="en-US"/>
          </a:p>
        </p:txBody>
      </p:sp>
    </p:spTree>
    <p:extLst>
      <p:ext uri="{BB962C8B-B14F-4D97-AF65-F5344CB8AC3E}">
        <p14:creationId xmlns:p14="http://schemas.microsoft.com/office/powerpoint/2010/main" val="46446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初期設定（メールアドレス）</a:t>
            </a:r>
            <a:endParaRPr kumimoji="1" lang="ja-JP" altLang="en-US" dirty="0"/>
          </a:p>
        </p:txBody>
      </p:sp>
      <p:grpSp>
        <p:nvGrpSpPr>
          <p:cNvPr id="25" name="グループ化 24"/>
          <p:cNvGrpSpPr/>
          <p:nvPr/>
        </p:nvGrpSpPr>
        <p:grpSpPr>
          <a:xfrm>
            <a:off x="798019" y="1794861"/>
            <a:ext cx="7398327" cy="4741307"/>
            <a:chOff x="798019" y="1769922"/>
            <a:chExt cx="7398327" cy="4741307"/>
          </a:xfrm>
        </p:grpSpPr>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19" y="1769922"/>
              <a:ext cx="7398327" cy="4741307"/>
            </a:xfrm>
            <a:prstGeom prst="rect">
              <a:avLst/>
            </a:prstGeom>
          </p:spPr>
        </p:pic>
        <p:sp>
          <p:nvSpPr>
            <p:cNvPr id="27" name="楕円 26"/>
            <p:cNvSpPr/>
            <p:nvPr/>
          </p:nvSpPr>
          <p:spPr>
            <a:xfrm>
              <a:off x="1230284" y="1976880"/>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楕円 27"/>
            <p:cNvSpPr/>
            <p:nvPr/>
          </p:nvSpPr>
          <p:spPr>
            <a:xfrm>
              <a:off x="1230284" y="2728504"/>
              <a:ext cx="1305098"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楕円 28"/>
            <p:cNvSpPr/>
            <p:nvPr/>
          </p:nvSpPr>
          <p:spPr>
            <a:xfrm>
              <a:off x="7380932" y="4848654"/>
              <a:ext cx="282632" cy="244681"/>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テキスト ボックス 29"/>
            <p:cNvSpPr txBox="1"/>
            <p:nvPr/>
          </p:nvSpPr>
          <p:spPr>
            <a:xfrm>
              <a:off x="1953491" y="1934142"/>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31" name="テキスト ボックス 30"/>
            <p:cNvSpPr txBox="1"/>
            <p:nvPr/>
          </p:nvSpPr>
          <p:spPr>
            <a:xfrm>
              <a:off x="2327633" y="2477334"/>
              <a:ext cx="415498" cy="369332"/>
            </a:xfrm>
            <a:prstGeom prst="rect">
              <a:avLst/>
            </a:prstGeom>
            <a:noFill/>
          </p:spPr>
          <p:txBody>
            <a:bodyPr wrap="none" rtlCol="0">
              <a:spAutoFit/>
            </a:bodyPr>
            <a:lstStyle/>
            <a:p>
              <a:r>
                <a:rPr lang="ja-JP" altLang="en-US" dirty="0">
                  <a:solidFill>
                    <a:srgbClr val="FF5050"/>
                  </a:solidFill>
                </a:rPr>
                <a:t>②</a:t>
              </a:r>
              <a:endParaRPr lang="en-US" dirty="0">
                <a:solidFill>
                  <a:srgbClr val="FF5050"/>
                </a:solidFill>
              </a:endParaRPr>
            </a:p>
          </p:txBody>
        </p:sp>
        <p:sp>
          <p:nvSpPr>
            <p:cNvPr id="32" name="テキスト ボックス 31"/>
            <p:cNvSpPr txBox="1"/>
            <p:nvPr/>
          </p:nvSpPr>
          <p:spPr>
            <a:xfrm>
              <a:off x="7514457" y="4577759"/>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grpSp>
      <p:sp>
        <p:nvSpPr>
          <p:cNvPr id="33" name="コンテンツ プレースホルダー 2"/>
          <p:cNvSpPr txBox="1">
            <a:spLocks/>
          </p:cNvSpPr>
          <p:nvPr/>
        </p:nvSpPr>
        <p:spPr>
          <a:xfrm>
            <a:off x="798018" y="5200359"/>
            <a:ext cx="7398327" cy="1335809"/>
          </a:xfrm>
          <a:prstGeom prst="rect">
            <a:avLst/>
          </a:prstGeom>
          <a:solidFill>
            <a:schemeClr val="tx1"/>
          </a:solidFill>
          <a:ln w="19050">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Arial" panose="020B0604020202020204" pitchFamily="34" charset="0"/>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pPr marL="0" indent="0">
              <a:buFont typeface="Wingdings 2" charset="2"/>
              <a:buNone/>
            </a:pPr>
            <a:r>
              <a:rPr lang="ja-JP" altLang="en-US" b="1" dirty="0" smtClean="0">
                <a:solidFill>
                  <a:srgbClr val="FF5050"/>
                </a:solidFill>
              </a:rPr>
              <a:t>④ 開く</a:t>
            </a:r>
            <a:endParaRPr lang="en-US" altLang="ja-JP" b="1" dirty="0" smtClean="0">
              <a:solidFill>
                <a:srgbClr val="FF5050"/>
              </a:solidFill>
            </a:endParaRPr>
          </a:p>
          <a:p>
            <a:pPr marL="0" indent="0">
              <a:buFont typeface="Wingdings 2" charset="2"/>
              <a:buNone/>
            </a:pPr>
            <a:endParaRPr lang="en-US" altLang="ja-JP" b="1" dirty="0">
              <a:solidFill>
                <a:srgbClr val="FF5050"/>
              </a:solidFill>
            </a:endParaRPr>
          </a:p>
          <a:p>
            <a:pPr marL="0" indent="0">
              <a:buFont typeface="Wingdings 2" charset="2"/>
              <a:buNone/>
            </a:pPr>
            <a:r>
              <a:rPr lang="ja-JP" altLang="en-US" b="1" dirty="0" smtClean="0">
                <a:solidFill>
                  <a:srgbClr val="FF5050"/>
                </a:solidFill>
              </a:rPr>
              <a:t>⑤ 卒業後も使えるメールアドレス（</a:t>
            </a:r>
            <a:r>
              <a:rPr lang="en-US" altLang="ja-JP" b="1" dirty="0" smtClean="0">
                <a:solidFill>
                  <a:srgbClr val="FF5050"/>
                </a:solidFill>
              </a:rPr>
              <a:t>Gmail</a:t>
            </a:r>
            <a:r>
              <a:rPr lang="ja-JP" altLang="en-US" b="1" dirty="0" smtClean="0">
                <a:solidFill>
                  <a:srgbClr val="FF5050"/>
                </a:solidFill>
              </a:rPr>
              <a:t>等）に変更してください。</a:t>
            </a:r>
            <a:endParaRPr lang="en-US" altLang="ja-JP" b="1" dirty="0" smtClean="0">
              <a:solidFill>
                <a:srgbClr val="FF5050"/>
              </a:solidFill>
            </a:endParaRPr>
          </a:p>
        </p:txBody>
      </p:sp>
      <p:grpSp>
        <p:nvGrpSpPr>
          <p:cNvPr id="36" name="グループ化 35"/>
          <p:cNvGrpSpPr/>
          <p:nvPr/>
        </p:nvGrpSpPr>
        <p:grpSpPr>
          <a:xfrm>
            <a:off x="1882833" y="5341805"/>
            <a:ext cx="5232529" cy="545172"/>
            <a:chOff x="1882833" y="5405626"/>
            <a:chExt cx="5232529" cy="545172"/>
          </a:xfrm>
        </p:grpSpPr>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833" y="5405626"/>
              <a:ext cx="5232529" cy="545172"/>
            </a:xfrm>
            <a:prstGeom prst="rect">
              <a:avLst/>
            </a:prstGeom>
            <a:ln>
              <a:solidFill>
                <a:schemeClr val="bg1">
                  <a:lumMod val="50000"/>
                  <a:lumOff val="50000"/>
                </a:schemeClr>
              </a:solidFill>
            </a:ln>
          </p:spPr>
        </p:pic>
        <p:sp>
          <p:nvSpPr>
            <p:cNvPr id="35" name="正方形/長方形 34"/>
            <p:cNvSpPr/>
            <p:nvPr/>
          </p:nvSpPr>
          <p:spPr>
            <a:xfrm>
              <a:off x="3233651" y="5678212"/>
              <a:ext cx="922713" cy="208765"/>
            </a:xfrm>
            <a:prstGeom prst="rect">
              <a:avLst/>
            </a:prstGeom>
            <a:solidFill>
              <a:schemeClr val="bg1">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7" name="楕円 36"/>
          <p:cNvSpPr/>
          <p:nvPr/>
        </p:nvSpPr>
        <p:spPr>
          <a:xfrm>
            <a:off x="6625146" y="5429797"/>
            <a:ext cx="415827" cy="244681"/>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7</a:t>
            </a:fld>
            <a:endParaRPr kumimoji="1" lang="ja-JP" altLang="en-US"/>
          </a:p>
        </p:txBody>
      </p:sp>
      <p:sp>
        <p:nvSpPr>
          <p:cNvPr id="19" name="テキスト ボックス 18"/>
          <p:cNvSpPr txBox="1"/>
          <p:nvPr/>
        </p:nvSpPr>
        <p:spPr>
          <a:xfrm>
            <a:off x="6974939" y="1006430"/>
            <a:ext cx="1992853" cy="461665"/>
          </a:xfrm>
          <a:prstGeom prst="rect">
            <a:avLst/>
          </a:prstGeom>
          <a:noFill/>
        </p:spPr>
        <p:txBody>
          <a:bodyPr wrap="none" rtlCol="0">
            <a:spAutoFit/>
          </a:bodyPr>
          <a:lstStyle/>
          <a:p>
            <a:r>
              <a:rPr lang="ja-JP" altLang="en-US" sz="2400" b="1" dirty="0" smtClean="0">
                <a:solidFill>
                  <a:srgbClr val="FFFF00"/>
                </a:solidFill>
              </a:rPr>
              <a:t>全員設定必須</a:t>
            </a:r>
            <a:endParaRPr lang="en-US" sz="2400" b="1" dirty="0">
              <a:solidFill>
                <a:srgbClr val="FFFF00"/>
              </a:solidFill>
            </a:endParaRPr>
          </a:p>
        </p:txBody>
      </p:sp>
    </p:spTree>
    <p:extLst>
      <p:ext uri="{BB962C8B-B14F-4D97-AF65-F5344CB8AC3E}">
        <p14:creationId xmlns:p14="http://schemas.microsoft.com/office/powerpoint/2010/main" val="26266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71689"/>
          <a:stretch/>
        </p:blipFill>
        <p:spPr>
          <a:xfrm>
            <a:off x="809997" y="1794861"/>
            <a:ext cx="2091145" cy="4733630"/>
          </a:xfrm>
          <a:prstGeom prst="rect">
            <a:avLst/>
          </a:prstGeom>
        </p:spPr>
      </p:pic>
      <p:sp>
        <p:nvSpPr>
          <p:cNvPr id="2" name="タイトル 1"/>
          <p:cNvSpPr>
            <a:spLocks noGrp="1"/>
          </p:cNvSpPr>
          <p:nvPr>
            <p:ph type="title"/>
          </p:nvPr>
        </p:nvSpPr>
        <p:spPr/>
        <p:txBody>
          <a:bodyPr/>
          <a:lstStyle/>
          <a:p>
            <a:r>
              <a:rPr kumimoji="1" lang="ja-JP" altLang="en-US" dirty="0" smtClean="0"/>
              <a:t>初期設定（</a:t>
            </a:r>
            <a:r>
              <a:rPr lang="ja-JP" altLang="en-US" dirty="0" smtClean="0"/>
              <a:t>学生チャンネル</a:t>
            </a:r>
            <a:r>
              <a:rPr kumimoji="1" lang="ja-JP" altLang="en-US" dirty="0" smtClean="0"/>
              <a:t>）</a:t>
            </a:r>
            <a:endParaRPr kumimoji="1" lang="ja-JP" altLang="en-US" dirty="0"/>
          </a:p>
        </p:txBody>
      </p:sp>
      <p:sp>
        <p:nvSpPr>
          <p:cNvPr id="8" name="楕円 7"/>
          <p:cNvSpPr/>
          <p:nvPr/>
        </p:nvSpPr>
        <p:spPr>
          <a:xfrm>
            <a:off x="1163782" y="3523048"/>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886989" y="3480310"/>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grpSp>
        <p:nvGrpSpPr>
          <p:cNvPr id="14" name="グループ化 13"/>
          <p:cNvGrpSpPr/>
          <p:nvPr/>
        </p:nvGrpSpPr>
        <p:grpSpPr>
          <a:xfrm>
            <a:off x="3247218" y="1787233"/>
            <a:ext cx="4971422" cy="4067924"/>
            <a:chOff x="3247218" y="2460568"/>
            <a:chExt cx="4971422" cy="4067924"/>
          </a:xfrm>
        </p:grpSpPr>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r="21680"/>
            <a:stretch/>
          </p:blipFill>
          <p:spPr>
            <a:xfrm>
              <a:off x="3247218" y="2460568"/>
              <a:ext cx="4971422" cy="4067924"/>
            </a:xfrm>
            <a:prstGeom prst="rect">
              <a:avLst/>
            </a:prstGeom>
          </p:spPr>
        </p:pic>
        <p:sp>
          <p:nvSpPr>
            <p:cNvPr id="12" name="楕円 11"/>
            <p:cNvSpPr/>
            <p:nvPr/>
          </p:nvSpPr>
          <p:spPr>
            <a:xfrm>
              <a:off x="4892533" y="4706226"/>
              <a:ext cx="2730238" cy="597294"/>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テキスト ボックス 12"/>
            <p:cNvSpPr txBox="1"/>
            <p:nvPr/>
          </p:nvSpPr>
          <p:spPr>
            <a:xfrm>
              <a:off x="4153009" y="5378334"/>
              <a:ext cx="3456395" cy="646331"/>
            </a:xfrm>
            <a:prstGeom prst="rect">
              <a:avLst/>
            </a:prstGeom>
            <a:solidFill>
              <a:srgbClr val="FFFFFF"/>
            </a:solidFill>
          </p:spPr>
          <p:txBody>
            <a:bodyPr wrap="none" rtlCol="0">
              <a:spAutoFit/>
            </a:bodyPr>
            <a:lstStyle/>
            <a:p>
              <a:r>
                <a:rPr lang="ja-JP" altLang="en-US" b="1" dirty="0" smtClean="0">
                  <a:solidFill>
                    <a:srgbClr val="FF5050"/>
                  </a:solidFill>
                </a:rPr>
                <a:t>② </a:t>
              </a:r>
              <a:r>
                <a:rPr lang="en-US" b="1" dirty="0" smtClean="0">
                  <a:solidFill>
                    <a:srgbClr val="FF5050"/>
                  </a:solidFill>
                </a:rPr>
                <a:t>#students </a:t>
              </a:r>
              <a:r>
                <a:rPr lang="ja-JP" altLang="en-US" b="1" dirty="0" smtClean="0">
                  <a:solidFill>
                    <a:srgbClr val="FF5050"/>
                  </a:solidFill>
                </a:rPr>
                <a:t>を探してクリック</a:t>
              </a:r>
              <a:endParaRPr lang="en-US" altLang="ja-JP" b="1" dirty="0" smtClean="0">
                <a:solidFill>
                  <a:srgbClr val="FF5050"/>
                </a:solidFill>
              </a:endParaRPr>
            </a:p>
            <a:p>
              <a:r>
                <a:rPr lang="ja-JP" altLang="en-US" b="1" dirty="0" smtClean="0">
                  <a:solidFill>
                    <a:srgbClr val="FF5050"/>
                  </a:solidFill>
                </a:rPr>
                <a:t>③ 「チャンネルに参加する」</a:t>
              </a:r>
              <a:endParaRPr lang="en-US" b="1" dirty="0">
                <a:solidFill>
                  <a:srgbClr val="FF5050"/>
                </a:solidFill>
              </a:endParaRPr>
            </a:p>
          </p:txBody>
        </p:sp>
      </p:grpSp>
      <p:sp>
        <p:nvSpPr>
          <p:cNvPr id="11" name="右矢印 10"/>
          <p:cNvSpPr/>
          <p:nvPr/>
        </p:nvSpPr>
        <p:spPr>
          <a:xfrm>
            <a:off x="2610196" y="3594438"/>
            <a:ext cx="1155469" cy="1634268"/>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テキスト ボックス 14"/>
          <p:cNvSpPr txBox="1"/>
          <p:nvPr/>
        </p:nvSpPr>
        <p:spPr>
          <a:xfrm>
            <a:off x="3247218" y="6106636"/>
            <a:ext cx="4971422" cy="338554"/>
          </a:xfrm>
          <a:prstGeom prst="rect">
            <a:avLst/>
          </a:prstGeom>
          <a:solidFill>
            <a:srgbClr val="FFFFFF"/>
          </a:solidFill>
        </p:spPr>
        <p:txBody>
          <a:bodyPr wrap="square" rtlCol="0">
            <a:spAutoFit/>
          </a:bodyPr>
          <a:lstStyle/>
          <a:p>
            <a:r>
              <a:rPr lang="ja-JP" altLang="en-US" sz="1600" dirty="0" smtClean="0">
                <a:solidFill>
                  <a:schemeClr val="bg1"/>
                </a:solidFill>
              </a:rPr>
              <a:t>他</a:t>
            </a:r>
            <a:r>
              <a:rPr lang="ja-JP" altLang="en-US" sz="1600" dirty="0">
                <a:solidFill>
                  <a:schemeClr val="bg1"/>
                </a:solidFill>
              </a:rPr>
              <a:t>の</a:t>
            </a:r>
            <a:r>
              <a:rPr lang="ja-JP" altLang="en-US" sz="1600" dirty="0" smtClean="0">
                <a:solidFill>
                  <a:schemeClr val="bg1"/>
                </a:solidFill>
              </a:rPr>
              <a:t>面白そうなチャンネルにも参加してみて下さい。</a:t>
            </a:r>
            <a:endParaRPr lang="en-US" sz="1600" dirty="0">
              <a:solidFill>
                <a:schemeClr val="bg1"/>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8</a:t>
            </a:fld>
            <a:endParaRPr kumimoji="1" lang="ja-JP" altLang="en-US"/>
          </a:p>
        </p:txBody>
      </p:sp>
      <p:sp>
        <p:nvSpPr>
          <p:cNvPr id="16" name="テキスト ボックス 15"/>
          <p:cNvSpPr txBox="1"/>
          <p:nvPr/>
        </p:nvSpPr>
        <p:spPr>
          <a:xfrm>
            <a:off x="7135826" y="681606"/>
            <a:ext cx="1992853" cy="830997"/>
          </a:xfrm>
          <a:prstGeom prst="rect">
            <a:avLst/>
          </a:prstGeom>
          <a:noFill/>
        </p:spPr>
        <p:txBody>
          <a:bodyPr wrap="none" rtlCol="0">
            <a:spAutoFit/>
          </a:bodyPr>
          <a:lstStyle/>
          <a:p>
            <a:r>
              <a:rPr lang="ja-JP" altLang="en-US" sz="2400" b="1" dirty="0" smtClean="0">
                <a:solidFill>
                  <a:srgbClr val="FFFF00"/>
                </a:solidFill>
              </a:rPr>
              <a:t>学　生：必須</a:t>
            </a:r>
            <a:endParaRPr lang="en-US" altLang="ja-JP" sz="2400" b="1" dirty="0" smtClean="0">
              <a:solidFill>
                <a:srgbClr val="FFFF00"/>
              </a:solidFill>
            </a:endParaRPr>
          </a:p>
          <a:p>
            <a:r>
              <a:rPr lang="ja-JP" altLang="en-US" sz="2400" b="1" dirty="0"/>
              <a:t>関係者</a:t>
            </a:r>
            <a:r>
              <a:rPr lang="ja-JP" altLang="en-US" sz="2400" b="1" dirty="0" smtClean="0"/>
              <a:t>：不要</a:t>
            </a:r>
            <a:endParaRPr lang="en-US" sz="2400" b="1" dirty="0"/>
          </a:p>
        </p:txBody>
      </p:sp>
    </p:spTree>
    <p:extLst>
      <p:ext uri="{BB962C8B-B14F-4D97-AF65-F5344CB8AC3E}">
        <p14:creationId xmlns:p14="http://schemas.microsoft.com/office/powerpoint/2010/main" val="2121198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その１</a:t>
            </a:r>
            <a:endParaRPr lang="en-US" altLang="ja-JP" sz="3200" dirty="0" smtClean="0"/>
          </a:p>
          <a:p>
            <a:pPr algn="ctr"/>
            <a:endParaRPr lang="en-US" altLang="ja-JP" sz="3200" dirty="0" smtClean="0"/>
          </a:p>
          <a:p>
            <a:pPr algn="ctr"/>
            <a:r>
              <a:rPr lang="ja-JP" altLang="en-US" sz="3200" dirty="0" smtClean="0"/>
              <a:t>文字を打つ・送信する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9</a:t>
            </a:fld>
            <a:endParaRPr kumimoji="1" lang="ja-JP" altLang="en-US"/>
          </a:p>
        </p:txBody>
      </p:sp>
    </p:spTree>
    <p:extLst>
      <p:ext uri="{BB962C8B-B14F-4D97-AF65-F5344CB8AC3E}">
        <p14:creationId xmlns:p14="http://schemas.microsoft.com/office/powerpoint/2010/main" val="2922000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4">
      <a:majorFont>
        <a:latin typeface="游ゴシック Medium"/>
        <a:ea typeface="游ゴシック Medium"/>
        <a:cs typeface=""/>
      </a:majorFont>
      <a:minorFont>
        <a:latin typeface="游ゴシック Medium"/>
        <a:ea typeface="游ゴシック Medium"/>
        <a:cs typeface=""/>
      </a:minorFont>
    </a:fontScheme>
    <a:fmtScheme name="グランジ テクスチャ">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3880</TotalTime>
  <Words>1015</Words>
  <Application>Microsoft Office PowerPoint</Application>
  <PresentationFormat>画面に合わせる (4:3)</PresentationFormat>
  <Paragraphs>248</Paragraphs>
  <Slides>29</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HGP創英角ﾎﾟｯﾌﾟ体</vt:lpstr>
      <vt:lpstr>游ゴシック</vt:lpstr>
      <vt:lpstr>游ゴシック Medium</vt:lpstr>
      <vt:lpstr>游明朝</vt:lpstr>
      <vt:lpstr>Arial</vt:lpstr>
      <vt:lpstr>Calibri</vt:lpstr>
      <vt:lpstr>Times New Roman</vt:lpstr>
      <vt:lpstr>Trebuchet MS</vt:lpstr>
      <vt:lpstr>Wingdings</vt:lpstr>
      <vt:lpstr>Wingdings 2</vt:lpstr>
      <vt:lpstr>クォータブル</vt:lpstr>
      <vt:lpstr>begin-slack</vt:lpstr>
      <vt:lpstr>Slack is 何</vt:lpstr>
      <vt:lpstr>PowerPoint プレゼンテーション</vt:lpstr>
      <vt:lpstr>初期設定（アプリ導入）</vt:lpstr>
      <vt:lpstr>初期設定（アプリ導入）</vt:lpstr>
      <vt:lpstr>初期設定（名前の命名規則）</vt:lpstr>
      <vt:lpstr>初期設定（メールアドレス）</vt:lpstr>
      <vt:lpstr>初期設定（学生チャンネル）</vt:lpstr>
      <vt:lpstr>PowerPoint プレゼンテーション</vt:lpstr>
      <vt:lpstr>文章を打つ・送信する</vt:lpstr>
      <vt:lpstr>文章を打つ・送信する</vt:lpstr>
      <vt:lpstr>PowerPoint プレゼンテーション</vt:lpstr>
      <vt:lpstr>文字を装飾する（Markdown 記法）</vt:lpstr>
      <vt:lpstr>PowerPoint プレゼンテーション</vt:lpstr>
      <vt:lpstr>長いコードをはる（コードスニペット）</vt:lpstr>
      <vt:lpstr>PowerPoint プレゼンテーション</vt:lpstr>
      <vt:lpstr>通知レベルを上げる（@メンション）</vt:lpstr>
      <vt:lpstr>通知レベルを上げる（@メンション）</vt:lpstr>
      <vt:lpstr>PowerPoint プレゼンテーション</vt:lpstr>
      <vt:lpstr>多数決をつくる（Polly）</vt:lpstr>
      <vt:lpstr>多数決をつくる（Polly）</vt:lpstr>
      <vt:lpstr>投票する（Polly）</vt:lpstr>
      <vt:lpstr>PowerPoint プレゼンテーション</vt:lpstr>
      <vt:lpstr>他のチャンネルを探す・入る</vt:lpstr>
      <vt:lpstr>いろんなTips</vt:lpstr>
      <vt:lpstr>PowerPoint プレゼンテーション</vt:lpstr>
      <vt:lpstr>運用方針</vt:lpstr>
      <vt:lpstr>留意事項</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begin-slack</dc:title>
  <dc:creator>kottn</dc:creator>
  <cp:lastModifiedBy>KOTANI Takuma</cp:lastModifiedBy>
  <cp:revision>1859</cp:revision>
  <cp:lastPrinted>2018-09-03T09:44:58Z</cp:lastPrinted>
  <dcterms:created xsi:type="dcterms:W3CDTF">2018-08-16T07:05:01Z</dcterms:created>
  <dcterms:modified xsi:type="dcterms:W3CDTF">2018-09-04T06:39:56Z</dcterms:modified>
</cp:coreProperties>
</file>